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85" r:id="rId6"/>
    <p:sldId id="288" r:id="rId7"/>
    <p:sldId id="270" r:id="rId8"/>
    <p:sldId id="298" r:id="rId9"/>
    <p:sldId id="293" r:id="rId10"/>
    <p:sldId id="290" r:id="rId11"/>
    <p:sldId id="291" r:id="rId12"/>
    <p:sldId id="340" r:id="rId13"/>
    <p:sldId id="318" r:id="rId14"/>
    <p:sldId id="352" r:id="rId15"/>
    <p:sldId id="333" r:id="rId16"/>
    <p:sldId id="294" r:id="rId17"/>
    <p:sldId id="295" r:id="rId18"/>
    <p:sldId id="296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4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äsänen Ilari" initials="RI" lastIdx="12" clrIdx="0">
    <p:extLst>
      <p:ext uri="{19B8F6BF-5375-455C-9EA6-DF929625EA0E}">
        <p15:presenceInfo xmlns:p15="http://schemas.microsoft.com/office/powerpoint/2012/main" userId="S::ilari.rasanen@maanmittauslaitos.fi::e3fad776-b29f-41c5-a354-2cb7bd844562" providerId="AD"/>
      </p:ext>
    </p:extLst>
  </p:cmAuthor>
  <p:cmAuthor id="2" name="Kivipelto Taavi" initials="KT" lastIdx="2" clrIdx="1">
    <p:extLst>
      <p:ext uri="{19B8F6BF-5375-455C-9EA6-DF929625EA0E}">
        <p15:presenceInfo xmlns:p15="http://schemas.microsoft.com/office/powerpoint/2012/main" userId="S::taavi.kivipelto@maanmittauslaitos.fi::a6ce51c9-dd29-4852-9e78-698c10d3d2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8" autoAdjust="0"/>
    <p:restoredTop sz="94675" autoAdjust="0"/>
  </p:normalViewPr>
  <p:slideViewPr>
    <p:cSldViewPr snapToGrid="0" showGuides="1">
      <p:cViewPr varScale="1">
        <p:scale>
          <a:sx n="111" d="100"/>
          <a:sy n="111" d="100"/>
        </p:scale>
        <p:origin x="420" y="96"/>
      </p:cViewPr>
      <p:guideLst>
        <p:guide orient="horz" pos="2160"/>
        <p:guide/>
        <p:guide pos="7680"/>
      </p:guideLst>
    </p:cSldViewPr>
  </p:slideViewPr>
  <p:outlineViewPr>
    <p:cViewPr>
      <p:scale>
        <a:sx n="33" d="100"/>
        <a:sy n="33" d="100"/>
      </p:scale>
      <p:origin x="0" y="-24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99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63C11418-0FDA-4772-AF0E-76F070C00B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399BDFD-0A0E-43F8-B5CE-36A45BE7C8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67188-712B-4F06-8585-2AF7FF3CA460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E0199CE-1656-47F7-987F-DF44C834A1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8B1C288-9A19-4FB7-BFB0-93D2A89B19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72B84-C8EC-4B95-8245-04509A974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529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70153-B8E4-468D-9754-EDD8D4A4C86F}" type="datetimeFigureOut">
              <a:rPr lang="fi-FI" smtClean="0"/>
              <a:t>15.12.2025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EDCDC-EF19-4E02-9CB6-75B88F00AE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483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ansi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Maanmittauslaitoksen logo">
            <a:extLst>
              <a:ext uri="{FF2B5EF4-FFF2-40B4-BE49-F238E27FC236}">
                <a16:creationId xmlns:a16="http://schemas.microsoft.com/office/drawing/2014/main" id="{3343EDA3-4AB8-4917-B439-52E657C0DC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375" y="441493"/>
            <a:ext cx="2330070" cy="124387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014A11-5B1F-4342-9A16-D21F5A0659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8250" y="2312894"/>
            <a:ext cx="7115175" cy="1981199"/>
          </a:xfrm>
        </p:spPr>
        <p:txBody>
          <a:bodyPr anchor="b" anchorCtr="0">
            <a:noAutofit/>
          </a:bodyPr>
          <a:lstStyle>
            <a:lvl1pPr algn="l">
              <a:defRPr sz="4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 err="1"/>
              <a:t>tt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DA27894-5EDE-47B9-9F25-0B3B1F1D9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49" y="4415470"/>
            <a:ext cx="5953125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03A438EC-6334-489B-9207-7FFB9C037C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8250" y="5594350"/>
            <a:ext cx="5953124" cy="10112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Esittäjä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57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- jaottelu - val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21">
            <a:extLst>
              <a:ext uri="{FF2B5EF4-FFF2-40B4-BE49-F238E27FC236}">
                <a16:creationId xmlns:a16="http://schemas.microsoft.com/office/drawing/2014/main" id="{B3EDF042-F110-4716-827F-D716EEFE8C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4" b="16114"/>
          <a:stretch>
            <a:fillRect/>
          </a:stretch>
        </p:blipFill>
        <p:spPr>
          <a:xfrm>
            <a:off x="0" y="0"/>
            <a:ext cx="12191999" cy="4648200"/>
          </a:xfrm>
          <a:prstGeom prst="rect">
            <a:avLst/>
          </a:prstGeom>
        </p:spPr>
      </p:pic>
      <p:sp>
        <p:nvSpPr>
          <p:cNvPr id="25" name="Suorakulmio 24">
            <a:extLst>
              <a:ext uri="{FF2B5EF4-FFF2-40B4-BE49-F238E27FC236}">
                <a16:creationId xmlns:a16="http://schemas.microsoft.com/office/drawing/2014/main" id="{C4BA658A-4D3D-484B-A7DF-ED688BD8297E}"/>
              </a:ext>
            </a:extLst>
          </p:cNvPr>
          <p:cNvSpPr/>
          <p:nvPr userDrawn="1"/>
        </p:nvSpPr>
        <p:spPr>
          <a:xfrm>
            <a:off x="0" y="1"/>
            <a:ext cx="12192001" cy="4648200"/>
          </a:xfrm>
          <a:prstGeom prst="rect">
            <a:avLst/>
          </a:prstGeom>
          <a:gradFill>
            <a:gsLst>
              <a:gs pos="0">
                <a:schemeClr val="accent2">
                  <a:alpha val="97000"/>
                </a:schemeClr>
              </a:gs>
              <a:gs pos="100000">
                <a:schemeClr val="accent2">
                  <a:alpha val="72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F11B1F-B714-498D-B9B5-73A0ADEA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5"/>
            <a:ext cx="10515600" cy="112630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1BD51AE1-8B8F-44C5-959E-3EF9B9F9629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01" y="1682751"/>
            <a:ext cx="10515599" cy="58184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1D820AA8-0A30-469B-8CD8-6158D190BD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046412"/>
            <a:ext cx="2952750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92C9D194-7D02-4F85-ABAE-D1FF7654F9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321" y="4672011"/>
            <a:ext cx="2430508" cy="111442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8">
            <a:extLst>
              <a:ext uri="{FF2B5EF4-FFF2-40B4-BE49-F238E27FC236}">
                <a16:creationId xmlns:a16="http://schemas.microsoft.com/office/drawing/2014/main" id="{E25D87A0-A455-4C1C-976A-3E0C00B8D4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43426" y="3057525"/>
            <a:ext cx="2952750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483F6025-EAF4-40FC-B144-DB9B5367C2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04547" y="4683124"/>
            <a:ext cx="2430508" cy="111442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kstin paikkamerkki 8">
            <a:extLst>
              <a:ext uri="{FF2B5EF4-FFF2-40B4-BE49-F238E27FC236}">
                <a16:creationId xmlns:a16="http://schemas.microsoft.com/office/drawing/2014/main" id="{3A28B453-CC89-4401-A5DC-7CA616E52C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8652" y="3057525"/>
            <a:ext cx="2952750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424056B5-16AD-46C6-A163-B9656A7A76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09773" y="4683124"/>
            <a:ext cx="2430508" cy="111442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337D717D-563B-484E-B5E0-5CD6C3F9C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8B8C01B9-D0AE-4FB0-9F49-4C2D47906A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15.12.2025</a:t>
            </a:fld>
            <a:endParaRPr lang="fi-FI" dirty="0"/>
          </a:p>
        </p:txBody>
      </p:sp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D990B713-0525-4EC9-9DCD-9BA0C7C78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54ECEF0-F796-4674-A439-8D83BDAA2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895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5980110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0" y="85639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F51DBCBE-1FCA-4BEF-AE89-6F35F217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00652708-8FF8-4483-92B8-7884A814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15.12.2025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FB396018-59AF-4EC5-A1E8-D4ECA551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579CC2D-6DF8-4203-A33A-8F90743C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2087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2 Kuva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808412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0" y="85639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9" name="Kuvan paikkamerkki 28">
            <a:extLst>
              <a:ext uri="{FF2B5EF4-FFF2-40B4-BE49-F238E27FC236}">
                <a16:creationId xmlns:a16="http://schemas.microsoft.com/office/drawing/2014/main" id="{B765030A-6CF2-44A9-8562-C67CE8F637E1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803488" y="2872691"/>
            <a:ext cx="3588326" cy="3610610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AB914119-61BC-4EB0-95FD-6E735241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69764465-2361-4F76-94E0-561A35AC28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15.12.2025</a:t>
            </a:fld>
            <a:endParaRPr lang="fi-FI" dirty="0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745FF23F-C00C-402E-8BFC-1B2690CB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1806A644-768F-4CBF-B055-6CD99CF0A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403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 (neliö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9274"/>
            <a:ext cx="4533899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495425"/>
            <a:ext cx="4533900" cy="470534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549274"/>
            <a:ext cx="5978525" cy="56515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FB50038F-1ADB-4A19-AF2E-2511ECC04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D5B3832E-71CF-4C19-8B2E-D5FB4A06B6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15.12.2025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42A81414-D774-4E16-A2AD-7307217D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1C5CC6F3-E3F7-40AB-8C6E-4297250F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2403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075" y="4131467"/>
            <a:ext cx="2865437" cy="941428"/>
          </a:xfrm>
          <a:prstGeom prst="roundRect">
            <a:avLst>
              <a:gd name="adj" fmla="val 6859"/>
            </a:avLst>
          </a:prstGeom>
          <a:solidFill>
            <a:schemeClr val="bg1"/>
          </a:solidFill>
        </p:spPr>
        <p:txBody>
          <a:bodyPr wrap="square"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4576" y="352426"/>
            <a:ext cx="11580724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E405B57E-DBC9-4852-B2B3-A3B50E967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40F63C0-460A-4075-A1A2-2B48586E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15.12.2025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6604D4C0-8E84-4A19-968C-1B0019F0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73639AE1-074E-4F2F-A132-D7EBC58F8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6641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2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4" y="3491016"/>
            <a:ext cx="4533899" cy="627534"/>
          </a:xfrm>
          <a:prstGeom prst="roundRect">
            <a:avLst>
              <a:gd name="adj" fmla="val 8695"/>
            </a:avLst>
          </a:prstGeom>
          <a:solidFill>
            <a:schemeClr val="bg1"/>
          </a:solidFill>
        </p:spPr>
        <p:txBody>
          <a:bodyPr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4875" y="4274124"/>
            <a:ext cx="4533900" cy="525840"/>
          </a:xfrm>
          <a:prstGeom prst="roundRect">
            <a:avLst>
              <a:gd name="adj" fmla="val 7103"/>
            </a:avLst>
          </a:prstGeom>
          <a:solidFill>
            <a:schemeClr val="bg1"/>
          </a:solidFill>
        </p:spPr>
        <p:txBody>
          <a:bodyPr lIns="144000" tIns="144000" rIns="144000" bIns="144000">
            <a:sp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AB434DAB-F536-4FB2-B0ED-68248A7449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576" y="352426"/>
            <a:ext cx="6473738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81824" y="352426"/>
            <a:ext cx="4943475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20F9E7D-3032-4B01-A333-4A056FAE2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52911FB4-ACE4-404F-A28F-5A7C564C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15.12.2025</a:t>
            </a:fld>
            <a:endParaRPr lang="fi-FI" dirty="0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A93EE86C-41DE-4C94-B362-62BEEC6D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FB266354-1673-4C55-9561-B4380A963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1322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9274"/>
            <a:ext cx="4533899" cy="2279651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5274" y="549274"/>
            <a:ext cx="5976938" cy="22796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8" y="3076574"/>
            <a:ext cx="10512425" cy="31242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91F9BAA7-E717-4698-8A07-451CE3480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80B38B73-AB41-403C-B04A-A03EF22D2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15.12.2025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B8B0D60-EB87-4983-89E4-A5F80478A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61304FB8-878E-4DA3-9D66-BEAD908C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4749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4 Kuvaa (neliö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979117"/>
            <a:ext cx="3589336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925268"/>
            <a:ext cx="3398836" cy="327550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9275" y="504826"/>
            <a:ext cx="4446586" cy="569594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B6508934-CA2E-4A30-8A61-A4952313C6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43475" y="504826"/>
            <a:ext cx="1876425" cy="1844196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6467B69D-4682-4D38-8775-7D938C6356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43475" y="2432050"/>
            <a:ext cx="1876425" cy="179384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5" name="Kuvan paikkamerkki 5">
            <a:extLst>
              <a:ext uri="{FF2B5EF4-FFF2-40B4-BE49-F238E27FC236}">
                <a16:creationId xmlns:a16="http://schemas.microsoft.com/office/drawing/2014/main" id="{CC8B3F27-F773-41EF-B4B7-42ECDE7749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43475" y="4305300"/>
            <a:ext cx="1876425" cy="189492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D035838C-105F-466C-BBDA-0ECDE2840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6AB800E7-8642-453D-AA78-132955D1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15.12.2025</a:t>
            </a:fld>
            <a:endParaRPr lang="fi-FI" dirty="0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E417452-32C0-457D-A64B-DEA04C6F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6B392DF8-CF81-45F9-96A9-7B3E0642A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5232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4 Kuvaa (neliö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0"/>
            <a:ext cx="3600450" cy="103187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590675"/>
            <a:ext cx="3600450" cy="46100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562476" y="558800"/>
            <a:ext cx="3314700" cy="279082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42EC80E2-1F7E-4735-B77F-9BD980FA8C69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037512" y="558798"/>
            <a:ext cx="3314699" cy="2790823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2">
            <a:extLst>
              <a:ext uri="{FF2B5EF4-FFF2-40B4-BE49-F238E27FC236}">
                <a16:creationId xmlns:a16="http://schemas.microsoft.com/office/drawing/2014/main" id="{957D74BF-ED60-443D-AE14-EAB1FD46B247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4562476" y="3505200"/>
            <a:ext cx="3314700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D00C4A66-D080-4571-A363-710C0348445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037512" y="3505199"/>
            <a:ext cx="3314701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929380C1-0FE3-4B32-A380-459814852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B4F0A6A9-99E5-41AE-9497-D351B3196C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15.12.2025</a:t>
            </a:fld>
            <a:endParaRPr lang="fi-FI" dirty="0"/>
          </a:p>
        </p:txBody>
      </p:sp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33CE4B-49A3-4FD4-A3EF-98C6DFD3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0496471C-D20C-48B4-82CE-222D8D6E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5642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skitetty Teksti + 4 Kuva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0"/>
            <a:ext cx="10512424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249" y="2057399"/>
            <a:ext cx="10515964" cy="1074421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39788" y="3131821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11575A0A-9D55-46A8-A5EE-793578D5E110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3510870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C44380BD-3B63-46EB-83F9-A164167DF9B9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6204630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Kuvan paikkamerkki 2">
            <a:extLst>
              <a:ext uri="{FF2B5EF4-FFF2-40B4-BE49-F238E27FC236}">
                <a16:creationId xmlns:a16="http://schemas.microsoft.com/office/drawing/2014/main" id="{7908B87E-9FC5-4ED4-9735-DCF53CF43B53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8875712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AAE36534-2C12-4B71-9066-70468FF49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17C33DAA-DF4C-4944-9B60-C170EFD531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15.12.2025</a:t>
            </a:fld>
            <a:endParaRPr lang="fi-FI" dirty="0"/>
          </a:p>
        </p:txBody>
      </p:sp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790DD6-1939-4BAA-A9C4-62ABCA43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FC00D22C-857D-4299-A8A1-7C79CB355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46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4"/>
            <a:ext cx="10515600" cy="42993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rgbClr val="266B7F"/>
              </a:buClr>
              <a:buNone/>
              <a:defRPr sz="2400"/>
            </a:lvl1pPr>
            <a:lvl2pPr marL="457200" indent="0">
              <a:lnSpc>
                <a:spcPct val="100000"/>
              </a:lnSpc>
              <a:buClr>
                <a:srgbClr val="266B7F"/>
              </a:buClr>
              <a:buNone/>
              <a:defRPr sz="2000"/>
            </a:lvl2pPr>
            <a:lvl3pPr marL="914400" indent="0">
              <a:lnSpc>
                <a:spcPct val="100000"/>
              </a:lnSpc>
              <a:buClr>
                <a:srgbClr val="266B7F"/>
              </a:buClr>
              <a:buNone/>
              <a:defRPr sz="2000"/>
            </a:lvl3pPr>
            <a:lvl4pPr marL="1371600" indent="0">
              <a:lnSpc>
                <a:spcPct val="100000"/>
              </a:lnSpc>
              <a:buClr>
                <a:srgbClr val="266B7F"/>
              </a:buClr>
              <a:buNone/>
              <a:defRPr sz="1800"/>
            </a:lvl4pPr>
            <a:lvl5pPr marL="1828800" indent="0">
              <a:lnSpc>
                <a:spcPct val="100000"/>
              </a:lnSpc>
              <a:buClr>
                <a:srgbClr val="266B7F"/>
              </a:buClr>
              <a:buNone/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5C9380-450F-47CE-97A6-96E06D320A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15.12.2025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AB2791-DCE0-4ECC-BA58-FEDBE7FE2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A2AAFD-3066-4924-98AE-C2DE03B8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2208ABA-B821-42D8-AD65-0D92A265D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09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3 Kuvaa (shak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Kuvan paikkamerkki 5">
            <a:extLst>
              <a:ext uri="{FF2B5EF4-FFF2-40B4-BE49-F238E27FC236}">
                <a16:creationId xmlns:a16="http://schemas.microsoft.com/office/drawing/2014/main" id="{5450B89A-56DE-4B1D-A4DD-D163D2397C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63800" y="342900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6" name="Kuvan paikkamerkki 5">
            <a:extLst>
              <a:ext uri="{FF2B5EF4-FFF2-40B4-BE49-F238E27FC236}">
                <a16:creationId xmlns:a16="http://schemas.microsoft.com/office/drawing/2014/main" id="{4D26B39C-BD5C-4CD6-A97B-781324DACFC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20820" y="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7" name="Otsikko 1">
            <a:extLst>
              <a:ext uri="{FF2B5EF4-FFF2-40B4-BE49-F238E27FC236}">
                <a16:creationId xmlns:a16="http://schemas.microsoft.com/office/drawing/2014/main" id="{7E74724C-B374-465D-AED6-3D8E267B20ED}"/>
              </a:ext>
            </a:extLst>
          </p:cNvPr>
          <p:cNvSpPr txBox="1">
            <a:spLocks/>
          </p:cNvSpPr>
          <p:nvPr userDrawn="1"/>
        </p:nvSpPr>
        <p:spPr>
          <a:xfrm>
            <a:off x="282338" y="3668712"/>
            <a:ext cx="3378199" cy="6969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chemeClr val="accent3"/>
                </a:solidFill>
                <a:latin typeface="Daytona" panose="020B060403050004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3">
            <a:extLst>
              <a:ext uri="{FF2B5EF4-FFF2-40B4-BE49-F238E27FC236}">
                <a16:creationId xmlns:a16="http://schemas.microsoft.com/office/drawing/2014/main" id="{FE528FCE-B3E7-46D0-B2EC-C0ED6B74812A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282339" y="4374605"/>
            <a:ext cx="3378200" cy="164519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724" y="350837"/>
            <a:ext cx="3378199" cy="696914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3725" y="1056730"/>
            <a:ext cx="3378200" cy="19817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AF0AFD7C-5BB9-4851-97AE-0A6F2F3EF91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7600" y="-19323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9" name="Otsikko 1">
            <a:extLst>
              <a:ext uri="{FF2B5EF4-FFF2-40B4-BE49-F238E27FC236}">
                <a16:creationId xmlns:a16="http://schemas.microsoft.com/office/drawing/2014/main" id="{24745A82-2942-419E-97B3-418DE94EBF89}"/>
              </a:ext>
            </a:extLst>
          </p:cNvPr>
          <p:cNvSpPr txBox="1">
            <a:spLocks/>
          </p:cNvSpPr>
          <p:nvPr userDrawn="1"/>
        </p:nvSpPr>
        <p:spPr>
          <a:xfrm>
            <a:off x="8466461" y="3659733"/>
            <a:ext cx="3378199" cy="6969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chemeClr val="accent3"/>
                </a:solidFill>
                <a:latin typeface="Daytona" panose="020B060403050004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0" name="Tekstin paikkamerkki 3">
            <a:extLst>
              <a:ext uri="{FF2B5EF4-FFF2-40B4-BE49-F238E27FC236}">
                <a16:creationId xmlns:a16="http://schemas.microsoft.com/office/drawing/2014/main" id="{51FA8B2C-6388-4AC6-B01B-40DDD01A7224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8466462" y="4365627"/>
            <a:ext cx="3378200" cy="165417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0CC27B69-9901-4504-A678-857E3D80B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D22B427B-80F5-47BA-A224-2AC72AA039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15.12.2025</a:t>
            </a:fld>
            <a:endParaRPr lang="fi-FI" dirty="0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C1209CAB-118D-4CE0-B371-A872332C0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EAAE082-E0BA-4B73-8812-36C49F34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7740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10512423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57278" y="2057399"/>
            <a:ext cx="5677444" cy="52947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Median paikkamerkki 4">
            <a:extLst>
              <a:ext uri="{FF2B5EF4-FFF2-40B4-BE49-F238E27FC236}">
                <a16:creationId xmlns:a16="http://schemas.microsoft.com/office/drawing/2014/main" id="{DF388512-20EC-4F93-811A-61870F4133D3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3257278" y="2779804"/>
            <a:ext cx="5417012" cy="30470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medialeike napsauttamalla kuvaketta</a:t>
            </a:r>
            <a:endParaRPr lang="en-GB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1A986E0B-D62C-4B54-9615-88504708A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318BA83B-2B23-42DD-BF84-AE5307AA42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15.12.2025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3D7BC881-CFF2-41A2-9D0D-FB2F27AD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C08F716-3B02-4627-963F-9A9209A92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3941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aavio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10512422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808412" cy="38290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5019675" y="2057401"/>
            <a:ext cx="6332535" cy="38290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20756E22-B3BF-4418-B267-82672325A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C61EAE2B-014C-4E8B-9607-FC735776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15.12.2025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CA7C7CC7-1290-4210-9708-D4DC4101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7467FA11-E768-425D-9297-34E66315D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7770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aavio 2 k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58800"/>
            <a:ext cx="10512424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5056187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88" y="2943224"/>
            <a:ext cx="5056187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EA83E5D6-65BE-4A16-B769-078D0CAC4FE0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172201" y="2057399"/>
            <a:ext cx="5180012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11" name="Kaavion paikkamerkki 4">
            <a:extLst>
              <a:ext uri="{FF2B5EF4-FFF2-40B4-BE49-F238E27FC236}">
                <a16:creationId xmlns:a16="http://schemas.microsoft.com/office/drawing/2014/main" id="{34EE46F5-3FD0-48A0-8B5F-915B3787CE4C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172200" y="2943223"/>
            <a:ext cx="5180012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57E2D39E-10D1-4D7C-8DE3-DB65E0713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37319AEC-4B7E-41EF-ABD5-AE26BC090F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15.12.2025</a:t>
            </a:fld>
            <a:endParaRPr lang="fi-FI" dirty="0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9663ADD-0E94-4940-8561-7762E5138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EF6D34A8-9C65-46E2-B152-75D11FC23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4311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aavio ilman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89" y="676275"/>
            <a:ext cx="10512422" cy="52101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2ED6431E-83DC-42F7-BF2A-6384BC3C0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8F6BC17A-856D-44D2-869D-ABAD3E5C9D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15.12.2025</a:t>
            </a:fld>
            <a:endParaRPr lang="fi-FI" dirty="0"/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9016A027-13D8-4BB8-B8BA-A6FFC480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7298BF68-8D36-4763-B288-DA8C28EFA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2389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Välidia 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4" y="714103"/>
            <a:ext cx="6709913" cy="17025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60123988-452A-49E5-8271-217CD20AA6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6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C1B9FF84-DB96-486B-A031-72ABD9A7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5925BE2-AF77-497F-BF92-EFDE24BA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15.12.2025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ED300B1D-AD41-4915-9401-2AC46ADB0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9333DD25-6477-4203-AA4A-3430D641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0019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Välidia huoneist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09703"/>
            <a:ext cx="6711587" cy="17069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E7FB459B-B885-4508-BD4D-F6D0892690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6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91CEBD-4650-4884-BA8C-46ADA6481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4B705B8-CA8A-4400-8457-6B5BAA051C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15.12.2025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2B1BB404-1782-4200-9EBB-8E2C0862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C4A9FA74-3D9B-4F1D-8469-5A8C0442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8630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Välidia tutkim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18411"/>
            <a:ext cx="6711587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0A55583A-0263-4968-8D89-D2CF5DD094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6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15BD10E-94DE-46FC-A9F4-7B3697020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05FEE77E-2F24-4AF6-87B8-D55FCC420E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15.12.2025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1C331AD-886E-4A5F-AF89-AEEE6F9C9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EAA22591-6D9B-49A7-9561-41B9DFB5F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3791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Välidia kart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5" y="718411"/>
            <a:ext cx="6718621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3C46B468-49E3-47EA-A951-19205FB5EB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6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B2C4E7F-B7B3-404B-9DCC-092758C18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A53ACAB-394A-4AB5-B44E-E0ADCDF8C8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15.12.2025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81CEFC88-3705-4EFF-966C-A18822435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1F42867E-BC75-486A-82B5-1AF398D41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27883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äätösdia 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5" y="1776049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Kiitos</a:t>
            </a:r>
            <a:endParaRPr lang="en-GB" dirty="0"/>
          </a:p>
        </p:txBody>
      </p:sp>
      <p:sp>
        <p:nvSpPr>
          <p:cNvPr id="7" name="Kuvan paikkamerkki 28">
            <a:extLst>
              <a:ext uri="{FF2B5EF4-FFF2-40B4-BE49-F238E27FC236}">
                <a16:creationId xmlns:a16="http://schemas.microsoft.com/office/drawing/2014/main" id="{9E3D1CDC-92E4-4968-9716-3C17479217FB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857877" y="1769369"/>
            <a:ext cx="3476625" cy="3498215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Kuva 2">
            <a:extLst>
              <a:ext uri="{FF2B5EF4-FFF2-40B4-BE49-F238E27FC236}">
                <a16:creationId xmlns:a16="http://schemas.microsoft.com/office/drawing/2014/main" id="{2CF80CA3-E571-4D6B-8726-517E30F7B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562558">
            <a:off x="6830981" y="1784311"/>
            <a:ext cx="3482976" cy="3506430"/>
          </a:xfrm>
          <a:custGeom>
            <a:avLst/>
            <a:gdLst>
              <a:gd name="connsiteX0" fmla="*/ 1110557 w 1138369"/>
              <a:gd name="connsiteY0" fmla="*/ 569684 h 1146035"/>
              <a:gd name="connsiteX1" fmla="*/ 786707 w 1138369"/>
              <a:gd name="connsiteY1" fmla="*/ 75337 h 1146035"/>
              <a:gd name="connsiteX2" fmla="*/ 559060 w 1138369"/>
              <a:gd name="connsiteY2" fmla="*/ 26759 h 1146035"/>
              <a:gd name="connsiteX3" fmla="*/ 73285 w 1138369"/>
              <a:gd name="connsiteY3" fmla="*/ 347752 h 1146035"/>
              <a:gd name="connsiteX4" fmla="*/ 27565 w 1138369"/>
              <a:gd name="connsiteY4" fmla="*/ 577304 h 1146035"/>
              <a:gd name="connsiteX5" fmla="*/ 351415 w 1138369"/>
              <a:gd name="connsiteY5" fmla="*/ 1070699 h 1146035"/>
              <a:gd name="connsiteX6" fmla="*/ 579062 w 1138369"/>
              <a:gd name="connsiteY6" fmla="*/ 1119277 h 1146035"/>
              <a:gd name="connsiteX7" fmla="*/ 1064837 w 1138369"/>
              <a:gd name="connsiteY7" fmla="*/ 798284 h 1146035"/>
              <a:gd name="connsiteX8" fmla="*/ 1110557 w 1138369"/>
              <a:gd name="connsiteY8" fmla="*/ 569684 h 114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369" h="1146035">
                <a:moveTo>
                  <a:pt x="1110557" y="569684"/>
                </a:moveTo>
                <a:lnTo>
                  <a:pt x="786707" y="75337"/>
                </a:lnTo>
                <a:cubicBezTo>
                  <a:pt x="736225" y="-1816"/>
                  <a:pt x="634307" y="-22771"/>
                  <a:pt x="559060" y="26759"/>
                </a:cubicBezTo>
                <a:lnTo>
                  <a:pt x="73285" y="347752"/>
                </a:lnTo>
                <a:cubicBezTo>
                  <a:pt x="-1963" y="397282"/>
                  <a:pt x="-22918" y="500152"/>
                  <a:pt x="27565" y="577304"/>
                </a:cubicBezTo>
                <a:lnTo>
                  <a:pt x="351415" y="1070699"/>
                </a:lnTo>
                <a:cubicBezTo>
                  <a:pt x="401897" y="1147852"/>
                  <a:pt x="503815" y="1168807"/>
                  <a:pt x="579062" y="1119277"/>
                </a:cubicBezTo>
                <a:lnTo>
                  <a:pt x="1064837" y="798284"/>
                </a:lnTo>
                <a:cubicBezTo>
                  <a:pt x="1141037" y="748754"/>
                  <a:pt x="1161040" y="646837"/>
                  <a:pt x="1110557" y="569684"/>
                </a:cubicBezTo>
                <a:close/>
              </a:path>
            </a:pathLst>
          </a:custGeom>
          <a:noFill/>
          <a:ln w="12700" cap="flat">
            <a:gradFill flip="none" rotWithShape="1">
              <a:gsLst>
                <a:gs pos="0">
                  <a:schemeClr val="accent2"/>
                </a:gs>
                <a:gs pos="87000">
                  <a:schemeClr val="accent3"/>
                </a:gs>
              </a:gsLst>
              <a:lin ang="5400000" scaled="1"/>
              <a:tileRect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50875505-EE3C-476B-B37D-EE93408CA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8C3E969-D6B6-4457-89C1-0F00DC83F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15.12.2025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C742ADB-7D28-4293-9676-CD9FEB99D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0BF8D845-87D1-4324-B4A6-0A9EEEC43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250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4"/>
            <a:ext cx="10515600" cy="4299349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2400"/>
            </a:lvl1pPr>
            <a:lvl2pPr>
              <a:lnSpc>
                <a:spcPct val="100000"/>
              </a:lnSpc>
              <a:buClr>
                <a:srgbClr val="266B7F"/>
              </a:buClr>
              <a:defRPr sz="2400"/>
            </a:lvl2pPr>
            <a:lvl3pPr>
              <a:lnSpc>
                <a:spcPct val="100000"/>
              </a:lnSpc>
              <a:buClr>
                <a:srgbClr val="266B7F"/>
              </a:buClr>
              <a:defRPr sz="2000"/>
            </a:lvl3pPr>
            <a:lvl4pPr>
              <a:lnSpc>
                <a:spcPct val="100000"/>
              </a:lnSpc>
              <a:buClr>
                <a:srgbClr val="266B7F"/>
              </a:buClr>
              <a:defRPr sz="2000"/>
            </a:lvl4pPr>
            <a:lvl5pPr>
              <a:lnSpc>
                <a:spcPct val="100000"/>
              </a:lnSpc>
              <a:buClr>
                <a:srgbClr val="266B7F"/>
              </a:buCl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3F36533F-D97D-4B4D-B1BD-874C4CFFD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35587246-E4F2-411B-B344-381EC512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15.12.2025</a:t>
            </a:fld>
            <a:endParaRPr lang="fi-FI" dirty="0"/>
          </a:p>
        </p:txBody>
      </p:sp>
      <p:sp>
        <p:nvSpPr>
          <p:cNvPr id="21" name="Dian numeron paikkamerkki 5">
            <a:extLst>
              <a:ext uri="{FF2B5EF4-FFF2-40B4-BE49-F238E27FC236}">
                <a16:creationId xmlns:a16="http://schemas.microsoft.com/office/drawing/2014/main" id="{76DC0843-B6E9-43E9-805F-A709EAF8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2" name="Alatunnisteen paikkamerkki 4">
            <a:extLst>
              <a:ext uri="{FF2B5EF4-FFF2-40B4-BE49-F238E27FC236}">
                <a16:creationId xmlns:a16="http://schemas.microsoft.com/office/drawing/2014/main" id="{84F440DF-24E7-4BEE-95C8-C9374BDB4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421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äätösdia ilman kuv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5" y="1776049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Kiitos</a:t>
            </a:r>
            <a:endParaRPr lang="en-GB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A7D3D1F-1BBC-4D9C-A946-958EE7833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1C5E70CC-2152-4895-865A-BF141EF3FD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15.12.2025</a:t>
            </a:fld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AC4622-83C6-4A7B-A69F-6F3FA0663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C67C9B03-AE59-4ADB-B750-D7B92C315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4983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äätösdia - Yhteiseen suunta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FE0BB88F-3373-4FAE-9E43-2FB8D1686537}"/>
              </a:ext>
            </a:extLst>
          </p:cNvPr>
          <p:cNvSpPr txBox="1"/>
          <p:nvPr userDrawn="1"/>
        </p:nvSpPr>
        <p:spPr>
          <a:xfrm>
            <a:off x="838200" y="2203268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800" dirty="0">
                <a:solidFill>
                  <a:schemeClr val="accent3"/>
                </a:solidFill>
                <a:latin typeface="+mj-lt"/>
              </a:rPr>
              <a:t>Yhteiseen suuntaan</a:t>
            </a:r>
            <a:endParaRPr lang="en-GB" sz="4800" dirty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6" name="Kuva 5" descr="Maanmittauslaitoksen logo">
            <a:extLst>
              <a:ext uri="{FF2B5EF4-FFF2-40B4-BE49-F238E27FC236}">
                <a16:creationId xmlns:a16="http://schemas.microsoft.com/office/drawing/2014/main" id="{08A505F1-518D-418B-91D4-00F1193C8A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0965" y="3496493"/>
            <a:ext cx="2330070" cy="124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13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857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9 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594E4F5-1948-4CB9-9E46-B75F0AB58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61973"/>
            <a:ext cx="2628900" cy="5614989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8BD25F0-26A7-413C-8B5A-B360AA6E9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61975"/>
            <a:ext cx="7734300" cy="5614988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52C62BB2-ACB3-4099-B04E-ACF7EB56E3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858500" y="3366541"/>
            <a:ext cx="1905000" cy="124918"/>
          </a:xfrm>
          <a:prstGeom prst="rect">
            <a:avLst/>
          </a:prstGeom>
        </p:spPr>
      </p:pic>
      <p:sp>
        <p:nvSpPr>
          <p:cNvPr id="8" name="Päivämäärän paikkamerkki 9">
            <a:extLst>
              <a:ext uri="{FF2B5EF4-FFF2-40B4-BE49-F238E27FC236}">
                <a16:creationId xmlns:a16="http://schemas.microsoft.com/office/drawing/2014/main" id="{182F25CC-7185-4841-AEDA-65C83A44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185468" y="2439503"/>
            <a:ext cx="1008017" cy="365125"/>
          </a:xfrm>
          <a:prstGeom prst="rect">
            <a:avLst/>
          </a:prstGeom>
        </p:spPr>
        <p:txBody>
          <a:bodyPr/>
          <a:lstStyle/>
          <a:p>
            <a:fld id="{C312FA34-5D1D-499F-961D-1685BB9FE7CA}" type="datetime1">
              <a:rPr lang="fi-FI" smtClean="0"/>
              <a:t>15.12.2025</a:t>
            </a:fld>
            <a:endParaRPr lang="fi-FI" dirty="0"/>
          </a:p>
        </p:txBody>
      </p:sp>
      <p:sp>
        <p:nvSpPr>
          <p:cNvPr id="9" name="Alatunnisteen paikkamerkki 10">
            <a:extLst>
              <a:ext uri="{FF2B5EF4-FFF2-40B4-BE49-F238E27FC236}">
                <a16:creationId xmlns:a16="http://schemas.microsoft.com/office/drawing/2014/main" id="{120A267C-074E-43C6-9780-69FC7B7FA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21762" y="5116898"/>
            <a:ext cx="2280603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11">
            <a:extLst>
              <a:ext uri="{FF2B5EF4-FFF2-40B4-BE49-F238E27FC236}">
                <a16:creationId xmlns:a16="http://schemas.microsoft.com/office/drawing/2014/main" id="{18E79A4F-AC04-462E-9416-8667E3699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-217038" y="3479089"/>
            <a:ext cx="1071155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FD9DCBC-5494-467A-BD56-DECE01DFD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633961" y="1082415"/>
            <a:ext cx="1905000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2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 3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5C35083F-627D-41B1-A07B-EA80EF02DB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943950" y="413248"/>
            <a:ext cx="6201228" cy="661464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1138868" y="1955062"/>
            <a:ext cx="2277736" cy="3767026"/>
          </a:xfrm>
          <a:prstGeom prst="rect">
            <a:avLst/>
          </a:prstGeom>
          <a:effectLst>
            <a:outerShdw blurRad="76200" dist="1143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</a:extLst>
          </p:cNvPr>
          <p:cNvSpPr/>
          <p:nvPr userDrawn="1"/>
        </p:nvSpPr>
        <p:spPr>
          <a:xfrm>
            <a:off x="1908647" y="2279533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</a:extLst>
          </p:cNvPr>
          <p:cNvSpPr/>
          <p:nvPr userDrawn="1"/>
        </p:nvSpPr>
        <p:spPr>
          <a:xfrm>
            <a:off x="2206713" y="3419797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</a:extLst>
          </p:cNvPr>
          <p:cNvSpPr/>
          <p:nvPr userDrawn="1"/>
        </p:nvSpPr>
        <p:spPr>
          <a:xfrm>
            <a:off x="1894441" y="4559162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47252" y="2422656"/>
            <a:ext cx="7069373" cy="499099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59960" y="3568525"/>
            <a:ext cx="7069373" cy="499099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47252" y="4705723"/>
            <a:ext cx="7069373" cy="499099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F8AF0AEB-641E-4905-88BA-2FBA1F5FF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7" name="Päivämäärän paikkamerkki 3">
            <a:extLst>
              <a:ext uri="{FF2B5EF4-FFF2-40B4-BE49-F238E27FC236}">
                <a16:creationId xmlns:a16="http://schemas.microsoft.com/office/drawing/2014/main" id="{7F2A2916-376E-41D8-8ED2-403FF8AE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15.12.2025</a:t>
            </a:fld>
            <a:endParaRPr lang="fi-FI" dirty="0"/>
          </a:p>
        </p:txBody>
      </p:sp>
      <p:sp>
        <p:nvSpPr>
          <p:cNvPr id="29" name="Dian numeron paikkamerkki 5">
            <a:extLst>
              <a:ext uri="{FF2B5EF4-FFF2-40B4-BE49-F238E27FC236}">
                <a16:creationId xmlns:a16="http://schemas.microsoft.com/office/drawing/2014/main" id="{B287915D-6EC0-4A2C-A044-D5706D1B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0" name="Alatunnisteen paikkamerkki 4">
            <a:extLst>
              <a:ext uri="{FF2B5EF4-FFF2-40B4-BE49-F238E27FC236}">
                <a16:creationId xmlns:a16="http://schemas.microsoft.com/office/drawing/2014/main" id="{30984DC9-8697-47B6-89F1-92DF05EC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465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 p14:bounceEnd="4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 4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3" y="2082729"/>
            <a:ext cx="1969706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</a:extLst>
          </p:cNvPr>
          <p:cNvSpPr/>
          <p:nvPr userDrawn="1"/>
        </p:nvSpPr>
        <p:spPr>
          <a:xfrm>
            <a:off x="1269195" y="183963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</a:extLst>
          </p:cNvPr>
          <p:cNvSpPr/>
          <p:nvPr userDrawn="1"/>
        </p:nvSpPr>
        <p:spPr>
          <a:xfrm>
            <a:off x="1817177" y="286285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</a:extLst>
          </p:cNvPr>
          <p:cNvSpPr/>
          <p:nvPr userDrawn="1"/>
        </p:nvSpPr>
        <p:spPr>
          <a:xfrm>
            <a:off x="1890209" y="3966396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99982" y="1877629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44" y="2884706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7498" y="3989522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</a:extLst>
          </p:cNvPr>
          <p:cNvSpPr/>
          <p:nvPr userDrawn="1"/>
        </p:nvSpPr>
        <p:spPr>
          <a:xfrm>
            <a:off x="1350209" y="5050978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4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44432" y="5109312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01111A49-E177-44FE-85B2-9D4C261DC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573DC23F-1FF4-432F-90E6-6D424BB6EB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15.12.2025</a:t>
            </a:fld>
            <a:endParaRPr lang="fi-FI" dirty="0"/>
          </a:p>
        </p:txBody>
      </p:sp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73A84CC5-58C4-40D7-9D2F-54B4E142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E59479D-38EF-43C7-9999-AE293DC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443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 5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3" y="2082729"/>
            <a:ext cx="1969706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</a:extLst>
          </p:cNvPr>
          <p:cNvSpPr/>
          <p:nvPr userDrawn="1"/>
        </p:nvSpPr>
        <p:spPr>
          <a:xfrm>
            <a:off x="1223412" y="1819973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</a:extLst>
          </p:cNvPr>
          <p:cNvSpPr/>
          <p:nvPr userDrawn="1"/>
        </p:nvSpPr>
        <p:spPr>
          <a:xfrm>
            <a:off x="1724528" y="259736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</a:extLst>
          </p:cNvPr>
          <p:cNvSpPr/>
          <p:nvPr userDrawn="1"/>
        </p:nvSpPr>
        <p:spPr>
          <a:xfrm>
            <a:off x="1898912" y="342430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61882" y="1864929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36195" y="2619218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16201" y="3453785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</a:extLst>
          </p:cNvPr>
          <p:cNvSpPr/>
          <p:nvPr userDrawn="1"/>
        </p:nvSpPr>
        <p:spPr>
          <a:xfrm>
            <a:off x="1749032" y="429854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4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36905" y="4337829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029FF81D-7B87-4FB5-9B09-FCDED102394B}"/>
              </a:ext>
            </a:extLst>
          </p:cNvPr>
          <p:cNvSpPr/>
          <p:nvPr userDrawn="1"/>
        </p:nvSpPr>
        <p:spPr>
          <a:xfrm>
            <a:off x="1293789" y="509977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5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4" name="Tekstin paikkamerkki 20">
            <a:extLst>
              <a:ext uri="{FF2B5EF4-FFF2-40B4-BE49-F238E27FC236}">
                <a16:creationId xmlns:a16="http://schemas.microsoft.com/office/drawing/2014/main" id="{2ACD8C18-4544-4D5A-8124-FF1819E1C4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78287" y="5144225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1" name="Kuva 30">
            <a:extLst>
              <a:ext uri="{FF2B5EF4-FFF2-40B4-BE49-F238E27FC236}">
                <a16:creationId xmlns:a16="http://schemas.microsoft.com/office/drawing/2014/main" id="{3F0DF13C-C395-471B-B520-7CD686D5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2" name="Päivämäärän paikkamerkki 3">
            <a:extLst>
              <a:ext uri="{FF2B5EF4-FFF2-40B4-BE49-F238E27FC236}">
                <a16:creationId xmlns:a16="http://schemas.microsoft.com/office/drawing/2014/main" id="{E3F580A4-9AFF-4738-AED8-D18D2A57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15.12.2025</a:t>
            </a:fld>
            <a:endParaRPr lang="fi-FI" dirty="0"/>
          </a:p>
        </p:txBody>
      </p:sp>
      <p:sp>
        <p:nvSpPr>
          <p:cNvPr id="34" name="Dian numeron paikkamerkki 5">
            <a:extLst>
              <a:ext uri="{FF2B5EF4-FFF2-40B4-BE49-F238E27FC236}">
                <a16:creationId xmlns:a16="http://schemas.microsoft.com/office/drawing/2014/main" id="{418AAC84-E800-4F45-A63B-C91BDC3A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5" name="Alatunnisteen paikkamerkki 4">
            <a:extLst>
              <a:ext uri="{FF2B5EF4-FFF2-40B4-BE49-F238E27FC236}">
                <a16:creationId xmlns:a16="http://schemas.microsoft.com/office/drawing/2014/main" id="{EA189938-C2F8-47C6-AA91-8EC82B41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202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 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B90A30F-7AA8-4EA8-AEFA-3B416CAF4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7D1935CB-1A89-45CF-A429-C4EE7144DA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15.12.2025</a:t>
            </a:fld>
            <a:endParaRPr lang="fi-FI" dirty="0"/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503AEA86-0FD6-431A-B88D-6E707C43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C491BC53-C9D0-40D8-A4A8-15FE703CD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716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9274"/>
            <a:ext cx="10512425" cy="132480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874075"/>
            <a:ext cx="4533900" cy="43267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1874074"/>
            <a:ext cx="5978525" cy="4326702"/>
          </a:xfrm>
          <a:prstGeom prst="roundRect">
            <a:avLst>
              <a:gd name="adj" fmla="val 1495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1AAB3EB5-1A17-4A71-B464-169F367D4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953009C1-2FC1-4412-ACAD-D3521039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15.12.2025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5A5CBEEB-2537-457C-BEF5-A9A63427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9A4660D8-6576-488A-88F8-C2140A90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2773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>
            <a:extLst>
              <a:ext uri="{FF2B5EF4-FFF2-40B4-BE49-F238E27FC236}">
                <a16:creationId xmlns:a16="http://schemas.microsoft.com/office/drawing/2014/main" id="{04329041-8CA0-4D47-ADF0-191EBA1A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33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1158DED-3FF5-4FC7-B0E0-2359BB76C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896022"/>
            <a:ext cx="5184000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E499423-A456-44D4-A6F8-477237973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736057"/>
            <a:ext cx="5184000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2000"/>
            </a:lvl1pPr>
            <a:lvl2pPr>
              <a:lnSpc>
                <a:spcPct val="100000"/>
              </a:lnSpc>
              <a:buClr>
                <a:srgbClr val="266B7F"/>
              </a:buClr>
              <a:defRPr sz="20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363BC31-67E7-43B6-A03A-9EC006F91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96022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09EA6F6-83F7-4036-B75D-8CE592FEA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36057"/>
            <a:ext cx="5183188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2000"/>
            </a:lvl1pPr>
            <a:lvl2pPr>
              <a:lnSpc>
                <a:spcPct val="100000"/>
              </a:lnSpc>
              <a:buClr>
                <a:srgbClr val="266B7F"/>
              </a:buClr>
              <a:defRPr sz="20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B21D955F-EE83-47A8-833D-355A921A5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15CB3F77-D60D-49E8-B6E6-CAB03497B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15.12.2025</a:t>
            </a:fld>
            <a:endParaRPr lang="fi-FI" dirty="0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257BAC0A-0A77-4B96-8EF7-973F8520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44008C5-D429-4CEB-B72E-9FE25F0D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726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4800BCB-83C5-4562-952E-00F2B1FC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670BC8-8EDE-4E2E-B957-2AEFFBDD7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4801"/>
            <a:ext cx="10515600" cy="4082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DC9EC2-A7EB-4378-B476-B7102C091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49575" y="6356350"/>
            <a:ext cx="1008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fld id="{5F33D40F-B22E-45FF-BADA-EE8B5ACB92FA}" type="datetime1">
              <a:rPr lang="fi-FI" smtClean="0"/>
              <a:pPr/>
              <a:t>15.12.2025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BDDBD63-0D24-42DD-B8A1-5B551C489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8746" y="6356350"/>
            <a:ext cx="7025053" cy="365125"/>
          </a:xfrm>
          <a:prstGeom prst="rect">
            <a:avLst/>
          </a:prstGeom>
        </p:spPr>
        <p:txBody>
          <a:bodyPr vert="horz" lIns="252000" tIns="45720" rIns="91440" bIns="45720" rtlCol="0" anchor="ctr"/>
          <a:lstStyle>
            <a:lvl1pPr algn="l">
              <a:defRPr sz="1050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5C62EC-8EE7-49B8-A97F-C8784E6CD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57592" y="6356349"/>
            <a:ext cx="1071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625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3" r:id="rId3"/>
    <p:sldLayoutId id="2147483706" r:id="rId4"/>
    <p:sldLayoutId id="2147483708" r:id="rId5"/>
    <p:sldLayoutId id="2147483707" r:id="rId6"/>
    <p:sldLayoutId id="2147483664" r:id="rId7"/>
    <p:sldLayoutId id="2147483656" r:id="rId8"/>
    <p:sldLayoutId id="2147483653" r:id="rId9"/>
    <p:sldLayoutId id="2147483704" r:id="rId10"/>
    <p:sldLayoutId id="2147483668" r:id="rId11"/>
    <p:sldLayoutId id="2147483661" r:id="rId12"/>
    <p:sldLayoutId id="2147483680" r:id="rId13"/>
    <p:sldLayoutId id="2147483701" r:id="rId14"/>
    <p:sldLayoutId id="2147483702" r:id="rId15"/>
    <p:sldLayoutId id="2147483698" r:id="rId16"/>
    <p:sldLayoutId id="2147483696" r:id="rId17"/>
    <p:sldLayoutId id="2147483657" r:id="rId18"/>
    <p:sldLayoutId id="2147483666" r:id="rId19"/>
    <p:sldLayoutId id="2147483700" r:id="rId20"/>
    <p:sldLayoutId id="2147483681" r:id="rId21"/>
    <p:sldLayoutId id="2147483670" r:id="rId22"/>
    <p:sldLayoutId id="2147483671" r:id="rId23"/>
    <p:sldLayoutId id="2147483685" r:id="rId24"/>
    <p:sldLayoutId id="2147483691" r:id="rId25"/>
    <p:sldLayoutId id="2147483693" r:id="rId26"/>
    <p:sldLayoutId id="2147483692" r:id="rId27"/>
    <p:sldLayoutId id="2147483699" r:id="rId28"/>
    <p:sldLayoutId id="2147483672" r:id="rId29"/>
    <p:sldLayoutId id="2147483688" r:id="rId30"/>
    <p:sldLayoutId id="2147483684" r:id="rId31"/>
    <p:sldLayoutId id="2147483655" r:id="rId32"/>
    <p:sldLayoutId id="2147483665" r:id="rId3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Daytona" panose="020B0604030500040204" pitchFamily="34" charset="0"/>
          <a:ea typeface="+mj-ea"/>
          <a:cs typeface="Biome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pos="7151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://ak.maanmittauslaitos.fi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E8F07DB-8EB9-41AA-8FB0-3ACF794F9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0222" y="5594350"/>
            <a:ext cx="5953124" cy="10112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C5825FE-5210-4774-A8AD-32A641A12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0890" y="4294093"/>
            <a:ext cx="5953125" cy="1012304"/>
          </a:xfrm>
        </p:spPr>
        <p:txBody>
          <a:bodyPr/>
          <a:lstStyle/>
          <a:p>
            <a:r>
              <a:rPr lang="en-GB" dirty="0" err="1"/>
              <a:t>Katualueen</a:t>
            </a:r>
            <a:r>
              <a:rPr lang="en-GB" dirty="0"/>
              <a:t> </a:t>
            </a:r>
            <a:r>
              <a:rPr lang="en-GB" dirty="0" err="1"/>
              <a:t>lunastus</a:t>
            </a:r>
            <a:r>
              <a:rPr lang="en-GB" dirty="0"/>
              <a:t> ja </a:t>
            </a:r>
            <a:r>
              <a:rPr lang="en-GB" dirty="0" err="1"/>
              <a:t>korvaukset</a:t>
            </a:r>
            <a:endParaRPr lang="en-GB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D3FB09C7-685E-4BE1-9403-7601BE975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2898" y="2312894"/>
            <a:ext cx="7115175" cy="1981199"/>
          </a:xfrm>
        </p:spPr>
        <p:txBody>
          <a:bodyPr/>
          <a:lstStyle/>
          <a:p>
            <a:r>
              <a:rPr lang="fi-FI" dirty="0"/>
              <a:t>Yleisen alueen lunastus kunnalle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239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74246C-4A5E-4874-864F-7A317C1D9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Katualueella oleva omaisuus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CFCC95-AB58-4053-A235-7494B89C5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>
                <a:solidFill>
                  <a:schemeClr val="tx1"/>
                </a:solidFill>
              </a:rPr>
              <a:t>MRL 108.1 §</a:t>
            </a:r>
          </a:p>
          <a:p>
            <a:r>
              <a:rPr lang="fi-FI" sz="2000" dirty="0">
                <a:solidFill>
                  <a:schemeClr val="tx1"/>
                </a:solidFill>
              </a:rPr>
              <a:t>”Kunnalle siirtyvällä alueella olevat rakennukset, puut, istutukset ja laitteet on kunnan korvattava maanomistajalle.”</a:t>
            </a:r>
          </a:p>
          <a:p>
            <a:endParaRPr lang="fi-FI" sz="20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fi-FI" sz="2000" dirty="0">
                <a:solidFill>
                  <a:schemeClr val="tx1"/>
                </a:solidFill>
              </a:rPr>
              <a:t>Lain sanamuodosta riippumatta korvaukseen oikeutettu voi olla myös alueeseen kohdistuvan nautintaoikeuden (esim. vuokraoikeuden) tai rasiteoikeuden haltija.</a:t>
            </a:r>
          </a:p>
          <a:p>
            <a:pPr marL="342900" indent="-342900">
              <a:buFontTx/>
              <a:buChar char="-"/>
            </a:pPr>
            <a:endParaRPr lang="fi-FI" sz="20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293691C-C833-4045-A3D9-3D7047095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D40F-B22E-45FF-BADA-EE8B5ACB92FA}" type="datetime1">
              <a:rPr lang="fi-FI" smtClean="0"/>
              <a:pPr/>
              <a:t>15.12.2025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52F261-28AC-4365-8D80-24F636CDA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553B7E-F2C5-48B5-B160-DD25C8C6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2828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74246C-4A5E-4874-864F-7A317C1D9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Katualueella oleva omaisuus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CFCC95-AB58-4053-A235-7494B89C5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dirty="0">
                <a:solidFill>
                  <a:schemeClr val="tx1"/>
                </a:solidFill>
              </a:rPr>
              <a:t>Hoitoon otettu kasvillisuus, nurmikko, aidat, piharakenteet jne.</a:t>
            </a:r>
          </a:p>
          <a:p>
            <a:pPr marL="342900" indent="-342900">
              <a:buFontTx/>
              <a:buChar char="-"/>
            </a:pPr>
            <a:r>
              <a:rPr lang="fi-FI" sz="1400" dirty="0">
                <a:solidFill>
                  <a:schemeClr val="tx1"/>
                </a:solidFill>
              </a:rPr>
              <a:t>Kustannusarvomenetelmä (kustannuslähestymistapa)</a:t>
            </a:r>
          </a:p>
          <a:p>
            <a:pPr marL="800100" lvl="1" indent="-342900">
              <a:buFontTx/>
              <a:buChar char="-"/>
            </a:pPr>
            <a:r>
              <a:rPr lang="fi-FI" sz="1200" dirty="0">
                <a:solidFill>
                  <a:schemeClr val="tx1"/>
                </a:solidFill>
              </a:rPr>
              <a:t>Esim. MML:n ylläpitämä Arviointi ja korvaukset –tietovaranto </a:t>
            </a:r>
            <a:r>
              <a:rPr lang="fi-FI" sz="1200" dirty="0">
                <a:solidFill>
                  <a:srgbClr val="FF0000"/>
                </a:solidFill>
                <a:hlinkClick r:id="rId2"/>
              </a:rPr>
              <a:t>http://ak.maanmittauslaitos.fi/</a:t>
            </a:r>
            <a:endParaRPr lang="fi-FI" sz="1200" dirty="0">
              <a:solidFill>
                <a:srgbClr val="FF0000"/>
              </a:solidFill>
            </a:endParaRPr>
          </a:p>
          <a:p>
            <a:pPr marL="1257300" lvl="2" indent="-342900">
              <a:buFontTx/>
              <a:buChar char="-"/>
            </a:pPr>
            <a:r>
              <a:rPr lang="fi-FI" sz="1200" dirty="0">
                <a:solidFill>
                  <a:schemeClr val="tx1"/>
                </a:solidFill>
              </a:rPr>
              <a:t>Valitaan arvohetkeä vastaavan vuoden aineisto</a:t>
            </a:r>
          </a:p>
          <a:p>
            <a:pPr marL="1257300" lvl="2" indent="-342900">
              <a:buFontTx/>
              <a:buChar char="-"/>
            </a:pPr>
            <a:r>
              <a:rPr lang="fi-FI" sz="1200" dirty="0">
                <a:solidFill>
                  <a:schemeClr val="tx1"/>
                </a:solidFill>
              </a:rPr>
              <a:t>Kasvillisuuden arvioinnissa on tärkeää käyttää sopivaa </a:t>
            </a:r>
            <a:r>
              <a:rPr lang="fi-FI" sz="1200" b="1" dirty="0">
                <a:solidFill>
                  <a:schemeClr val="tx1"/>
                </a:solidFill>
              </a:rPr>
              <a:t>kasvupaikka- ja kuntokerrointa</a:t>
            </a:r>
            <a:r>
              <a:rPr lang="fi-FI" sz="1200" dirty="0">
                <a:solidFill>
                  <a:schemeClr val="tx1"/>
                </a:solidFill>
              </a:rPr>
              <a:t>!</a:t>
            </a:r>
            <a:br>
              <a:rPr lang="fi-FI" sz="1200" dirty="0">
                <a:solidFill>
                  <a:srgbClr val="FF0000"/>
                </a:solidFill>
              </a:rPr>
            </a:br>
            <a:endParaRPr lang="fi-FI" sz="1200" dirty="0">
              <a:solidFill>
                <a:srgbClr val="FF0000"/>
              </a:solidFill>
            </a:endParaRPr>
          </a:p>
          <a:p>
            <a:r>
              <a:rPr lang="fi-FI" sz="1800" dirty="0">
                <a:solidFill>
                  <a:schemeClr val="tx1"/>
                </a:solidFill>
              </a:rPr>
              <a:t>Hoitoon ottamaton luonnonvarainen kasvillisuus</a:t>
            </a:r>
          </a:p>
          <a:p>
            <a:pPr marL="342900" indent="-342900">
              <a:buFontTx/>
              <a:buChar char="-"/>
            </a:pPr>
            <a:r>
              <a:rPr lang="fi-FI" sz="1200" dirty="0">
                <a:solidFill>
                  <a:schemeClr val="tx1"/>
                </a:solidFill>
              </a:rPr>
              <a:t>Vertailukaupoista riippuen arvo saattaa sisältyä maapohjakorvaukseen, ilmaisluovutusvelvollisuutta</a:t>
            </a:r>
            <a:br>
              <a:rPr lang="fi-FI" sz="1200" dirty="0">
                <a:solidFill>
                  <a:schemeClr val="tx1"/>
                </a:solidFill>
              </a:rPr>
            </a:br>
            <a:r>
              <a:rPr lang="fi-FI" sz="1200" dirty="0">
                <a:solidFill>
                  <a:schemeClr val="tx1"/>
                </a:solidFill>
              </a:rPr>
              <a:t>vastaavalta osalta mahdollinen taloudellinen menetys (ainespuu) korvataan erikseen</a:t>
            </a:r>
            <a:br>
              <a:rPr lang="fi-FI" sz="1200" dirty="0">
                <a:solidFill>
                  <a:schemeClr val="tx1"/>
                </a:solidFill>
              </a:rPr>
            </a:br>
            <a:endParaRPr lang="fi-FI" sz="1200" dirty="0">
              <a:solidFill>
                <a:schemeClr val="tx1"/>
              </a:solidFill>
            </a:endParaRPr>
          </a:p>
          <a:p>
            <a:r>
              <a:rPr lang="fi-FI" sz="1800" dirty="0">
                <a:solidFill>
                  <a:schemeClr val="tx1"/>
                </a:solidFill>
              </a:rPr>
              <a:t>Rakennukset</a:t>
            </a:r>
          </a:p>
          <a:p>
            <a:pPr marL="342900" indent="-342900">
              <a:buFontTx/>
              <a:buChar char="-"/>
            </a:pPr>
            <a:r>
              <a:rPr lang="fi-FI" sz="1400" dirty="0">
                <a:solidFill>
                  <a:schemeClr val="tx1"/>
                </a:solidFill>
              </a:rPr>
              <a:t>Kustannusarvomenetelmä (kustannuslähestymistapa)</a:t>
            </a:r>
          </a:p>
          <a:p>
            <a:pPr marL="800100" lvl="1" indent="-342900">
              <a:buFontTx/>
              <a:buChar char="-"/>
            </a:pPr>
            <a:r>
              <a:rPr lang="fi-FI" sz="1200" dirty="0">
                <a:solidFill>
                  <a:schemeClr val="tx1"/>
                </a:solidFill>
              </a:rPr>
              <a:t>Esim. RA-Laskin</a:t>
            </a:r>
          </a:p>
          <a:p>
            <a:pPr marL="1257300" lvl="2" indent="-342900">
              <a:buFontTx/>
              <a:buChar char="-"/>
            </a:pPr>
            <a:r>
              <a:rPr lang="fi-FI" sz="1200" dirty="0">
                <a:solidFill>
                  <a:schemeClr val="tx1"/>
                </a:solidFill>
              </a:rPr>
              <a:t>Jälleenrakentamiskustannus </a:t>
            </a:r>
            <a:r>
              <a:rPr lang="fi-FI" sz="1200" dirty="0">
                <a:solidFill>
                  <a:schemeClr val="tx1"/>
                </a:solidFill>
                <a:sym typeface="Wingdings" panose="05000000000000000000" pitchFamily="2" charset="2"/>
              </a:rPr>
              <a:t> poistot  tekninen nykyarvo  käypä arvo</a:t>
            </a:r>
            <a:endParaRPr lang="fi-FI" sz="4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fi-FI" sz="1400" dirty="0">
                <a:solidFill>
                  <a:schemeClr val="tx1"/>
                </a:solidFill>
              </a:rPr>
              <a:t>Kauppa-arvomenetelmä (markkinalähestymistapa)</a:t>
            </a:r>
          </a:p>
          <a:p>
            <a:endParaRPr lang="fi-FI" sz="2000" i="1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293691C-C833-4045-A3D9-3D7047095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D40F-B22E-45FF-BADA-EE8B5ACB92FA}" type="datetime1">
              <a:rPr lang="fi-FI" smtClean="0"/>
              <a:pPr/>
              <a:t>15.12.2025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52F261-28AC-4365-8D80-24F636CDA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553B7E-F2C5-48B5-B160-DD25C8C6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11</a:t>
            </a:fld>
            <a:endParaRPr lang="fi-FI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2669A8-05F2-4970-89BC-544D53DAE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989" y="1681693"/>
            <a:ext cx="1843651" cy="137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A037552-5C83-4D55-ABEF-40A6F5722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733" y="3203177"/>
            <a:ext cx="1843651" cy="138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A9A96A2-88BE-424A-9C58-3B9C76C2A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172" y="4728510"/>
            <a:ext cx="1814468" cy="135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84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E26EA423-6BEC-4828-A053-3B6989B3E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Lunastuskorvaus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4EAB8D73-B182-4F18-8988-BDF43619B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/>
              <a:t>Täyden korvauksen periaate (Huom. Lunastuslain muutos 01.08.2025)</a:t>
            </a:r>
          </a:p>
          <a:p>
            <a:pPr marL="285750" indent="-285750">
              <a:buFontTx/>
              <a:buChar char="-"/>
            </a:pPr>
            <a:r>
              <a:rPr lang="fi-FI" sz="1800" dirty="0"/>
              <a:t>Korvauksen tulee vastata luovuttajan menetystä</a:t>
            </a:r>
          </a:p>
          <a:p>
            <a:endParaRPr lang="fi-FI" sz="1800" dirty="0"/>
          </a:p>
          <a:p>
            <a:r>
              <a:rPr lang="fi-FI" sz="2000" dirty="0"/>
              <a:t>Lunastuskorvauksen osat</a:t>
            </a:r>
          </a:p>
          <a:p>
            <a:pPr marL="342900" indent="-342900">
              <a:buFontTx/>
              <a:buChar char="-"/>
            </a:pPr>
            <a:r>
              <a:rPr lang="fi-FI" sz="1800" dirty="0"/>
              <a:t>Kohteenkorvaus</a:t>
            </a:r>
          </a:p>
          <a:p>
            <a:pPr marL="800100" lvl="1" indent="-342900">
              <a:buFontTx/>
              <a:buChar char="-"/>
            </a:pPr>
            <a:r>
              <a:rPr lang="fi-FI" sz="1600" dirty="0"/>
              <a:t>Lunastettava omaisuus: maapohja, rakennukset, rakennelmat, hoitoon otettu kasvillisuus </a:t>
            </a:r>
          </a:p>
          <a:p>
            <a:pPr marL="342900" indent="-342900">
              <a:buFontTx/>
              <a:buChar char="-"/>
            </a:pPr>
            <a:r>
              <a:rPr lang="fi-FI" sz="1800" dirty="0"/>
              <a:t>Haitankorvaus</a:t>
            </a:r>
          </a:p>
          <a:p>
            <a:pPr marL="800100" lvl="1" indent="-342900">
              <a:buFontTx/>
              <a:buChar char="-"/>
            </a:pPr>
            <a:r>
              <a:rPr lang="fi-FI" sz="1600" dirty="0"/>
              <a:t>Jäljelle jäävälle omaisuudelle aiheutuva pysyvä haitta (arvonalennus)</a:t>
            </a:r>
          </a:p>
          <a:p>
            <a:pPr marL="342900" indent="-342900">
              <a:buFontTx/>
              <a:buChar char="-"/>
            </a:pPr>
            <a:r>
              <a:rPr lang="fi-FI" sz="1800" dirty="0"/>
              <a:t>Vahingonkorvaus</a:t>
            </a:r>
          </a:p>
          <a:p>
            <a:pPr marL="800100" lvl="1" indent="-342900">
              <a:buFontTx/>
              <a:buChar char="-"/>
            </a:pPr>
            <a:r>
              <a:rPr lang="fi-FI" sz="1600" dirty="0"/>
              <a:t>tappio, kustannus tai muu kertaluonteinen taloudellinen menetys</a:t>
            </a:r>
            <a:endParaRPr lang="fi-FI" sz="3200" dirty="0"/>
          </a:p>
          <a:p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896F5A3-4D26-4F34-82CF-17285C48D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D40F-B22E-45FF-BADA-EE8B5ACB92FA}" type="datetime1">
              <a:rPr lang="fi-FI" smtClean="0"/>
              <a:pPr/>
              <a:t>15.12.2025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F5EA0BCB-E980-4F07-BB51-A081933F0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E3746FA2-70A2-49CC-9C7B-4DD615509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6358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tsikko 22">
            <a:extLst>
              <a:ext uri="{FF2B5EF4-FFF2-40B4-BE49-F238E27FC236}">
                <a16:creationId xmlns:a16="http://schemas.microsoft.com/office/drawing/2014/main" id="{D7D681D4-FD5A-4A5D-B07A-6F6A067B0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Korvausten</a:t>
            </a:r>
            <a:r>
              <a:rPr lang="en-GB" dirty="0"/>
              <a:t> </a:t>
            </a:r>
            <a:r>
              <a:rPr lang="en-GB" dirty="0" err="1"/>
              <a:t>suorittaminen</a:t>
            </a:r>
            <a:endParaRPr lang="en-GB" dirty="0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7F93D664-03CC-4BE5-A187-ED8DE1A7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Maksettava tai talletettava 3 kk kuluessa toimituksen päättymisajankohdasta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Määrätään talletettavaksi aluehallintovirastoon </a:t>
            </a:r>
            <a:r>
              <a:rPr lang="fi-FI" sz="1600" dirty="0" err="1">
                <a:solidFill>
                  <a:schemeClr val="tx1"/>
                </a:solidFill>
              </a:rPr>
              <a:t>LunL</a:t>
            </a:r>
            <a:r>
              <a:rPr lang="fi-FI" sz="1600" dirty="0">
                <a:solidFill>
                  <a:schemeClr val="tx1"/>
                </a:solidFill>
              </a:rPr>
              <a:t> 48 ja 49 §:ssä tapauksissa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1"/>
                </a:solidFill>
              </a:rPr>
              <a:t>Koko kiinteistön lunastus, kiinnitykset, epäselvä omistus jne.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Jos </a:t>
            </a:r>
            <a:r>
              <a:rPr lang="fi-FI" sz="1600" b="1" dirty="0">
                <a:solidFill>
                  <a:schemeClr val="tx1"/>
                </a:solidFill>
              </a:rPr>
              <a:t>toimituksessa</a:t>
            </a:r>
            <a:r>
              <a:rPr lang="fi-FI" sz="1600" dirty="0">
                <a:solidFill>
                  <a:schemeClr val="tx1"/>
                </a:solidFill>
              </a:rPr>
              <a:t> on suoritettu ennakkohaltuunotto, korvaukselle määrätään maksettavaksi 6 %:n korko haltuunotto-oikeuden saamispäivästä korvauksen suorittamispäivään (</a:t>
            </a:r>
            <a:r>
              <a:rPr lang="fi-FI" sz="1600" dirty="0" err="1">
                <a:solidFill>
                  <a:schemeClr val="tx1"/>
                </a:solidFill>
              </a:rPr>
              <a:t>LunL</a:t>
            </a:r>
            <a:r>
              <a:rPr lang="fi-FI" sz="1600" dirty="0">
                <a:solidFill>
                  <a:schemeClr val="tx1"/>
                </a:solidFill>
              </a:rPr>
              <a:t> 95 §)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Maksamisen laiminlyönti johtaa lunastuksen raukeamiseen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D89F12-6FDE-4511-878C-F307144E8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7BE3-339D-4746-87C3-89B1158AB272}" type="datetime1">
              <a:rPr lang="fi-FI" smtClean="0"/>
              <a:t>15.12.2025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8E26C45-F99A-4C04-A9EC-1299DB83D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5A2A42-701D-4EE0-AF7C-06F56A82A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2823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tsikko 22">
            <a:extLst>
              <a:ext uri="{FF2B5EF4-FFF2-40B4-BE49-F238E27FC236}">
                <a16:creationId xmlns:a16="http://schemas.microsoft.com/office/drawing/2014/main" id="{D7D681D4-FD5A-4A5D-B07A-6F6A067B0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Edunvalvontakulut</a:t>
            </a:r>
            <a:endParaRPr lang="en-GB" dirty="0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7F93D664-03CC-4BE5-A187-ED8DE1A7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Edunvalvontakulujen korvaukset (</a:t>
            </a:r>
            <a:r>
              <a:rPr lang="fi-FI" dirty="0" err="1">
                <a:solidFill>
                  <a:schemeClr val="tx1"/>
                </a:solidFill>
              </a:rPr>
              <a:t>LunL</a:t>
            </a:r>
            <a:r>
              <a:rPr lang="fi-FI" dirty="0">
                <a:solidFill>
                  <a:schemeClr val="tx1"/>
                </a:solidFill>
              </a:rPr>
              <a:t> 82 §, 98.3 §)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Asianosaiselle voidaan korvata välttämättömät kustannukset, jotka hänelle ovat aiheutuneet hänen oikeutensa valvomisesta lunastustoimituksessa tai haltuunottokatselmuksessa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Kustannusten määrää arvioitaessa on otettava huomioon ansion menetys, matkakustannukset sekä tarvittavien selvitysten laatu ja laajuus samoin kuin asiamiehen käyttämisen tarve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Korvataan vain vaadittaessa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D89F12-6FDE-4511-878C-F307144E8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7BE3-339D-4746-87C3-89B1158AB272}" type="datetime1">
              <a:rPr lang="fi-FI" smtClean="0"/>
              <a:t>15.12.2025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8E26C45-F99A-4C04-A9EC-1299DB83D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5A2A42-701D-4EE0-AF7C-06F56A82A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14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D50AFD0D-25FC-420C-A2E0-A8C2AE14B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68068" y="895226"/>
            <a:ext cx="1080190" cy="108019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BF584B-E1FA-48DA-ADB4-70BBD9A16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6420" y="1074613"/>
            <a:ext cx="1080190" cy="108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57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tsikko 22">
            <a:extLst>
              <a:ext uri="{FF2B5EF4-FFF2-40B4-BE49-F238E27FC236}">
                <a16:creationId xmlns:a16="http://schemas.microsoft.com/office/drawing/2014/main" id="{D7D681D4-FD5A-4A5D-B07A-6F6A067B0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err="1"/>
              <a:t>Rekisteröinti</a:t>
            </a:r>
            <a:r>
              <a:rPr lang="en-GB" sz="3600" dirty="0"/>
              <a:t>, </a:t>
            </a:r>
            <a:r>
              <a:rPr lang="en-GB" sz="3600" dirty="0" err="1"/>
              <a:t>omistusoikeuden</a:t>
            </a:r>
            <a:r>
              <a:rPr lang="en-GB" sz="3600" dirty="0"/>
              <a:t> </a:t>
            </a:r>
            <a:r>
              <a:rPr lang="en-GB" sz="3600" dirty="0" err="1"/>
              <a:t>siirtyminen</a:t>
            </a:r>
            <a:r>
              <a:rPr lang="en-GB" sz="3600" dirty="0"/>
              <a:t> </a:t>
            </a:r>
            <a:r>
              <a:rPr lang="en-GB" sz="3600" dirty="0" err="1"/>
              <a:t>ja</a:t>
            </a:r>
            <a:r>
              <a:rPr lang="en-GB" sz="3600" dirty="0"/>
              <a:t> </a:t>
            </a:r>
            <a:r>
              <a:rPr lang="en-GB" sz="3600" dirty="0" err="1"/>
              <a:t>vapautuminen</a:t>
            </a:r>
            <a:r>
              <a:rPr lang="en-GB" sz="3600" dirty="0"/>
              <a:t> </a:t>
            </a:r>
            <a:r>
              <a:rPr lang="en-GB" sz="3600" dirty="0" err="1"/>
              <a:t>rasittavista</a:t>
            </a:r>
            <a:r>
              <a:rPr lang="en-GB" sz="3600" dirty="0"/>
              <a:t> </a:t>
            </a:r>
            <a:r>
              <a:rPr lang="en-GB" sz="3600" dirty="0" err="1"/>
              <a:t>oikeuksista</a:t>
            </a:r>
            <a:endParaRPr lang="en-GB" sz="3600" dirty="0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7F93D664-03CC-4BE5-A187-ED8DE1A7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Rekisteröinnin edellytyksenä on, että lunastuspäätös on kaikilta osin saanut lainvoiman ja korvaus on asianmukaisesti suoritettu (</a:t>
            </a:r>
            <a:r>
              <a:rPr lang="fi-FI" dirty="0" err="1">
                <a:solidFill>
                  <a:schemeClr val="tx1"/>
                </a:solidFill>
              </a:rPr>
              <a:t>LunL</a:t>
            </a:r>
            <a:r>
              <a:rPr lang="fi-FI" dirty="0">
                <a:solidFill>
                  <a:schemeClr val="tx1"/>
                </a:solidFill>
              </a:rPr>
              <a:t> 53 §)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Kunnan on esitettävä tositteet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tx1"/>
                </a:solidFill>
              </a:rPr>
              <a:t>MO:n</a:t>
            </a:r>
            <a:r>
              <a:rPr lang="fi-FI" dirty="0">
                <a:solidFill>
                  <a:schemeClr val="tx1"/>
                </a:solidFill>
              </a:rPr>
              <a:t> luvalla voidaan rekisteröidä laillistumattomana erikseen säädetyin edellytyksin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Rekisteröinnin oikeusvaikutukset (</a:t>
            </a:r>
            <a:r>
              <a:rPr lang="fi-FI" dirty="0" err="1">
                <a:solidFill>
                  <a:schemeClr val="tx1"/>
                </a:solidFill>
              </a:rPr>
              <a:t>LunL</a:t>
            </a:r>
            <a:r>
              <a:rPr lang="fi-FI" dirty="0">
                <a:solidFill>
                  <a:schemeClr val="tx1"/>
                </a:solidFill>
              </a:rPr>
              <a:t> 54 ja 55 §)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Omistusoikeus siirtyy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Lunastuksen kohde vapautuu kaikista sitä rasittaneista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oikeuksista lukuun ottamatta niitä, jotka toimituksessa 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on päätetty jättää voimaan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D89F12-6FDE-4511-878C-F307144E8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7BE3-339D-4746-87C3-89B1158AB272}" type="datetime1">
              <a:rPr lang="fi-FI" smtClean="0"/>
              <a:t>15.12.2025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8E26C45-F99A-4C04-A9EC-1299DB83D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5A2A42-701D-4EE0-AF7C-06F56A82A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15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66453A3-CB3E-48C0-9843-16751CA38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66950">
            <a:off x="9334388" y="4476756"/>
            <a:ext cx="838650" cy="10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13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tsikko 22">
            <a:extLst>
              <a:ext uri="{FF2B5EF4-FFF2-40B4-BE49-F238E27FC236}">
                <a16:creationId xmlns:a16="http://schemas.microsoft.com/office/drawing/2014/main" id="{D7D681D4-FD5A-4A5D-B07A-6F6A067B0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MRL:n</a:t>
            </a:r>
            <a:r>
              <a:rPr lang="en-GB" dirty="0"/>
              <a:t> </a:t>
            </a:r>
            <a:r>
              <a:rPr lang="en-GB" dirty="0" err="1"/>
              <a:t>mukainen</a:t>
            </a:r>
            <a:r>
              <a:rPr lang="en-GB" dirty="0"/>
              <a:t> </a:t>
            </a:r>
            <a:r>
              <a:rPr lang="en-GB" dirty="0" err="1"/>
              <a:t>lunastustoimitus</a:t>
            </a:r>
            <a:endParaRPr lang="en-GB" dirty="0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7F93D664-03CC-4BE5-A187-ED8DE1A7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Sisältö</a:t>
            </a:r>
          </a:p>
          <a:p>
            <a:pPr marL="914400" lvl="1" indent="-457200">
              <a:buAutoNum type="alphaLcParenR"/>
            </a:pPr>
            <a:r>
              <a:rPr lang="en-GB" sz="1800" dirty="0" err="1"/>
              <a:t>Alueen</a:t>
            </a:r>
            <a:r>
              <a:rPr lang="en-GB" sz="1800" dirty="0"/>
              <a:t> tai </a:t>
            </a:r>
            <a:r>
              <a:rPr lang="en-GB" sz="1800" dirty="0" err="1"/>
              <a:t>omaisuuden</a:t>
            </a:r>
            <a:r>
              <a:rPr lang="en-GB" sz="1800" dirty="0"/>
              <a:t> </a:t>
            </a:r>
            <a:r>
              <a:rPr lang="en-GB" sz="1800" dirty="0" err="1"/>
              <a:t>lunastaminen</a:t>
            </a:r>
            <a:r>
              <a:rPr lang="en-GB" sz="1800" dirty="0"/>
              <a:t> </a:t>
            </a:r>
            <a:r>
              <a:rPr lang="en-GB" sz="1800" dirty="0" err="1"/>
              <a:t>ja</a:t>
            </a:r>
            <a:r>
              <a:rPr lang="en-GB" sz="1800" dirty="0"/>
              <a:t> </a:t>
            </a:r>
            <a:r>
              <a:rPr lang="en-GB" sz="1800" dirty="0" err="1"/>
              <a:t>korvauksen</a:t>
            </a:r>
            <a:r>
              <a:rPr lang="en-GB" sz="1800" dirty="0"/>
              <a:t> </a:t>
            </a:r>
            <a:r>
              <a:rPr lang="en-GB" sz="1800" dirty="0" err="1"/>
              <a:t>määrääminen</a:t>
            </a:r>
            <a:r>
              <a:rPr lang="en-GB" sz="1800" dirty="0"/>
              <a:t>; tai</a:t>
            </a:r>
          </a:p>
          <a:p>
            <a:pPr marL="914400" lvl="1" indent="-457200">
              <a:buAutoNum type="alphaLcParenR"/>
            </a:pPr>
            <a:r>
              <a:rPr lang="en-GB" sz="1800" dirty="0" err="1"/>
              <a:t>Pelkästään</a:t>
            </a:r>
            <a:r>
              <a:rPr lang="en-GB" sz="1800" dirty="0"/>
              <a:t> </a:t>
            </a:r>
            <a:r>
              <a:rPr lang="en-GB" sz="1800" dirty="0" err="1"/>
              <a:t>korvauksen</a:t>
            </a:r>
            <a:r>
              <a:rPr lang="en-GB" sz="1800" dirty="0"/>
              <a:t> </a:t>
            </a:r>
            <a:r>
              <a:rPr lang="en-GB" sz="1800" dirty="0" err="1"/>
              <a:t>määrääminen</a:t>
            </a:r>
            <a:r>
              <a:rPr lang="en-GB" sz="1800" dirty="0"/>
              <a:t> = “</a:t>
            </a:r>
            <a:r>
              <a:rPr lang="en-GB" sz="1800" dirty="0" err="1"/>
              <a:t>korvaustoimitus</a:t>
            </a:r>
            <a:r>
              <a:rPr lang="en-GB" sz="1800" dirty="0"/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Toimitusta haetaan aina </a:t>
            </a:r>
            <a:r>
              <a:rPr lang="fi-FI" sz="2000" dirty="0" err="1"/>
              <a:t>MML:lta</a:t>
            </a: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Hakijana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800" dirty="0"/>
              <a:t>lunastusta tai korvausta vaativa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800" dirty="0"/>
              <a:t>lunastus- tai korvausvelvollinen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Toimituskustannuksista vastaa pääsääntöisesti lunastus- tai korvausvelvollinen</a:t>
            </a:r>
            <a:endParaRPr lang="en-GB" dirty="0"/>
          </a:p>
          <a:p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D89F12-6FDE-4511-878C-F307144E8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7BE3-339D-4746-87C3-89B1158AB272}" type="datetime1">
              <a:rPr lang="fi-FI" smtClean="0"/>
              <a:t>15.12.2025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8E26C45-F99A-4C04-A9EC-1299DB83D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5A2A42-701D-4EE0-AF7C-06F56A82A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42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tsikko 22">
            <a:extLst>
              <a:ext uri="{FF2B5EF4-FFF2-40B4-BE49-F238E27FC236}">
                <a16:creationId xmlns:a16="http://schemas.microsoft.com/office/drawing/2014/main" id="{D7D681D4-FD5A-4A5D-B07A-6F6A067B0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5980111" cy="149859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700" err="1"/>
              <a:t>Kunnan</a:t>
            </a:r>
            <a:r>
              <a:rPr lang="en-GB" sz="3700"/>
              <a:t> </a:t>
            </a:r>
            <a:r>
              <a:rPr lang="en-GB" sz="3700" err="1"/>
              <a:t>oikeus</a:t>
            </a:r>
            <a:r>
              <a:rPr lang="en-GB" sz="3700"/>
              <a:t> hakea </a:t>
            </a:r>
            <a:r>
              <a:rPr lang="en-GB" sz="3700" err="1"/>
              <a:t>yleisen</a:t>
            </a:r>
            <a:r>
              <a:rPr lang="en-GB" sz="3700"/>
              <a:t> </a:t>
            </a:r>
            <a:r>
              <a:rPr lang="en-GB" sz="3700" err="1"/>
              <a:t>alueen</a:t>
            </a:r>
            <a:r>
              <a:rPr lang="en-GB" sz="3700"/>
              <a:t> </a:t>
            </a:r>
            <a:r>
              <a:rPr lang="en-GB" sz="3700" err="1"/>
              <a:t>lunastusta</a:t>
            </a:r>
            <a:endParaRPr lang="en-GB" sz="3700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7F93D664-03CC-4BE5-A187-ED8DE1A7E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6502571" cy="41433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700" dirty="0"/>
              <a:t>MRL 96.1 §</a:t>
            </a:r>
          </a:p>
          <a:p>
            <a:pPr>
              <a:lnSpc>
                <a:spcPct val="90000"/>
              </a:lnSpc>
            </a:pPr>
            <a:r>
              <a:rPr lang="en-GB" sz="1700" dirty="0"/>
              <a:t>“Kunta </a:t>
            </a:r>
            <a:r>
              <a:rPr lang="en-GB" sz="1700" dirty="0" err="1"/>
              <a:t>saa</a:t>
            </a:r>
            <a:r>
              <a:rPr lang="en-GB" sz="1700" dirty="0"/>
              <a:t> </a:t>
            </a:r>
            <a:r>
              <a:rPr lang="en-GB" sz="1700" dirty="0" err="1"/>
              <a:t>asemakaava-alueella</a:t>
            </a:r>
            <a:r>
              <a:rPr lang="en-GB" sz="1700" dirty="0"/>
              <a:t> </a:t>
            </a:r>
            <a:r>
              <a:rPr lang="en-GB" sz="1700" dirty="0" err="1"/>
              <a:t>ilman</a:t>
            </a:r>
            <a:r>
              <a:rPr lang="en-GB" sz="1700" dirty="0"/>
              <a:t> </a:t>
            </a:r>
            <a:r>
              <a:rPr lang="en-GB" sz="1700" dirty="0" err="1"/>
              <a:t>erityistä</a:t>
            </a:r>
            <a:r>
              <a:rPr lang="en-GB" sz="1700" dirty="0"/>
              <a:t> </a:t>
            </a:r>
            <a:r>
              <a:rPr lang="en-GB" sz="1700" dirty="0" err="1"/>
              <a:t>lupaa</a:t>
            </a:r>
            <a:r>
              <a:rPr lang="en-GB" sz="1700" dirty="0"/>
              <a:t> </a:t>
            </a:r>
            <a:r>
              <a:rPr lang="en-GB" sz="1700" dirty="0" err="1"/>
              <a:t>lunastaa</a:t>
            </a:r>
            <a:r>
              <a:rPr lang="en-GB" sz="1700" dirty="0"/>
              <a:t> </a:t>
            </a:r>
            <a:r>
              <a:rPr lang="en-GB" sz="1700" dirty="0" err="1"/>
              <a:t>sellaisen</a:t>
            </a:r>
            <a:r>
              <a:rPr lang="en-GB" sz="1700" dirty="0"/>
              <a:t> </a:t>
            </a:r>
            <a:r>
              <a:rPr lang="en-GB" sz="1700" dirty="0" err="1"/>
              <a:t>yleisen</a:t>
            </a:r>
            <a:r>
              <a:rPr lang="en-GB" sz="1700" dirty="0"/>
              <a:t> </a:t>
            </a:r>
            <a:r>
              <a:rPr lang="en-GB" sz="1700" dirty="0" err="1"/>
              <a:t>alueen</a:t>
            </a:r>
            <a:r>
              <a:rPr lang="en-GB" sz="1700" dirty="0"/>
              <a:t> - - - , </a:t>
            </a:r>
            <a:r>
              <a:rPr lang="en-GB" sz="1700" dirty="0" err="1"/>
              <a:t>joka</a:t>
            </a:r>
            <a:r>
              <a:rPr lang="en-GB" sz="1700" dirty="0"/>
              <a:t> </a:t>
            </a:r>
            <a:r>
              <a:rPr lang="en-GB" sz="1700" dirty="0" err="1"/>
              <a:t>asemakaavassa</a:t>
            </a:r>
            <a:r>
              <a:rPr lang="en-GB" sz="1700" dirty="0"/>
              <a:t> on </a:t>
            </a:r>
            <a:r>
              <a:rPr lang="en-GB" sz="1700" dirty="0" err="1"/>
              <a:t>tarkoitettu</a:t>
            </a:r>
            <a:r>
              <a:rPr lang="en-GB" sz="1700" dirty="0"/>
              <a:t> </a:t>
            </a:r>
            <a:r>
              <a:rPr lang="en-GB" sz="1700" dirty="0" err="1"/>
              <a:t>kunnan</a:t>
            </a:r>
            <a:r>
              <a:rPr lang="en-GB" sz="1700" dirty="0"/>
              <a:t> </a:t>
            </a:r>
            <a:r>
              <a:rPr lang="en-GB" sz="1700" dirty="0" err="1"/>
              <a:t>laitokselle</a:t>
            </a:r>
            <a:r>
              <a:rPr lang="en-GB" sz="1700" dirty="0"/>
              <a:t> tai </a:t>
            </a:r>
            <a:r>
              <a:rPr lang="en-GB" sz="1700" dirty="0" err="1"/>
              <a:t>kunnan</a:t>
            </a:r>
            <a:r>
              <a:rPr lang="en-GB" sz="1700" dirty="0"/>
              <a:t> </a:t>
            </a:r>
            <a:r>
              <a:rPr lang="en-GB" sz="1700" dirty="0" err="1"/>
              <a:t>muihin</a:t>
            </a:r>
            <a:r>
              <a:rPr lang="en-GB" sz="1700" dirty="0"/>
              <a:t> </a:t>
            </a:r>
            <a:r>
              <a:rPr lang="en-GB" sz="1700" dirty="0" err="1"/>
              <a:t>tarpeisiin</a:t>
            </a:r>
            <a:r>
              <a:rPr lang="en-GB" sz="1700" dirty="0"/>
              <a:t>. - - - “</a:t>
            </a:r>
          </a:p>
          <a:p>
            <a:pPr>
              <a:lnSpc>
                <a:spcPct val="90000"/>
              </a:lnSpc>
            </a:pPr>
            <a:endParaRPr lang="en-GB" sz="1700" dirty="0"/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en-GB" sz="1700" dirty="0" err="1"/>
              <a:t>Toimituksessa</a:t>
            </a:r>
            <a:r>
              <a:rPr lang="en-GB" sz="1700" dirty="0"/>
              <a:t> </a:t>
            </a:r>
            <a:r>
              <a:rPr lang="en-GB" sz="1700" dirty="0" err="1"/>
              <a:t>ei</a:t>
            </a:r>
            <a:r>
              <a:rPr lang="en-GB" sz="1700" dirty="0"/>
              <a:t> </a:t>
            </a:r>
            <a:r>
              <a:rPr lang="en-GB" sz="1700" dirty="0" err="1"/>
              <a:t>tutkita</a:t>
            </a:r>
            <a:r>
              <a:rPr lang="en-GB" sz="1700" dirty="0"/>
              <a:t> </a:t>
            </a:r>
            <a:r>
              <a:rPr lang="en-GB" sz="1700" dirty="0" err="1"/>
              <a:t>lunastuksen</a:t>
            </a:r>
            <a:r>
              <a:rPr lang="en-GB" sz="1700" dirty="0"/>
              <a:t> </a:t>
            </a:r>
            <a:r>
              <a:rPr lang="en-GB" sz="1700" dirty="0" err="1"/>
              <a:t>tarkoituksenmukaisuutta</a:t>
            </a:r>
            <a:r>
              <a:rPr lang="en-GB" sz="1700" dirty="0"/>
              <a:t>, </a:t>
            </a:r>
            <a:r>
              <a:rPr lang="en-GB" sz="1700" dirty="0" err="1"/>
              <a:t>sillä</a:t>
            </a:r>
            <a:r>
              <a:rPr lang="en-GB" sz="1700" dirty="0"/>
              <a:t> se on </a:t>
            </a:r>
            <a:r>
              <a:rPr lang="en-GB" sz="1700" dirty="0" err="1"/>
              <a:t>ratkaistu</a:t>
            </a:r>
            <a:r>
              <a:rPr lang="en-GB" sz="1700" dirty="0"/>
              <a:t> </a:t>
            </a:r>
            <a:r>
              <a:rPr lang="en-GB" sz="1700" dirty="0" err="1"/>
              <a:t>asemakaavassa</a:t>
            </a:r>
            <a:endParaRPr lang="en-GB" sz="1700" dirty="0"/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en-GB" sz="1700" dirty="0" err="1"/>
              <a:t>Nauhamaisissa</a:t>
            </a:r>
            <a:r>
              <a:rPr lang="en-GB" sz="1700" dirty="0"/>
              <a:t> </a:t>
            </a:r>
            <a:r>
              <a:rPr lang="en-GB" sz="1700" dirty="0" err="1"/>
              <a:t>lunastuksissa</a:t>
            </a:r>
            <a:r>
              <a:rPr lang="en-GB" sz="1700" dirty="0"/>
              <a:t> on </a:t>
            </a:r>
            <a:r>
              <a:rPr lang="en-GB" sz="1700" dirty="0" err="1"/>
              <a:t>vakiintuneesti</a:t>
            </a:r>
            <a:r>
              <a:rPr lang="en-GB" sz="1700" dirty="0"/>
              <a:t> </a:t>
            </a:r>
            <a:r>
              <a:rPr lang="en-GB" sz="1700" dirty="0" err="1"/>
              <a:t>katsottu</a:t>
            </a:r>
            <a:r>
              <a:rPr lang="en-GB" sz="1700" dirty="0"/>
              <a:t>, </a:t>
            </a:r>
            <a:r>
              <a:rPr lang="en-GB" sz="1700" dirty="0" err="1"/>
              <a:t>ettei</a:t>
            </a:r>
            <a:r>
              <a:rPr lang="en-GB" sz="1700" dirty="0"/>
              <a:t> </a:t>
            </a:r>
            <a:r>
              <a:rPr lang="en-GB" sz="1700" dirty="0" err="1"/>
              <a:t>alueiden</a:t>
            </a:r>
            <a:r>
              <a:rPr lang="en-GB" sz="1700" dirty="0"/>
              <a:t> </a:t>
            </a:r>
            <a:r>
              <a:rPr lang="en-GB" sz="1700" dirty="0" err="1"/>
              <a:t>hankkimista</a:t>
            </a:r>
            <a:r>
              <a:rPr lang="en-GB" sz="1700" dirty="0"/>
              <a:t> </a:t>
            </a:r>
            <a:r>
              <a:rPr lang="en-GB" sz="1700" dirty="0" err="1"/>
              <a:t>ensisijaisesti</a:t>
            </a:r>
            <a:r>
              <a:rPr lang="en-GB" sz="1700" dirty="0"/>
              <a:t> </a:t>
            </a:r>
            <a:r>
              <a:rPr lang="en-GB" sz="1700" dirty="0" err="1"/>
              <a:t>vapaaehtoisin</a:t>
            </a:r>
            <a:r>
              <a:rPr lang="en-GB" sz="1700" dirty="0"/>
              <a:t> </a:t>
            </a:r>
            <a:r>
              <a:rPr lang="en-GB" sz="1700" dirty="0" err="1"/>
              <a:t>kaupoin</a:t>
            </a:r>
            <a:r>
              <a:rPr lang="en-GB" sz="1700" dirty="0"/>
              <a:t> </a:t>
            </a:r>
            <a:r>
              <a:rPr lang="en-GB" sz="1700" dirty="0" err="1"/>
              <a:t>edellytetä</a:t>
            </a:r>
            <a:endParaRPr lang="en-GB" sz="1700" dirty="0"/>
          </a:p>
          <a:p>
            <a:pPr marL="285750" indent="-285750">
              <a:lnSpc>
                <a:spcPct val="90000"/>
              </a:lnSpc>
              <a:buFontTx/>
              <a:buChar char="-"/>
            </a:pPr>
            <a:endParaRPr lang="en-GB" sz="17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F005C69-EFB2-4E3A-84FA-A7309E642B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40" r="13477"/>
          <a:stretch/>
        </p:blipFill>
        <p:spPr>
          <a:xfrm>
            <a:off x="7543800" y="85639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noFill/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D89F12-6FDE-4511-878C-F307144E8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7AA7BE3-339D-4746-87C3-89B1158AB272}" type="datetime1">
              <a:rPr lang="fi-FI" smtClean="0"/>
              <a:pPr>
                <a:spcAft>
                  <a:spcPts val="600"/>
                </a:spcAft>
              </a:pPr>
              <a:t>15.12.2025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5A2A42-701D-4EE0-AF7C-06F56A82A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SIVU </a:t>
            </a:r>
            <a:fld id="{395C3D94-F3B0-4BF8-973B-87B4959310A4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  <p:sp>
        <p:nvSpPr>
          <p:cNvPr id="29" name="Footer Placeholder 6">
            <a:extLst>
              <a:ext uri="{FF2B5EF4-FFF2-40B4-BE49-F238E27FC236}">
                <a16:creationId xmlns:a16="http://schemas.microsoft.com/office/drawing/2014/main" id="{A5EF6BF4-0CC2-58C9-6402-9B4ED7012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4206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tsikko 22">
            <a:extLst>
              <a:ext uri="{FF2B5EF4-FFF2-40B4-BE49-F238E27FC236}">
                <a16:creationId xmlns:a16="http://schemas.microsoft.com/office/drawing/2014/main" id="{D7D681D4-FD5A-4A5D-B07A-6F6A067B0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Kohteen</a:t>
            </a:r>
            <a:r>
              <a:rPr lang="en-GB" dirty="0"/>
              <a:t> </a:t>
            </a:r>
            <a:r>
              <a:rPr lang="en-GB" dirty="0" err="1"/>
              <a:t>vahvistaminen</a:t>
            </a:r>
            <a:endParaRPr lang="en-GB" dirty="0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7F93D664-03CC-4BE5-A187-ED8DE1A7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err="1"/>
              <a:t>Kohde</a:t>
            </a:r>
            <a:r>
              <a:rPr lang="en-GB" sz="1800" dirty="0"/>
              <a:t> </a:t>
            </a:r>
            <a:r>
              <a:rPr lang="en-GB" sz="1800" dirty="0" err="1"/>
              <a:t>vahvistetaan</a:t>
            </a:r>
            <a:r>
              <a:rPr lang="en-GB" sz="1800" dirty="0"/>
              <a:t> </a:t>
            </a:r>
            <a:r>
              <a:rPr lang="en-GB" sz="1800" dirty="0" err="1"/>
              <a:t>asemakaavan</a:t>
            </a:r>
            <a:r>
              <a:rPr lang="en-GB" sz="1800" dirty="0"/>
              <a:t> </a:t>
            </a:r>
            <a:r>
              <a:rPr lang="en-GB" sz="1800" dirty="0" err="1"/>
              <a:t>mukaisesti</a:t>
            </a:r>
            <a:endParaRPr lang="en-GB" sz="1800" dirty="0"/>
          </a:p>
          <a:p>
            <a:pPr marL="342900" indent="-342900">
              <a:buFontTx/>
              <a:buChar char="-"/>
            </a:pPr>
            <a:r>
              <a:rPr lang="en-GB" sz="1400" dirty="0" err="1"/>
              <a:t>Asemakaavan</a:t>
            </a:r>
            <a:r>
              <a:rPr lang="en-GB" sz="1400" dirty="0"/>
              <a:t> </a:t>
            </a:r>
            <a:r>
              <a:rPr lang="en-GB" sz="1400" dirty="0" err="1"/>
              <a:t>mukaista</a:t>
            </a:r>
            <a:r>
              <a:rPr lang="en-GB" sz="1400" dirty="0"/>
              <a:t> </a:t>
            </a:r>
            <a:r>
              <a:rPr lang="en-GB" sz="1400" dirty="0" err="1"/>
              <a:t>katualueen</a:t>
            </a:r>
            <a:r>
              <a:rPr lang="en-GB" sz="1400" dirty="0"/>
              <a:t> </a:t>
            </a:r>
            <a:r>
              <a:rPr lang="en-GB" sz="1400" dirty="0" err="1"/>
              <a:t>rajaa</a:t>
            </a:r>
            <a:r>
              <a:rPr lang="en-GB" sz="1400" dirty="0"/>
              <a:t> </a:t>
            </a:r>
            <a:r>
              <a:rPr lang="en-GB" sz="1400" dirty="0" err="1"/>
              <a:t>ei</a:t>
            </a:r>
            <a:r>
              <a:rPr lang="en-GB" sz="1400" dirty="0"/>
              <a:t> </a:t>
            </a:r>
            <a:r>
              <a:rPr lang="en-GB" sz="1400" dirty="0" err="1"/>
              <a:t>voida</a:t>
            </a:r>
            <a:r>
              <a:rPr lang="en-GB" sz="1400" dirty="0"/>
              <a:t> </a:t>
            </a:r>
            <a:r>
              <a:rPr lang="en-GB" sz="1400" dirty="0" err="1"/>
              <a:t>ylittää</a:t>
            </a:r>
            <a:endParaRPr lang="en-GB" sz="1400" dirty="0"/>
          </a:p>
          <a:p>
            <a:pPr marL="342900" indent="-342900">
              <a:buFontTx/>
              <a:buChar char="-"/>
            </a:pPr>
            <a:r>
              <a:rPr lang="en-GB" sz="1400" dirty="0" err="1"/>
              <a:t>Esim</a:t>
            </a:r>
            <a:r>
              <a:rPr lang="en-GB" sz="1400" dirty="0"/>
              <a:t>. </a:t>
            </a:r>
            <a:r>
              <a:rPr lang="en-GB" sz="1400" dirty="0" err="1"/>
              <a:t>kadun</a:t>
            </a:r>
            <a:r>
              <a:rPr lang="en-GB" sz="1400" dirty="0"/>
              <a:t> </a:t>
            </a:r>
            <a:r>
              <a:rPr lang="en-GB" sz="1400" dirty="0" err="1"/>
              <a:t>ja</a:t>
            </a:r>
            <a:r>
              <a:rPr lang="en-GB" sz="1400" dirty="0"/>
              <a:t> </a:t>
            </a:r>
            <a:r>
              <a:rPr lang="en-GB" sz="1400" dirty="0" err="1"/>
              <a:t>maantien</a:t>
            </a:r>
            <a:r>
              <a:rPr lang="en-GB" sz="1400" dirty="0"/>
              <a:t> </a:t>
            </a:r>
            <a:r>
              <a:rPr lang="en-GB" sz="1400" dirty="0" err="1"/>
              <a:t>liittymässä</a:t>
            </a:r>
            <a:r>
              <a:rPr lang="en-GB" sz="1400" dirty="0"/>
              <a:t> </a:t>
            </a:r>
            <a:r>
              <a:rPr lang="en-GB" sz="1400" dirty="0" err="1"/>
              <a:t>olevaa</a:t>
            </a:r>
            <a:r>
              <a:rPr lang="en-GB" sz="1400" dirty="0"/>
              <a:t> LT-</a:t>
            </a:r>
            <a:r>
              <a:rPr lang="en-GB" sz="1400" dirty="0" err="1"/>
              <a:t>aluetta</a:t>
            </a:r>
            <a:br>
              <a:rPr lang="en-GB" sz="1400" dirty="0"/>
            </a:br>
            <a:r>
              <a:rPr lang="en-GB" sz="1400" dirty="0" err="1"/>
              <a:t>ei</a:t>
            </a:r>
            <a:r>
              <a:rPr lang="en-GB" sz="1400" dirty="0"/>
              <a:t> </a:t>
            </a:r>
            <a:r>
              <a:rPr lang="en-GB" sz="1400" dirty="0" err="1"/>
              <a:t>voida</a:t>
            </a:r>
            <a:r>
              <a:rPr lang="en-GB" sz="1400" dirty="0"/>
              <a:t> </a:t>
            </a:r>
            <a:r>
              <a:rPr lang="en-GB" sz="1400" dirty="0" err="1"/>
              <a:t>lunastaa</a:t>
            </a:r>
            <a:r>
              <a:rPr lang="en-GB" sz="1400" dirty="0"/>
              <a:t> </a:t>
            </a:r>
            <a:r>
              <a:rPr lang="en-GB" sz="1400" dirty="0" err="1"/>
              <a:t>kunnalle</a:t>
            </a:r>
            <a:r>
              <a:rPr lang="en-GB" sz="1400" dirty="0"/>
              <a:t>. Sen </a:t>
            </a:r>
            <a:r>
              <a:rPr lang="en-GB" sz="1400" dirty="0" err="1"/>
              <a:t>sijaan</a:t>
            </a:r>
            <a:r>
              <a:rPr lang="en-GB" sz="1400" dirty="0"/>
              <a:t> se </a:t>
            </a:r>
            <a:r>
              <a:rPr lang="en-GB" sz="1400" dirty="0" err="1"/>
              <a:t>voidaan</a:t>
            </a:r>
            <a:r>
              <a:rPr lang="en-GB" sz="1400" dirty="0"/>
              <a:t> ELY-</a:t>
            </a:r>
            <a:br>
              <a:rPr lang="en-GB" sz="1400" dirty="0"/>
            </a:br>
            <a:r>
              <a:rPr lang="en-GB" sz="1400" dirty="0" err="1"/>
              <a:t>keskuksen</a:t>
            </a:r>
            <a:r>
              <a:rPr lang="en-GB" sz="1400" dirty="0"/>
              <a:t> </a:t>
            </a:r>
            <a:r>
              <a:rPr lang="en-GB" sz="1400" dirty="0" err="1"/>
              <a:t>hakemuksesta</a:t>
            </a:r>
            <a:r>
              <a:rPr lang="en-GB" sz="1400" dirty="0"/>
              <a:t> </a:t>
            </a:r>
            <a:r>
              <a:rPr lang="en-GB" sz="1400" dirty="0" err="1"/>
              <a:t>lunastaa</a:t>
            </a:r>
            <a:r>
              <a:rPr lang="en-GB" sz="1400" dirty="0"/>
              <a:t> </a:t>
            </a:r>
            <a:r>
              <a:rPr lang="en-GB" sz="1400" dirty="0" err="1"/>
              <a:t>valtiolle</a:t>
            </a:r>
            <a:r>
              <a:rPr lang="en-GB" sz="1400" dirty="0"/>
              <a:t> </a:t>
            </a:r>
            <a:r>
              <a:rPr lang="en-GB" sz="1400" dirty="0" err="1"/>
              <a:t>lunastusyksiköksi</a:t>
            </a:r>
            <a:r>
              <a:rPr lang="en-GB" sz="1400" dirty="0"/>
              <a:t>.</a:t>
            </a:r>
            <a:endParaRPr lang="en-GB" sz="1600" i="1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1400" dirty="0">
                <a:solidFill>
                  <a:schemeClr val="tx1"/>
                </a:solidFill>
              </a:rPr>
              <a:t>Kaavan </a:t>
            </a:r>
            <a:r>
              <a:rPr lang="en-GB" sz="1400" dirty="0" err="1">
                <a:solidFill>
                  <a:schemeClr val="tx1"/>
                </a:solidFill>
              </a:rPr>
              <a:t>tulkinnan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eli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laskennan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tekee</a:t>
            </a:r>
            <a:r>
              <a:rPr lang="en-GB" sz="1400" dirty="0">
                <a:solidFill>
                  <a:schemeClr val="tx1"/>
                </a:solidFill>
              </a:rPr>
              <a:t> kunta, </a:t>
            </a:r>
            <a:r>
              <a:rPr lang="en-GB" sz="1400" dirty="0" err="1">
                <a:solidFill>
                  <a:schemeClr val="tx1"/>
                </a:solidFill>
              </a:rPr>
              <a:t>mutta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viime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kädessä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asia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tulee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ratkaistavaksi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toimituksessa</a:t>
            </a:r>
            <a:r>
              <a:rPr lang="en-GB" sz="1400" dirty="0">
                <a:solidFill>
                  <a:schemeClr val="tx1"/>
                </a:solidFill>
              </a:rPr>
              <a:t>. Saman </a:t>
            </a:r>
            <a:r>
              <a:rPr lang="en-GB" sz="1400" dirty="0" err="1">
                <a:solidFill>
                  <a:schemeClr val="tx1"/>
                </a:solidFill>
              </a:rPr>
              <a:t>kaavan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aikaisempi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tulkinta</a:t>
            </a:r>
            <a:r>
              <a:rPr lang="en-GB" sz="1400" dirty="0">
                <a:solidFill>
                  <a:schemeClr val="tx1"/>
                </a:solidFill>
              </a:rPr>
              <a:t> (</a:t>
            </a:r>
            <a:r>
              <a:rPr lang="en-GB" sz="1400" dirty="0" err="1">
                <a:solidFill>
                  <a:schemeClr val="tx1"/>
                </a:solidFill>
              </a:rPr>
              <a:t>esim</a:t>
            </a:r>
            <a:r>
              <a:rPr lang="en-GB" sz="1400" dirty="0">
                <a:solidFill>
                  <a:schemeClr val="tx1"/>
                </a:solidFill>
              </a:rPr>
              <a:t>. </a:t>
            </a:r>
            <a:r>
              <a:rPr lang="en-GB" sz="1400" dirty="0" err="1">
                <a:solidFill>
                  <a:schemeClr val="tx1"/>
                </a:solidFill>
              </a:rPr>
              <a:t>korttelialueiden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lohkomisissa</a:t>
            </a:r>
            <a:r>
              <a:rPr lang="en-GB" sz="1400" dirty="0">
                <a:solidFill>
                  <a:schemeClr val="tx1"/>
                </a:solidFill>
              </a:rPr>
              <a:t>) on </a:t>
            </a:r>
            <a:r>
              <a:rPr lang="en-GB" sz="1400" dirty="0" err="1">
                <a:solidFill>
                  <a:schemeClr val="tx1"/>
                </a:solidFill>
              </a:rPr>
              <a:t>otettava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lähtökohdaksi</a:t>
            </a:r>
            <a:r>
              <a:rPr lang="en-GB" sz="1400" dirty="0">
                <a:solidFill>
                  <a:schemeClr val="tx1"/>
                </a:solidFill>
              </a:rPr>
              <a:t>.</a:t>
            </a:r>
            <a:endParaRPr lang="en-GB" sz="1800" dirty="0"/>
          </a:p>
          <a:p>
            <a:r>
              <a:rPr lang="en-GB" sz="1800" dirty="0" err="1"/>
              <a:t>Lunastuksen</a:t>
            </a:r>
            <a:r>
              <a:rPr lang="en-GB" sz="1800" dirty="0"/>
              <a:t> </a:t>
            </a:r>
            <a:r>
              <a:rPr lang="en-GB" sz="1800" dirty="0" err="1"/>
              <a:t>laajuus</a:t>
            </a:r>
            <a:r>
              <a:rPr lang="en-GB" sz="1800" dirty="0"/>
              <a:t> </a:t>
            </a:r>
            <a:r>
              <a:rPr lang="en-GB" sz="1800" dirty="0" err="1"/>
              <a:t>pituussuunnassa</a:t>
            </a:r>
            <a:endParaRPr lang="en-GB" sz="1800" dirty="0"/>
          </a:p>
          <a:p>
            <a:pPr marL="342900" indent="-342900">
              <a:buFontTx/>
              <a:buChar char="-"/>
            </a:pPr>
            <a:r>
              <a:rPr lang="en-GB" sz="1400" dirty="0" err="1"/>
              <a:t>Hakemuksen</a:t>
            </a:r>
            <a:r>
              <a:rPr lang="en-GB" sz="1400" dirty="0"/>
              <a:t> </a:t>
            </a:r>
            <a:r>
              <a:rPr lang="en-GB" sz="1400" dirty="0" err="1"/>
              <a:t>mukaisesti</a:t>
            </a:r>
            <a:endParaRPr lang="en-GB" sz="1800" dirty="0"/>
          </a:p>
          <a:p>
            <a:r>
              <a:rPr lang="en-GB" sz="1800" dirty="0" err="1"/>
              <a:t>Lunastuksen</a:t>
            </a:r>
            <a:r>
              <a:rPr lang="en-GB" sz="1800" dirty="0"/>
              <a:t> </a:t>
            </a:r>
            <a:r>
              <a:rPr lang="en-GB" sz="1800" dirty="0" err="1"/>
              <a:t>laajuus</a:t>
            </a:r>
            <a:r>
              <a:rPr lang="en-GB" sz="1800" dirty="0"/>
              <a:t> </a:t>
            </a:r>
            <a:r>
              <a:rPr lang="en-GB" sz="1800" dirty="0" err="1"/>
              <a:t>leveyssuunnassa</a:t>
            </a:r>
            <a:endParaRPr lang="en-GB" sz="1800" dirty="0"/>
          </a:p>
          <a:p>
            <a:pPr marL="342900" indent="-342900">
              <a:buFontTx/>
              <a:buChar char="-"/>
            </a:pPr>
            <a:r>
              <a:rPr lang="en-GB" sz="1400" dirty="0" err="1"/>
              <a:t>Lähtökohtaisesti</a:t>
            </a:r>
            <a:r>
              <a:rPr lang="en-GB" sz="1400" dirty="0"/>
              <a:t> </a:t>
            </a:r>
            <a:r>
              <a:rPr lang="en-GB" sz="1400" dirty="0" err="1"/>
              <a:t>asemakaavan</a:t>
            </a:r>
            <a:r>
              <a:rPr lang="en-GB" sz="1400" dirty="0"/>
              <a:t> </a:t>
            </a:r>
            <a:r>
              <a:rPr lang="en-GB" sz="1400" dirty="0" err="1"/>
              <a:t>mukainen</a:t>
            </a:r>
            <a:r>
              <a:rPr lang="en-GB" sz="1400" dirty="0"/>
              <a:t> </a:t>
            </a:r>
            <a:r>
              <a:rPr lang="en-GB" sz="1400" dirty="0" err="1"/>
              <a:t>katualue</a:t>
            </a:r>
            <a:r>
              <a:rPr lang="en-GB" sz="1400" dirty="0"/>
              <a:t> </a:t>
            </a:r>
            <a:r>
              <a:rPr lang="en-GB" sz="1400" dirty="0" err="1"/>
              <a:t>koko</a:t>
            </a:r>
            <a:r>
              <a:rPr lang="en-GB" sz="1400" dirty="0"/>
              <a:t> </a:t>
            </a:r>
            <a:r>
              <a:rPr lang="en-GB" sz="1400" dirty="0" err="1"/>
              <a:t>leveydessään</a:t>
            </a:r>
            <a:endParaRPr lang="en-GB" sz="1400" dirty="0"/>
          </a:p>
          <a:p>
            <a:pPr marL="342900" indent="-342900">
              <a:buFontTx/>
              <a:buChar char="-"/>
            </a:pPr>
            <a:r>
              <a:rPr lang="en-GB" sz="1400" dirty="0" err="1"/>
              <a:t>P</a:t>
            </a:r>
            <a:r>
              <a:rPr lang="en-GB" sz="1400" dirty="0" err="1">
                <a:solidFill>
                  <a:schemeClr val="tx1"/>
                </a:solidFill>
              </a:rPr>
              <a:t>erustellusta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syystä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voitaneen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lunastaa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kapeampana</a:t>
            </a:r>
            <a:r>
              <a:rPr lang="en-GB" sz="1400" dirty="0">
                <a:solidFill>
                  <a:schemeClr val="tx1"/>
                </a:solidFill>
              </a:rPr>
              <a:t>, </a:t>
            </a:r>
            <a:r>
              <a:rPr lang="en-GB" sz="1400" dirty="0" err="1">
                <a:solidFill>
                  <a:schemeClr val="tx1"/>
                </a:solidFill>
              </a:rPr>
              <a:t>jos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osapuolet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yksimielisiä</a:t>
            </a:r>
            <a:endParaRPr lang="en-GB" sz="14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1400" dirty="0" err="1">
                <a:solidFill>
                  <a:schemeClr val="tx1"/>
                </a:solidFill>
              </a:rPr>
              <a:t>Osapuolten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tulee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ymmärtää</a:t>
            </a:r>
            <a:r>
              <a:rPr lang="en-GB" sz="1400" dirty="0">
                <a:solidFill>
                  <a:schemeClr val="tx1"/>
                </a:solidFill>
              </a:rPr>
              <a:t>, </a:t>
            </a:r>
            <a:r>
              <a:rPr lang="en-GB" sz="1400" dirty="0" err="1">
                <a:solidFill>
                  <a:schemeClr val="tx1"/>
                </a:solidFill>
              </a:rPr>
              <a:t>että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lunastamatta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jätettävä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alue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voidaan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kuitenkin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myöhemmin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lunastaa</a:t>
            </a:r>
            <a:endParaRPr lang="en-GB" sz="18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D89F12-6FDE-4511-878C-F307144E8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7BE3-339D-4746-87C3-89B1158AB272}" type="datetime1">
              <a:rPr lang="fi-FI" smtClean="0"/>
              <a:t>15.12.2025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8E26C45-F99A-4C04-A9EC-1299DB83D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5A2A42-701D-4EE0-AF7C-06F56A82A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4</a:t>
            </a:fld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6496653-F824-45FA-B05A-5D1B4911F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899" y="1338499"/>
            <a:ext cx="2920094" cy="153126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EC1220-00A0-4200-A215-36532A3E8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799" y="1730386"/>
            <a:ext cx="1838325" cy="1531938"/>
          </a:xfrm>
          <a:prstGeom prst="rect">
            <a:avLst/>
          </a:prstGeom>
        </p:spPr>
      </p:pic>
      <p:sp>
        <p:nvSpPr>
          <p:cNvPr id="13" name="Nuoli: Oikea 12">
            <a:extLst>
              <a:ext uri="{FF2B5EF4-FFF2-40B4-BE49-F238E27FC236}">
                <a16:creationId xmlns:a16="http://schemas.microsoft.com/office/drawing/2014/main" id="{D7F65445-46BE-486C-B574-5FC13AE0798B}"/>
              </a:ext>
            </a:extLst>
          </p:cNvPr>
          <p:cNvSpPr/>
          <p:nvPr/>
        </p:nvSpPr>
        <p:spPr>
          <a:xfrm rot="21233940">
            <a:off x="6104775" y="2654498"/>
            <a:ext cx="476250" cy="1905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4464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tsikko 22">
            <a:extLst>
              <a:ext uri="{FF2B5EF4-FFF2-40B4-BE49-F238E27FC236}">
                <a16:creationId xmlns:a16="http://schemas.microsoft.com/office/drawing/2014/main" id="{D7D681D4-FD5A-4A5D-B07A-6F6A067B0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Kiinteistönmuodostus</a:t>
            </a:r>
            <a:endParaRPr lang="en-GB" dirty="0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7F93D664-03CC-4BE5-A187-ED8DE1A7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err="1"/>
              <a:t>KML:n</a:t>
            </a:r>
            <a:r>
              <a:rPr lang="en-GB" sz="1800" dirty="0"/>
              <a:t> </a:t>
            </a:r>
            <a:r>
              <a:rPr lang="en-GB" sz="1800" dirty="0" err="1"/>
              <a:t>mukainen</a:t>
            </a:r>
            <a:r>
              <a:rPr lang="en-GB" sz="1800" dirty="0"/>
              <a:t> </a:t>
            </a:r>
            <a:r>
              <a:rPr lang="en-GB" sz="1800" dirty="0" err="1"/>
              <a:t>yleinen</a:t>
            </a:r>
            <a:r>
              <a:rPr lang="en-GB" sz="1800" dirty="0"/>
              <a:t> </a:t>
            </a:r>
            <a:r>
              <a:rPr lang="en-GB" sz="1800" dirty="0" err="1"/>
              <a:t>alue</a:t>
            </a:r>
            <a:r>
              <a:rPr lang="en-GB" sz="1800" dirty="0"/>
              <a:t> (</a:t>
            </a:r>
            <a:r>
              <a:rPr lang="en-GB" sz="1800" dirty="0" err="1"/>
              <a:t>LunL</a:t>
            </a:r>
            <a:r>
              <a:rPr lang="en-GB" sz="1800" dirty="0"/>
              <a:t> 49 a §)</a:t>
            </a:r>
          </a:p>
          <a:p>
            <a:pPr marL="342900" indent="-342900">
              <a:buFontTx/>
              <a:buChar char="-"/>
            </a:pPr>
            <a:r>
              <a:rPr lang="en-GB" sz="1600" dirty="0" err="1"/>
              <a:t>muodostetaan</a:t>
            </a:r>
            <a:r>
              <a:rPr lang="en-GB" sz="1600" dirty="0"/>
              <a:t> (</a:t>
            </a:r>
            <a:r>
              <a:rPr lang="en-GB" sz="1600" dirty="0" err="1"/>
              <a:t>kunnan</a:t>
            </a:r>
            <a:r>
              <a:rPr lang="en-GB" sz="1600" dirty="0"/>
              <a:t> </a:t>
            </a:r>
            <a:r>
              <a:rPr lang="en-GB" sz="1600" dirty="0" err="1"/>
              <a:t>pyynnöstä</a:t>
            </a:r>
            <a:r>
              <a:rPr lang="en-GB" sz="1600" dirty="0"/>
              <a:t>) </a:t>
            </a:r>
            <a:r>
              <a:rPr lang="en-GB" sz="1600" dirty="0" err="1"/>
              <a:t>yleiseksi</a:t>
            </a:r>
            <a:r>
              <a:rPr lang="en-GB" sz="1600" dirty="0"/>
              <a:t> </a:t>
            </a:r>
            <a:r>
              <a:rPr lang="en-GB" sz="1600" dirty="0" err="1"/>
              <a:t>alueeksi</a:t>
            </a:r>
            <a:r>
              <a:rPr lang="en-GB" sz="1600" dirty="0"/>
              <a:t> </a:t>
            </a:r>
            <a:r>
              <a:rPr lang="en-GB" sz="1600" dirty="0" err="1"/>
              <a:t>eikä</a:t>
            </a:r>
            <a:r>
              <a:rPr lang="en-GB" sz="1600" dirty="0"/>
              <a:t> </a:t>
            </a:r>
            <a:r>
              <a:rPr lang="en-GB" sz="1600" dirty="0" err="1"/>
              <a:t>lunastusyksiköksi</a:t>
            </a:r>
            <a:r>
              <a:rPr lang="en-GB" sz="1600" dirty="0"/>
              <a:t>; tai</a:t>
            </a:r>
          </a:p>
          <a:p>
            <a:pPr marL="342900" indent="-342900">
              <a:buFontTx/>
              <a:buChar char="-"/>
            </a:pPr>
            <a:r>
              <a:rPr lang="en-GB" sz="1600" dirty="0" err="1"/>
              <a:t>liitetään</a:t>
            </a:r>
            <a:r>
              <a:rPr lang="en-GB" sz="1600" dirty="0"/>
              <a:t> (</a:t>
            </a:r>
            <a:r>
              <a:rPr lang="en-GB" sz="1600" dirty="0" err="1"/>
              <a:t>kunnan</a:t>
            </a:r>
            <a:r>
              <a:rPr lang="en-GB" sz="1600" dirty="0"/>
              <a:t> </a:t>
            </a:r>
            <a:r>
              <a:rPr lang="en-GB" sz="1600" dirty="0" err="1"/>
              <a:t>pyynnöstä</a:t>
            </a:r>
            <a:r>
              <a:rPr lang="en-GB" sz="1600" dirty="0"/>
              <a:t>) </a:t>
            </a:r>
            <a:r>
              <a:rPr lang="en-GB" sz="1600" dirty="0" err="1"/>
              <a:t>ennestään</a:t>
            </a:r>
            <a:r>
              <a:rPr lang="en-GB" sz="1600" dirty="0"/>
              <a:t> </a:t>
            </a:r>
            <a:r>
              <a:rPr lang="en-GB" sz="1600" dirty="0" err="1"/>
              <a:t>olevaan</a:t>
            </a:r>
            <a:r>
              <a:rPr lang="en-GB" sz="1600" dirty="0"/>
              <a:t> </a:t>
            </a:r>
            <a:r>
              <a:rPr lang="en-GB" sz="1600" dirty="0" err="1"/>
              <a:t>yleiseen</a:t>
            </a:r>
            <a:r>
              <a:rPr lang="en-GB" sz="1600" dirty="0"/>
              <a:t> </a:t>
            </a:r>
            <a:r>
              <a:rPr lang="en-GB" sz="1600" dirty="0" err="1"/>
              <a:t>alueeseen</a:t>
            </a:r>
            <a:endParaRPr lang="en-GB" sz="1600" dirty="0"/>
          </a:p>
          <a:p>
            <a:endParaRPr lang="en-GB" sz="1800" dirty="0"/>
          </a:p>
          <a:p>
            <a:r>
              <a:rPr lang="en-GB" sz="1800" dirty="0" err="1"/>
              <a:t>Yleisen</a:t>
            </a:r>
            <a:r>
              <a:rPr lang="en-GB" sz="1800" dirty="0"/>
              <a:t> </a:t>
            </a:r>
            <a:r>
              <a:rPr lang="en-GB" sz="1800" dirty="0" err="1"/>
              <a:t>alueen</a:t>
            </a:r>
            <a:r>
              <a:rPr lang="en-GB" sz="1800" dirty="0"/>
              <a:t> </a:t>
            </a:r>
            <a:r>
              <a:rPr lang="en-GB" sz="1800" dirty="0" err="1"/>
              <a:t>kiinteistötunnuksen</a:t>
            </a:r>
            <a:r>
              <a:rPr lang="en-GB" sz="1800" dirty="0"/>
              <a:t> </a:t>
            </a:r>
            <a:r>
              <a:rPr lang="en-GB" sz="1800" dirty="0" err="1"/>
              <a:t>muodostaminen</a:t>
            </a:r>
            <a:r>
              <a:rPr lang="en-GB" sz="1800" dirty="0"/>
              <a:t> </a:t>
            </a:r>
            <a:r>
              <a:rPr lang="en-GB" sz="1800" dirty="0" err="1"/>
              <a:t>ja</a:t>
            </a:r>
            <a:r>
              <a:rPr lang="en-GB" sz="1800" dirty="0"/>
              <a:t> </a:t>
            </a:r>
            <a:r>
              <a:rPr lang="en-GB" sz="1800" dirty="0" err="1"/>
              <a:t>nimeäminen</a:t>
            </a:r>
            <a:endParaRPr lang="en-GB" sz="1600" dirty="0"/>
          </a:p>
          <a:p>
            <a:pPr marL="342900" indent="-342900">
              <a:buFontTx/>
              <a:buChar char="-"/>
            </a:pPr>
            <a:r>
              <a:rPr lang="en-GB" sz="1600" dirty="0" err="1"/>
              <a:t>Kunnanosajaotus</a:t>
            </a:r>
            <a:r>
              <a:rPr lang="en-GB" sz="1600" dirty="0"/>
              <a:t> </a:t>
            </a:r>
            <a:r>
              <a:rPr lang="en-GB" sz="1600" dirty="0" err="1"/>
              <a:t>ja</a:t>
            </a:r>
            <a:r>
              <a:rPr lang="en-GB" sz="1600" dirty="0"/>
              <a:t> </a:t>
            </a:r>
            <a:r>
              <a:rPr lang="en-GB" sz="1600" dirty="0" err="1"/>
              <a:t>rekisteriyksikön</a:t>
            </a:r>
            <a:r>
              <a:rPr lang="en-GB" sz="1600" dirty="0"/>
              <a:t> </a:t>
            </a:r>
            <a:r>
              <a:rPr lang="en-GB" sz="1600" dirty="0" err="1"/>
              <a:t>nimeäminen</a:t>
            </a:r>
            <a:endParaRPr lang="en-GB" sz="1600" dirty="0"/>
          </a:p>
          <a:p>
            <a:pPr marL="342900" indent="-342900">
              <a:buFontTx/>
              <a:buChar char="-"/>
            </a:pPr>
            <a:r>
              <a:rPr lang="en-GB" sz="1600" dirty="0" err="1"/>
              <a:t>Ryhmänumero</a:t>
            </a:r>
            <a:r>
              <a:rPr lang="en-GB" sz="1600" dirty="0"/>
              <a:t> </a:t>
            </a:r>
            <a:r>
              <a:rPr lang="en-GB" sz="1600" dirty="0" err="1"/>
              <a:t>määräytyy</a:t>
            </a:r>
            <a:r>
              <a:rPr lang="en-GB" sz="1600" dirty="0"/>
              <a:t> </a:t>
            </a:r>
            <a:r>
              <a:rPr lang="en-GB" sz="1600" dirty="0" err="1"/>
              <a:t>asemakaavan</a:t>
            </a:r>
            <a:r>
              <a:rPr lang="en-GB" sz="1600" dirty="0"/>
              <a:t> </a:t>
            </a:r>
            <a:r>
              <a:rPr lang="en-GB" sz="1600" dirty="0" err="1"/>
              <a:t>mukaisen</a:t>
            </a:r>
            <a:r>
              <a:rPr lang="en-GB" sz="1600" dirty="0"/>
              <a:t> </a:t>
            </a:r>
            <a:r>
              <a:rPr lang="en-GB" sz="1600" dirty="0" err="1"/>
              <a:t>käyttötarkoituksen</a:t>
            </a:r>
            <a:r>
              <a:rPr lang="en-GB" sz="1600" dirty="0"/>
              <a:t> </a:t>
            </a:r>
            <a:r>
              <a:rPr lang="en-GB" sz="1600" dirty="0" err="1"/>
              <a:t>perusteella</a:t>
            </a:r>
            <a:r>
              <a:rPr lang="en-GB" sz="1600" dirty="0"/>
              <a:t> (KRO 6.1.4)</a:t>
            </a:r>
          </a:p>
          <a:p>
            <a:pPr marL="800100" lvl="1" indent="-342900">
              <a:buFontTx/>
              <a:buChar char="-"/>
            </a:pPr>
            <a:r>
              <a:rPr lang="fi-FI" sz="1400" dirty="0"/>
              <a:t>9901 Katualue			-      9906 Liikennealue</a:t>
            </a:r>
          </a:p>
          <a:p>
            <a:pPr marL="800100" lvl="1" indent="-342900">
              <a:buFontTx/>
              <a:buChar char="-"/>
            </a:pPr>
            <a:r>
              <a:rPr lang="fi-FI" sz="1400" dirty="0"/>
              <a:t>9902 Tori ja katuaukio			-      9907 Vaara-alue</a:t>
            </a:r>
          </a:p>
          <a:p>
            <a:pPr marL="800100" lvl="1" indent="-342900">
              <a:buFontTx/>
              <a:buChar char="-"/>
            </a:pPr>
            <a:r>
              <a:rPr lang="fi-FI" sz="1400" dirty="0"/>
              <a:t>9903 Puisto tai muu virkistysalue	-      9908 Erityisalue ja suojelualue</a:t>
            </a:r>
          </a:p>
          <a:p>
            <a:pPr marL="800100" lvl="1" indent="-342900">
              <a:buFontTx/>
              <a:buChar char="-"/>
            </a:pPr>
            <a:r>
              <a:rPr lang="fi-FI" sz="1400" dirty="0"/>
              <a:t>9904 Urheilualue			-      9909 Vesialue</a:t>
            </a:r>
          </a:p>
          <a:p>
            <a:pPr marL="800100" lvl="1" indent="-342900">
              <a:buFontTx/>
              <a:buChar char="-"/>
            </a:pPr>
            <a:r>
              <a:rPr lang="fi-FI" sz="1400" dirty="0"/>
              <a:t>9905 Loma- ja matkailualue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D89F12-6FDE-4511-878C-F307144E8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7BE3-339D-4746-87C3-89B1158AB272}" type="datetime1">
              <a:rPr lang="fi-FI" smtClean="0"/>
              <a:t>15.12.2025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8E26C45-F99A-4C04-A9EC-1299DB83D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5A2A42-701D-4EE0-AF7C-06F56A82A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5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F2D3BEB-2502-4819-A8D1-9971C070D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2361" y="1039662"/>
            <a:ext cx="2188186" cy="211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4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tsikko 22">
            <a:extLst>
              <a:ext uri="{FF2B5EF4-FFF2-40B4-BE49-F238E27FC236}">
                <a16:creationId xmlns:a16="http://schemas.microsoft.com/office/drawing/2014/main" id="{D7D681D4-FD5A-4A5D-B07A-6F6A067B0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Muut </a:t>
            </a:r>
            <a:r>
              <a:rPr lang="en-GB" dirty="0" err="1"/>
              <a:t>toimenpiteet</a:t>
            </a:r>
            <a:endParaRPr lang="en-GB" dirty="0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7F93D664-03CC-4BE5-A187-ED8DE1A7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Rajankäynti tai muu kiinteistönmääritys (</a:t>
            </a:r>
            <a:r>
              <a:rPr lang="fi-FI" dirty="0" err="1"/>
              <a:t>LunL</a:t>
            </a:r>
            <a:r>
              <a:rPr lang="fi-FI" dirty="0"/>
              <a:t> 21.3 §)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Tilusjärjestelyt (</a:t>
            </a:r>
            <a:r>
              <a:rPr lang="fi-FI" dirty="0" err="1"/>
              <a:t>LunL</a:t>
            </a:r>
            <a:r>
              <a:rPr lang="fi-FI" dirty="0"/>
              <a:t> 23 §)</a:t>
            </a:r>
          </a:p>
          <a:p>
            <a:pPr marL="800100" lvl="1" indent="-342900">
              <a:buFontTx/>
              <a:buChar char="-"/>
            </a:pPr>
            <a:r>
              <a:rPr lang="fi-FI" sz="1600" dirty="0"/>
              <a:t>Kiinteistön käyttämiselle aiheutuu sen pirstoutumisesta tai muusta syystä huomattavaa haittaa</a:t>
            </a:r>
          </a:p>
          <a:p>
            <a:pPr marL="800100" lvl="1" indent="-342900">
              <a:buFontTx/>
              <a:buChar char="-"/>
            </a:pPr>
            <a:r>
              <a:rPr lang="fi-FI" sz="1600" dirty="0">
                <a:sym typeface="Wingdings" panose="05000000000000000000" pitchFamily="2" charset="2"/>
              </a:rPr>
              <a:t>Haitan poistamiseksi tai olennaiseksi vähentämiseksi voidaan toimittaa t</a:t>
            </a:r>
            <a:r>
              <a:rPr lang="fi-FI" sz="1600" dirty="0"/>
              <a:t>ilusvaihto kiinteistöjen kesken tai erityisestä syystä siirtää aluetta kiinteistöstä toiseen rahakorvausta vastaan</a:t>
            </a:r>
          </a:p>
          <a:p>
            <a:pPr marL="800100" lvl="1" indent="-342900">
              <a:buFontTx/>
              <a:buChar char="-"/>
            </a:pPr>
            <a:r>
              <a:rPr lang="fi-FI" sz="1600" dirty="0"/>
              <a:t>Edellytykset</a:t>
            </a:r>
          </a:p>
          <a:p>
            <a:pPr marL="1257300" lvl="2" indent="-342900">
              <a:buFontTx/>
              <a:buChar char="-"/>
            </a:pPr>
            <a:r>
              <a:rPr lang="fi-FI" sz="1600" dirty="0"/>
              <a:t>Ei saa aiheuttaa sanottavaa haittaa tai vahinkoa muille</a:t>
            </a:r>
          </a:p>
          <a:p>
            <a:pPr marL="1257300" lvl="2" indent="-342900">
              <a:buFontTx/>
              <a:buChar char="-"/>
            </a:pPr>
            <a:r>
              <a:rPr lang="fi-FI" sz="1600" dirty="0"/>
              <a:t>Ei saa vaikeuttaa kaavojen toteuttamista tai laatimista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Lunastuksen laajentaminen (</a:t>
            </a:r>
            <a:r>
              <a:rPr lang="fi-FI" dirty="0" err="1"/>
              <a:t>LunL</a:t>
            </a:r>
            <a:r>
              <a:rPr lang="fi-FI" dirty="0"/>
              <a:t> 24 §)</a:t>
            </a:r>
          </a:p>
          <a:p>
            <a:pPr marL="800100" lvl="1" indent="-342900">
              <a:buFontTx/>
              <a:buChar char="-"/>
            </a:pPr>
            <a:r>
              <a:rPr lang="fi-FI" sz="1600" dirty="0"/>
              <a:t>Jos em. haitta on erittäin huomattava eikä sitä voida poistaa tai olennaisesti </a:t>
            </a:r>
            <a:r>
              <a:rPr lang="fi-FI" sz="1600"/>
              <a:t>vähentää tilusjärjestelyllä, </a:t>
            </a:r>
            <a:r>
              <a:rPr lang="fi-FI" sz="1600" dirty="0"/>
              <a:t>omistaja voi vaatia jäljelle jäävän omaisuuden tai sen erityisen osan lunastamista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D89F12-6FDE-4511-878C-F307144E8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7BE3-339D-4746-87C3-89B1158AB272}" type="datetime1">
              <a:rPr lang="fi-FI" smtClean="0"/>
              <a:t>15.12.2025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8E26C45-F99A-4C04-A9EC-1299DB83D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5A2A42-701D-4EE0-AF7C-06F56A82A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9677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tsikko 22">
            <a:extLst>
              <a:ext uri="{FF2B5EF4-FFF2-40B4-BE49-F238E27FC236}">
                <a16:creationId xmlns:a16="http://schemas.microsoft.com/office/drawing/2014/main" id="{D7D681D4-FD5A-4A5D-B07A-6F6A067B0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Haltuunotto</a:t>
            </a:r>
            <a:endParaRPr lang="en-GB" dirty="0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7F93D664-03CC-4BE5-A187-ED8DE1A7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err="1"/>
              <a:t>Haltuunotto</a:t>
            </a:r>
            <a:r>
              <a:rPr lang="en-GB" sz="2000" dirty="0"/>
              <a:t> </a:t>
            </a:r>
            <a:r>
              <a:rPr lang="en-GB" sz="2000" dirty="0" err="1"/>
              <a:t>tapahtuu</a:t>
            </a:r>
            <a:r>
              <a:rPr lang="en-GB" sz="2000" dirty="0"/>
              <a:t> </a:t>
            </a:r>
            <a:r>
              <a:rPr lang="en-GB" sz="2000" dirty="0" err="1"/>
              <a:t>lunastustoimituksessa</a:t>
            </a:r>
            <a:r>
              <a:rPr lang="en-GB" sz="2000" dirty="0"/>
              <a:t> </a:t>
            </a:r>
            <a:r>
              <a:rPr lang="en-GB" sz="2000" dirty="0" err="1"/>
              <a:t>LunL:ssa</a:t>
            </a:r>
            <a:r>
              <a:rPr lang="en-GB" sz="2000" dirty="0"/>
              <a:t> </a:t>
            </a:r>
            <a:r>
              <a:rPr lang="en-GB" sz="2000" dirty="0" err="1"/>
              <a:t>säädetyssä</a:t>
            </a:r>
            <a:r>
              <a:rPr lang="en-GB" sz="2000" dirty="0"/>
              <a:t> </a:t>
            </a:r>
            <a:r>
              <a:rPr lang="en-GB" sz="2000" dirty="0" err="1"/>
              <a:t>järjestyksessä</a:t>
            </a:r>
            <a:r>
              <a:rPr lang="en-GB" sz="2000" dirty="0"/>
              <a:t> </a:t>
            </a:r>
            <a:r>
              <a:rPr lang="en-GB" sz="2000" dirty="0" err="1"/>
              <a:t>eli</a:t>
            </a:r>
            <a:r>
              <a:rPr lang="en-GB" sz="2000" dirty="0"/>
              <a:t> </a:t>
            </a:r>
            <a:r>
              <a:rPr lang="en-GB" sz="2000" dirty="0" err="1"/>
              <a:t>joko</a:t>
            </a:r>
            <a:endParaRPr lang="en-GB" sz="2000" dirty="0"/>
          </a:p>
          <a:p>
            <a:pPr marL="342900" indent="-342900">
              <a:buFontTx/>
              <a:buChar char="-"/>
            </a:pPr>
            <a:r>
              <a:rPr lang="en-GB" sz="2000" dirty="0" err="1"/>
              <a:t>säännönmukaisena</a:t>
            </a:r>
            <a:r>
              <a:rPr lang="en-GB" sz="2000" dirty="0"/>
              <a:t> </a:t>
            </a:r>
            <a:r>
              <a:rPr lang="en-GB" sz="2000" dirty="0" err="1"/>
              <a:t>haltuunottona</a:t>
            </a:r>
            <a:r>
              <a:rPr lang="en-GB" sz="2000" dirty="0"/>
              <a:t> (</a:t>
            </a:r>
            <a:r>
              <a:rPr lang="en-GB" sz="2000" dirty="0" err="1"/>
              <a:t>LunL</a:t>
            </a:r>
            <a:r>
              <a:rPr lang="en-GB" sz="2000" dirty="0"/>
              <a:t> 57 §); tai</a:t>
            </a:r>
          </a:p>
          <a:p>
            <a:pPr marL="342900" indent="-342900">
              <a:buFontTx/>
              <a:buChar char="-"/>
            </a:pPr>
            <a:r>
              <a:rPr lang="en-GB" sz="2000" dirty="0" err="1"/>
              <a:t>ennakkohaltuunottona</a:t>
            </a:r>
            <a:r>
              <a:rPr lang="en-GB" sz="2000" dirty="0"/>
              <a:t> (</a:t>
            </a:r>
            <a:r>
              <a:rPr lang="en-GB" sz="2000" dirty="0" err="1"/>
              <a:t>LunL</a:t>
            </a:r>
            <a:r>
              <a:rPr lang="en-GB" sz="2000" dirty="0"/>
              <a:t> 58 – 64 §)</a:t>
            </a:r>
          </a:p>
          <a:p>
            <a:pPr marL="342900" indent="-342900">
              <a:buFontTx/>
              <a:buChar char="-"/>
            </a:pPr>
            <a:endParaRPr lang="en-GB" sz="2000" dirty="0"/>
          </a:p>
          <a:p>
            <a:r>
              <a:rPr lang="en-GB" sz="2000" dirty="0" err="1"/>
              <a:t>Haltuunotto-oikeuden</a:t>
            </a:r>
            <a:r>
              <a:rPr lang="en-GB" sz="2000" dirty="0"/>
              <a:t> </a:t>
            </a:r>
            <a:r>
              <a:rPr lang="en-GB" sz="2000" dirty="0" err="1"/>
              <a:t>syntyminen</a:t>
            </a:r>
            <a:r>
              <a:rPr lang="en-GB" sz="2000" dirty="0"/>
              <a:t> </a:t>
            </a:r>
            <a:r>
              <a:rPr lang="en-GB" sz="2000" dirty="0" err="1"/>
              <a:t>säännönmukaisessa</a:t>
            </a:r>
            <a:r>
              <a:rPr lang="en-GB" sz="2000" dirty="0"/>
              <a:t> </a:t>
            </a:r>
            <a:r>
              <a:rPr lang="en-GB" sz="2000" dirty="0" err="1"/>
              <a:t>haltuunotossa</a:t>
            </a:r>
            <a:endParaRPr lang="en-GB" sz="2000" dirty="0"/>
          </a:p>
          <a:p>
            <a:pPr marL="342900" indent="-342900">
              <a:buFontTx/>
              <a:buChar char="-"/>
            </a:pPr>
            <a:r>
              <a:rPr lang="en-GB" sz="1800" dirty="0" err="1"/>
              <a:t>Loppukokous</a:t>
            </a:r>
            <a:r>
              <a:rPr lang="en-GB" sz="1800" dirty="0"/>
              <a:t> </a:t>
            </a:r>
            <a:r>
              <a:rPr lang="en-GB" sz="1800" dirty="0" err="1"/>
              <a:t>pidetty</a:t>
            </a:r>
            <a:endParaRPr lang="en-GB" sz="1800" dirty="0"/>
          </a:p>
          <a:p>
            <a:pPr marL="342900" indent="-342900">
              <a:buFontTx/>
              <a:buChar char="-"/>
            </a:pPr>
            <a:r>
              <a:rPr lang="en-GB" sz="1800" dirty="0" err="1"/>
              <a:t>Korvaus</a:t>
            </a:r>
            <a:r>
              <a:rPr lang="en-GB" sz="1800" dirty="0"/>
              <a:t> </a:t>
            </a:r>
            <a:r>
              <a:rPr lang="en-GB" sz="1800" dirty="0" err="1"/>
              <a:t>maksettu</a:t>
            </a:r>
            <a:endParaRPr lang="en-GB" sz="1800" dirty="0"/>
          </a:p>
          <a:p>
            <a:endParaRPr lang="en-GB" sz="20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D89F12-6FDE-4511-878C-F307144E8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7BE3-339D-4746-87C3-89B1158AB272}" type="datetime1">
              <a:rPr lang="fi-FI" smtClean="0"/>
              <a:t>15.12.2025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8E26C45-F99A-4C04-A9EC-1299DB83D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5A2A42-701D-4EE0-AF7C-06F56A82A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1399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tsikko 22">
            <a:extLst>
              <a:ext uri="{FF2B5EF4-FFF2-40B4-BE49-F238E27FC236}">
                <a16:creationId xmlns:a16="http://schemas.microsoft.com/office/drawing/2014/main" id="{D7D681D4-FD5A-4A5D-B07A-6F6A067B0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Ennakkohaltuunotto</a:t>
            </a:r>
            <a:endParaRPr lang="en-GB" dirty="0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7F93D664-03CC-4BE5-A187-ED8DE1A7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err="1"/>
              <a:t>Edellytyksenä</a:t>
            </a:r>
            <a:r>
              <a:rPr lang="en-GB" sz="1800" dirty="0"/>
              <a:t> </a:t>
            </a:r>
            <a:r>
              <a:rPr lang="en-GB" sz="1800" dirty="0" err="1"/>
              <a:t>töiden</a:t>
            </a:r>
            <a:r>
              <a:rPr lang="en-GB" sz="1800" dirty="0"/>
              <a:t> </a:t>
            </a:r>
            <a:r>
              <a:rPr lang="en-GB" sz="1800" dirty="0" err="1"/>
              <a:t>kiireellinen</a:t>
            </a:r>
            <a:r>
              <a:rPr lang="en-GB" sz="1800" dirty="0"/>
              <a:t> </a:t>
            </a:r>
            <a:r>
              <a:rPr lang="en-GB" sz="1800" dirty="0" err="1"/>
              <a:t>aloittaminen</a:t>
            </a:r>
            <a:r>
              <a:rPr lang="en-GB" sz="1800" dirty="0"/>
              <a:t> tai </a:t>
            </a:r>
            <a:r>
              <a:rPr lang="en-GB" sz="1800" dirty="0" err="1"/>
              <a:t>muut</a:t>
            </a:r>
            <a:r>
              <a:rPr lang="en-GB" sz="1800" dirty="0"/>
              <a:t> </a:t>
            </a:r>
            <a:r>
              <a:rPr lang="en-GB" sz="1800" dirty="0" err="1"/>
              <a:t>tärkeät</a:t>
            </a:r>
            <a:r>
              <a:rPr lang="en-GB" sz="1800" dirty="0"/>
              <a:t> </a:t>
            </a:r>
            <a:r>
              <a:rPr lang="en-GB" sz="1800" dirty="0" err="1"/>
              <a:t>syyt</a:t>
            </a:r>
            <a:endParaRPr lang="en-GB" sz="1800" dirty="0"/>
          </a:p>
          <a:p>
            <a:pPr marL="800100" lvl="1" indent="-342900">
              <a:buFontTx/>
              <a:buChar char="-"/>
            </a:pPr>
            <a:r>
              <a:rPr lang="en-GB" sz="1400" dirty="0"/>
              <a:t>Kunta </a:t>
            </a:r>
            <a:r>
              <a:rPr lang="en-GB" sz="1400" dirty="0" err="1"/>
              <a:t>pyytää</a:t>
            </a:r>
            <a:r>
              <a:rPr lang="en-GB" sz="1400" dirty="0"/>
              <a:t> </a:t>
            </a:r>
            <a:r>
              <a:rPr lang="en-GB" sz="1400" dirty="0" err="1"/>
              <a:t>oikeutta</a:t>
            </a:r>
            <a:r>
              <a:rPr lang="en-GB" sz="1400" dirty="0"/>
              <a:t> </a:t>
            </a:r>
            <a:r>
              <a:rPr lang="en-GB" sz="1400" dirty="0" err="1"/>
              <a:t>ennakkohaltuunottoon</a:t>
            </a:r>
            <a:r>
              <a:rPr lang="en-GB" sz="1400" dirty="0"/>
              <a:t> </a:t>
            </a:r>
            <a:r>
              <a:rPr lang="en-GB" sz="1400" dirty="0" err="1"/>
              <a:t>lunastustoimikunnalta</a:t>
            </a:r>
            <a:br>
              <a:rPr lang="en-GB" sz="1400" dirty="0"/>
            </a:br>
            <a:endParaRPr lang="en-GB" sz="1800" dirty="0"/>
          </a:p>
          <a:p>
            <a:r>
              <a:rPr lang="en-GB" sz="1800" dirty="0" err="1"/>
              <a:t>Toimituksen</a:t>
            </a:r>
            <a:r>
              <a:rPr lang="en-GB" sz="1800" dirty="0"/>
              <a:t> </a:t>
            </a:r>
            <a:r>
              <a:rPr lang="en-GB" sz="1800" dirty="0" err="1"/>
              <a:t>yhteydessä</a:t>
            </a:r>
            <a:r>
              <a:rPr lang="en-GB" sz="1800" dirty="0"/>
              <a:t> </a:t>
            </a:r>
            <a:r>
              <a:rPr lang="en-GB" sz="1800" dirty="0" err="1"/>
              <a:t>haltuunottokatselmus</a:t>
            </a:r>
            <a:endParaRPr lang="en-GB" sz="1800" dirty="0"/>
          </a:p>
          <a:p>
            <a:pPr marL="800100" lvl="1" indent="-342900">
              <a:buFontTx/>
              <a:buChar char="-"/>
            </a:pPr>
            <a:r>
              <a:rPr lang="en-GB" sz="1400" dirty="0" err="1"/>
              <a:t>Ei</a:t>
            </a:r>
            <a:r>
              <a:rPr lang="en-GB" sz="1400" dirty="0"/>
              <a:t> ole </a:t>
            </a:r>
            <a:r>
              <a:rPr lang="en-GB" sz="1400" dirty="0" err="1"/>
              <a:t>sama</a:t>
            </a:r>
            <a:r>
              <a:rPr lang="en-GB" sz="1400" dirty="0"/>
              <a:t> </a:t>
            </a:r>
            <a:r>
              <a:rPr lang="en-GB" sz="1400" dirty="0" err="1"/>
              <a:t>asia</a:t>
            </a:r>
            <a:r>
              <a:rPr lang="en-GB" sz="1400" dirty="0"/>
              <a:t> </a:t>
            </a:r>
            <a:r>
              <a:rPr lang="en-GB" sz="1400" dirty="0" err="1"/>
              <a:t>kuin</a:t>
            </a:r>
            <a:r>
              <a:rPr lang="en-GB" sz="1400" dirty="0"/>
              <a:t> </a:t>
            </a:r>
            <a:r>
              <a:rPr lang="en-GB" sz="1400" dirty="0" err="1"/>
              <a:t>maastokatselmus</a:t>
            </a:r>
            <a:r>
              <a:rPr lang="en-GB" sz="1400" dirty="0"/>
              <a:t>!</a:t>
            </a:r>
          </a:p>
          <a:p>
            <a:pPr marL="800100" lvl="1" indent="-342900">
              <a:buFontTx/>
              <a:buChar char="-"/>
            </a:pPr>
            <a:r>
              <a:rPr lang="en-GB" sz="1400" dirty="0" err="1"/>
              <a:t>Luetteloidaan</a:t>
            </a:r>
            <a:r>
              <a:rPr lang="en-GB" sz="1400" dirty="0"/>
              <a:t> </a:t>
            </a:r>
            <a:r>
              <a:rPr lang="en-GB" sz="1400" dirty="0" err="1"/>
              <a:t>omaisuus</a:t>
            </a:r>
            <a:r>
              <a:rPr lang="en-GB" sz="1400" dirty="0"/>
              <a:t> </a:t>
            </a:r>
            <a:r>
              <a:rPr lang="en-GB" sz="1400" dirty="0" err="1"/>
              <a:t>myöhempää</a:t>
            </a:r>
            <a:r>
              <a:rPr lang="en-GB" sz="1400" dirty="0"/>
              <a:t> </a:t>
            </a:r>
            <a:r>
              <a:rPr lang="en-GB" sz="1400" dirty="0" err="1"/>
              <a:t>korvauskäsittelyä</a:t>
            </a:r>
            <a:r>
              <a:rPr lang="en-GB" sz="1400" dirty="0"/>
              <a:t> </a:t>
            </a:r>
            <a:r>
              <a:rPr lang="en-GB" sz="1400" dirty="0" err="1"/>
              <a:t>varten</a:t>
            </a:r>
            <a:endParaRPr lang="en-GB" sz="1400" dirty="0"/>
          </a:p>
          <a:p>
            <a:pPr marL="800100" lvl="1" indent="-342900">
              <a:buFontTx/>
              <a:buChar char="-"/>
            </a:pPr>
            <a:r>
              <a:rPr lang="en-GB" sz="1400" dirty="0" err="1"/>
              <a:t>Ennakkokorvausten</a:t>
            </a:r>
            <a:r>
              <a:rPr lang="en-GB" sz="1400" dirty="0"/>
              <a:t> </a:t>
            </a:r>
            <a:r>
              <a:rPr lang="en-GB" sz="1400" dirty="0" err="1"/>
              <a:t>määrääminen</a:t>
            </a:r>
            <a:r>
              <a:rPr lang="en-GB" sz="1400" dirty="0"/>
              <a:t>, </a:t>
            </a:r>
            <a:r>
              <a:rPr lang="en-GB" sz="1400" dirty="0" err="1"/>
              <a:t>jos</a:t>
            </a:r>
            <a:r>
              <a:rPr lang="en-GB" sz="1400" dirty="0"/>
              <a:t> </a:t>
            </a:r>
            <a:r>
              <a:rPr lang="en-GB" sz="1400" dirty="0" err="1"/>
              <a:t>niitä</a:t>
            </a:r>
            <a:r>
              <a:rPr lang="en-GB" sz="1400" dirty="0"/>
              <a:t> on </a:t>
            </a:r>
            <a:r>
              <a:rPr lang="en-GB" sz="1400" dirty="0" err="1"/>
              <a:t>vaadittu</a:t>
            </a:r>
            <a:endParaRPr lang="en-GB" sz="1400" dirty="0"/>
          </a:p>
          <a:p>
            <a:pPr marL="1257300" lvl="2" indent="-342900">
              <a:buFontTx/>
              <a:buChar char="-"/>
            </a:pPr>
            <a:r>
              <a:rPr lang="en-GB" sz="1200" dirty="0" err="1"/>
              <a:t>Lähtökohtaisesti</a:t>
            </a:r>
            <a:r>
              <a:rPr lang="en-GB" sz="1200" dirty="0"/>
              <a:t> ¾ </a:t>
            </a:r>
            <a:r>
              <a:rPr lang="en-GB" sz="1200" dirty="0" err="1"/>
              <a:t>likimäärin</a:t>
            </a:r>
            <a:r>
              <a:rPr lang="en-GB" sz="1200" dirty="0"/>
              <a:t> </a:t>
            </a:r>
            <a:r>
              <a:rPr lang="en-GB" sz="1200" dirty="0" err="1"/>
              <a:t>arvioidusta</a:t>
            </a:r>
            <a:r>
              <a:rPr lang="en-GB" sz="1200" dirty="0"/>
              <a:t> </a:t>
            </a:r>
            <a:r>
              <a:rPr lang="en-GB" sz="1200" dirty="0" err="1"/>
              <a:t>täydestä</a:t>
            </a:r>
            <a:r>
              <a:rPr lang="en-GB" sz="1200" dirty="0"/>
              <a:t> </a:t>
            </a:r>
            <a:r>
              <a:rPr lang="en-GB" sz="1200" dirty="0" err="1"/>
              <a:t>korvauksesta</a:t>
            </a:r>
            <a:endParaRPr lang="en-GB" sz="1200" dirty="0"/>
          </a:p>
          <a:p>
            <a:pPr lvl="2"/>
            <a:br>
              <a:rPr lang="en-GB" sz="1200" dirty="0"/>
            </a:br>
            <a:endParaRPr lang="en-GB" sz="1200" dirty="0"/>
          </a:p>
          <a:p>
            <a:r>
              <a:rPr lang="en-GB" sz="1800" dirty="0" err="1"/>
              <a:t>Haltuunotto-oikeuden</a:t>
            </a:r>
            <a:r>
              <a:rPr lang="en-GB" sz="1800" dirty="0"/>
              <a:t> </a:t>
            </a:r>
            <a:r>
              <a:rPr lang="en-GB" sz="1800" dirty="0" err="1"/>
              <a:t>syntyminen</a:t>
            </a:r>
            <a:endParaRPr lang="en-GB" sz="1800" dirty="0"/>
          </a:p>
          <a:p>
            <a:pPr marL="800100" lvl="1" indent="-342900">
              <a:buFontTx/>
              <a:buChar char="-"/>
            </a:pPr>
            <a:r>
              <a:rPr lang="en-GB" sz="1400" dirty="0" err="1"/>
              <a:t>Haltuunottokatselmus</a:t>
            </a:r>
            <a:r>
              <a:rPr lang="en-GB" sz="1400" dirty="0"/>
              <a:t> </a:t>
            </a:r>
            <a:r>
              <a:rPr lang="en-GB" sz="1400" dirty="0" err="1"/>
              <a:t>lopetettu</a:t>
            </a:r>
            <a:endParaRPr lang="en-GB" sz="1400" dirty="0"/>
          </a:p>
          <a:p>
            <a:pPr marL="800100" lvl="1" indent="-342900">
              <a:buFontTx/>
              <a:buChar char="-"/>
            </a:pPr>
            <a:r>
              <a:rPr lang="en-GB" sz="1400" dirty="0" err="1"/>
              <a:t>Mahdollinen</a:t>
            </a:r>
            <a:r>
              <a:rPr lang="en-GB" sz="1400" dirty="0"/>
              <a:t> </a:t>
            </a:r>
            <a:r>
              <a:rPr lang="en-GB" sz="1400" dirty="0" err="1"/>
              <a:t>ennakkokorvaus</a:t>
            </a:r>
            <a:r>
              <a:rPr lang="en-GB" sz="1400" dirty="0"/>
              <a:t> </a:t>
            </a:r>
            <a:r>
              <a:rPr lang="en-GB" sz="1400" dirty="0" err="1"/>
              <a:t>maksettu</a:t>
            </a:r>
            <a:endParaRPr lang="en-GB" sz="14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D89F12-6FDE-4511-878C-F307144E8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7BE3-339D-4746-87C3-89B1158AB272}" type="datetime1">
              <a:rPr lang="fi-FI" smtClean="0"/>
              <a:t>15.12.2025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8E26C45-F99A-4C04-A9EC-1299DB83D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5A2A42-701D-4EE0-AF7C-06F56A82A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8</a:t>
            </a:fld>
            <a:endParaRPr lang="fi-FI" dirty="0"/>
          </a:p>
        </p:txBody>
      </p:sp>
      <p:pic>
        <p:nvPicPr>
          <p:cNvPr id="7" name="Kuva 6" descr="Kaivinkone tasaisella täytöllä">
            <a:extLst>
              <a:ext uri="{FF2B5EF4-FFF2-40B4-BE49-F238E27FC236}">
                <a16:creationId xmlns:a16="http://schemas.microsoft.com/office/drawing/2014/main" id="{1A9727FA-0B0F-4DBE-B2A8-844D115A9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74783" y="1214832"/>
            <a:ext cx="1779016" cy="177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07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FEAE95-4873-4432-BC06-2223C54D5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Ensimmäisen kaavan mukainen katualue vs. muutoskaavan mukainen katualue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CA8225-B1C4-4684-A4F2-D400ADCDD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/>
              <a:t>”Ensimmäisen kaavan mukainen katualue”</a:t>
            </a:r>
          </a:p>
          <a:p>
            <a:pPr marL="342900" indent="-342900">
              <a:buFontTx/>
              <a:buChar char="-"/>
            </a:pPr>
            <a:r>
              <a:rPr lang="fi-FI" sz="1800" dirty="0"/>
              <a:t>Osoitettu katualueeksi (rakennuskaavatiealueeksi) alueen ensimmäisessä asemakaavassa (rakennuskaavassa) ja katkeamatta kaikissa sitä seuranneissa asemakaavoissa (rakennuskaavoissa). </a:t>
            </a:r>
          </a:p>
          <a:p>
            <a:pPr marL="342900" indent="-342900">
              <a:buFontTx/>
              <a:buChar char="-"/>
            </a:pPr>
            <a:r>
              <a:rPr lang="fi-FI" sz="1800" dirty="0"/>
              <a:t>10 % ilmaisluovutusvelvollisuus ennen 01.01.2000 alueen ensimmäisessä voimaan tulleessa asemakaavassa ja 20 % ilmaisluovutusvelvollisuus 01.01.2000 jälkeen voimaan tulleessa alueen ensimmäisessä asemakaavassa.</a:t>
            </a:r>
          </a:p>
          <a:p>
            <a:endParaRPr lang="fi-FI" sz="2000" dirty="0"/>
          </a:p>
          <a:p>
            <a:r>
              <a:rPr lang="fi-FI" sz="2000" dirty="0"/>
              <a:t>”Muutoskaavan mukainen katualue”</a:t>
            </a:r>
          </a:p>
          <a:p>
            <a:pPr marL="342900" indent="-342900">
              <a:buFontTx/>
              <a:buChar char="-"/>
            </a:pPr>
            <a:r>
              <a:rPr lang="fi-FI" sz="1800" dirty="0"/>
              <a:t>Osoitettu asemakaavassa (rakennuskaavassa) ensin johonkin muuhun käyttötarkoitukseen ja vasta asemakaavan (rakennuskaavan) muutoksella katualueeksi</a:t>
            </a:r>
          </a:p>
          <a:p>
            <a:pPr marL="342900" indent="-342900">
              <a:buFontTx/>
              <a:buChar char="-"/>
            </a:pPr>
            <a:r>
              <a:rPr lang="fi-FI" sz="1800" dirty="0"/>
              <a:t>EI ilmaisluovutusvelvollisuutta</a:t>
            </a:r>
          </a:p>
          <a:p>
            <a:endParaRPr lang="fi-FI" sz="2000" b="1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E84E568-5B89-4D8F-802B-B64F9DBA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D40F-B22E-45FF-BADA-EE8B5ACB92FA}" type="datetime1">
              <a:rPr lang="fi-FI" smtClean="0"/>
              <a:pPr/>
              <a:t>15.12.2025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5D93258-C461-4D8B-BBFC-EA4150CD8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02F7EDE-4ED5-4D13-9044-2EAE4A15F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3946851"/>
      </p:ext>
    </p:extLst>
  </p:cSld>
  <p:clrMapOvr>
    <a:masterClrMapping/>
  </p:clrMapOvr>
</p:sld>
</file>

<file path=ppt/theme/theme1.xml><?xml version="1.0" encoding="utf-8"?>
<a:theme xmlns:a="http://schemas.openxmlformats.org/drawingml/2006/main" name="MML-teema">
  <a:themeElements>
    <a:clrScheme name="Mukautettu 4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AAD2E0"/>
      </a:accent1>
      <a:accent2>
        <a:srgbClr val="72B5CC"/>
      </a:accent2>
      <a:accent3>
        <a:srgbClr val="2B7D93"/>
      </a:accent3>
      <a:accent4>
        <a:srgbClr val="B9D7BF"/>
      </a:accent4>
      <a:accent5>
        <a:srgbClr val="00B050"/>
      </a:accent5>
      <a:accent6>
        <a:srgbClr val="D96991"/>
      </a:accent6>
      <a:hlink>
        <a:srgbClr val="027ACE"/>
      </a:hlink>
      <a:folHlink>
        <a:srgbClr val="266B80"/>
      </a:folHlink>
    </a:clrScheme>
    <a:fontScheme name="MML">
      <a:majorFont>
        <a:latin typeface="Daytona"/>
        <a:ea typeface=""/>
        <a:cs typeface=""/>
      </a:majorFont>
      <a:minorFont>
        <a:latin typeface="Dayto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ML-kalvopohja-2021-FIN.pptx" id="{8CEF6954-6CA3-4093-83B0-5271DA8715A7}" vid="{FEA509AC-AA3A-4A28-94BF-7D0EC036F1D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44BF22326BB024E96DE999E3A497EFB" ma:contentTypeVersion="12" ma:contentTypeDescription="Luo uusi asiakirja." ma:contentTypeScope="" ma:versionID="1a72c20e6721ecf0da8e7438de122b83">
  <xsd:schema xmlns:xsd="http://www.w3.org/2001/XMLSchema" xmlns:xs="http://www.w3.org/2001/XMLSchema" xmlns:p="http://schemas.microsoft.com/office/2006/metadata/properties" xmlns:ns2="f2c686b7-3c59-40a2-82ba-ec7e3cced681" xmlns:ns3="d39f8cdf-4116-4387-9569-ce1fc0d9c005" targetNamespace="http://schemas.microsoft.com/office/2006/metadata/properties" ma:root="true" ma:fieldsID="818603c748b614e3ba05b26ad3451a0d" ns2:_="" ns3:_="">
    <xsd:import namespace="f2c686b7-3c59-40a2-82ba-ec7e3cced681"/>
    <xsd:import namespace="d39f8cdf-4116-4387-9569-ce1fc0d9c0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686b7-3c59-40a2-82ba-ec7e3cced6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9f8cdf-4116-4387-9569-ce1fc0d9c00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79EF20-A831-45A3-942D-487F8677817D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f2c686b7-3c59-40a2-82ba-ec7e3cced681"/>
    <ds:schemaRef ds:uri="d39f8cdf-4116-4387-9569-ce1fc0d9c005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A64B967-19C5-44EB-9217-D1ED3F40DC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F63F90-4670-420A-B797-4BFBD8FA71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c686b7-3c59-40a2-82ba-ec7e3cced681"/>
    <ds:schemaRef ds:uri="d39f8cdf-4116-4387-9569-ce1fc0d9c0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c4f8a632-5580-4a1c-9237-1d5a571b71fa}" enabled="0" method="" siteId="{c4f8a632-5580-4a1c-9237-1d5a571b71f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MML-kalvopohja-2021-FIN</Template>
  <TotalTime>2181</TotalTime>
  <Words>976</Words>
  <Application>Microsoft Office PowerPoint</Application>
  <PresentationFormat>Laajakuva</PresentationFormat>
  <Paragraphs>163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0" baseType="lpstr">
      <vt:lpstr>Arial</vt:lpstr>
      <vt:lpstr>Calibri</vt:lpstr>
      <vt:lpstr>Daytona</vt:lpstr>
      <vt:lpstr>Wingdings</vt:lpstr>
      <vt:lpstr>MML-teema</vt:lpstr>
      <vt:lpstr>Yleisen alueen lunastus kunnalle</vt:lpstr>
      <vt:lpstr>MRL:n mukainen lunastustoimitus</vt:lpstr>
      <vt:lpstr>Kunnan oikeus hakea yleisen alueen lunastusta</vt:lpstr>
      <vt:lpstr>Kohteen vahvistaminen</vt:lpstr>
      <vt:lpstr>Kiinteistönmuodostus</vt:lpstr>
      <vt:lpstr>Muut toimenpiteet</vt:lpstr>
      <vt:lpstr>Haltuunotto</vt:lpstr>
      <vt:lpstr>Ennakkohaltuunotto</vt:lpstr>
      <vt:lpstr>Ensimmäisen kaavan mukainen katualue vs. muutoskaavan mukainen katualue</vt:lpstr>
      <vt:lpstr>Katualueella oleva omaisuus</vt:lpstr>
      <vt:lpstr>Katualueella oleva omaisuus</vt:lpstr>
      <vt:lpstr>Lunastuskorvaus</vt:lpstr>
      <vt:lpstr>Korvausten suorittaminen</vt:lpstr>
      <vt:lpstr>Edunvalvontakulut</vt:lpstr>
      <vt:lpstr>Rekisteröinti, omistusoikeuden siirtyminen ja vapautuminen rasittavista oikeuksista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Katualueen lunastus</dc:title>
  <dc:creator>Nikander Juho</dc:creator>
  <cp:lastModifiedBy>Ojala Lasse</cp:lastModifiedBy>
  <cp:revision>155</cp:revision>
  <dcterms:created xsi:type="dcterms:W3CDTF">2022-02-09T09:27:31Z</dcterms:created>
  <dcterms:modified xsi:type="dcterms:W3CDTF">2025-12-15T16:25:30Z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0x010100D44BF22326BB024E96DE999E3A497EFB</vt:lpwstr>
  </property>
</Properties>
</file>