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75" r:id="rId4"/>
    <p:sldMasterId id="2147484867" r:id="rId5"/>
  </p:sldMasterIdLst>
  <p:notesMasterIdLst>
    <p:notesMasterId r:id="rId12"/>
  </p:notesMasterIdLst>
  <p:handoutMasterIdLst>
    <p:handoutMasterId r:id="rId13"/>
  </p:handoutMasterIdLst>
  <p:sldIdLst>
    <p:sldId id="643" r:id="rId6"/>
    <p:sldId id="863" r:id="rId7"/>
    <p:sldId id="269" r:id="rId8"/>
    <p:sldId id="646" r:id="rId9"/>
    <p:sldId id="569" r:id="rId10"/>
    <p:sldId id="855" r:id="rId11"/>
  </p:sldIdLst>
  <p:sldSz cx="9144000" cy="5143500" type="screen16x9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" userDrawn="1">
          <p15:clr>
            <a:srgbClr val="A4A3A4"/>
          </p15:clr>
        </p15:guide>
        <p15:guide id="2" pos="55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kijä" initials="T" lastIdx="10" clrIdx="0"/>
  <p:cmAuthor id="1" name="Jarkko Pekkanen" initials="JP" lastIdx="8" clrIdx="1">
    <p:extLst>
      <p:ext uri="{19B8F6BF-5375-455C-9EA6-DF929625EA0E}">
        <p15:presenceInfo xmlns:p15="http://schemas.microsoft.com/office/powerpoint/2012/main" userId="S-1-5-21-3305294948-523911621-3022023280-9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00A9CE"/>
    <a:srgbClr val="000000"/>
    <a:srgbClr val="CB1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9412" autoAdjust="0"/>
  </p:normalViewPr>
  <p:slideViewPr>
    <p:cSldViewPr snapToGrid="0" snapToObjects="1">
      <p:cViewPr varScale="1">
        <p:scale>
          <a:sx n="120" d="100"/>
          <a:sy n="120" d="100"/>
        </p:scale>
        <p:origin x="390" y="90"/>
      </p:cViewPr>
      <p:guideLst>
        <p:guide orient="horz" pos="370"/>
        <p:guide pos="55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-3696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defTabSz="49495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49495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FBB8323-59C0-41DB-85D0-A61DC78349E8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defTabSz="49495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49495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6CCF062-A57B-4C4E-A25B-F3DC3CF16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defTabSz="49495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49495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9908E31-34A0-429D-9232-1E5925581A42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03" tIns="47201" rIns="94403" bIns="4720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defTabSz="49495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49495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003A8B0-095B-46CD-ACE6-5F28507F5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8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3A8B0-095B-46CD-ACE6-5F28507F517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27F2C-1E90-4BB1-885A-A73C533C8D21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Tekijä, esitys, pvm</a:t>
            </a:r>
          </a:p>
        </p:txBody>
      </p:sp>
    </p:spTree>
    <p:extLst>
      <p:ext uri="{BB962C8B-B14F-4D97-AF65-F5344CB8AC3E}">
        <p14:creationId xmlns:p14="http://schemas.microsoft.com/office/powerpoint/2010/main" val="11187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nia_PPT_1_v0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 b="184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4059526"/>
            <a:ext cx="6840000" cy="59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52525" y="4653526"/>
            <a:ext cx="6838950" cy="364331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28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yhteen palst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2002" y="1015200"/>
            <a:ext cx="8281787" cy="3672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dirty="0"/>
              <a:t>Drag </a:t>
            </a:r>
            <a:r>
              <a:rPr lang="fi-FI" noProof="0" dirty="0" err="1"/>
              <a:t>picture</a:t>
            </a:r>
            <a:r>
              <a:rPr lang="fi-FI" noProof="0" dirty="0"/>
              <a:t> to </a:t>
            </a:r>
            <a:r>
              <a:rPr lang="fi-FI" noProof="0" dirty="0" err="1"/>
              <a:t>placeholder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</a:t>
            </a:r>
            <a:r>
              <a:rPr lang="fi-FI" noProof="0" dirty="0" err="1"/>
              <a:t>click</a:t>
            </a:r>
            <a:r>
              <a:rPr lang="fi-FI" noProof="0" dirty="0"/>
              <a:t> </a:t>
            </a:r>
            <a:r>
              <a:rPr lang="fi-FI" noProof="0" dirty="0" err="1"/>
              <a:t>icon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EA3D-C8FB-0441-87DE-632D06A1AC54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7238-4A1A-0343-919A-49FACE605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1-rivinen otsikko toisessa pal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4876" y="1154906"/>
            <a:ext cx="4176713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714875" y="1154906"/>
            <a:ext cx="4178300" cy="4048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32040" y="1285875"/>
            <a:ext cx="3744416" cy="34020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1400">
                <a:solidFill>
                  <a:schemeClr val="bg1"/>
                </a:solidFill>
              </a:defRPr>
            </a:lvl1pPr>
            <a:lvl2pPr marL="177800" indent="-176213">
              <a:spcBef>
                <a:spcPts val="150"/>
              </a:spcBef>
              <a:buClr>
                <a:schemeClr val="accent2"/>
              </a:buClr>
              <a:buFont typeface="Wingdings" charset="2"/>
              <a:buChar char="§"/>
              <a:defRPr sz="1400"/>
            </a:lvl2pPr>
            <a:lvl3pPr marL="446088" indent="-177800">
              <a:spcBef>
                <a:spcPts val="150"/>
              </a:spcBef>
              <a:buFont typeface="Lucida Grande"/>
              <a:buChar char="∙"/>
              <a:defRPr sz="1400"/>
            </a:lvl3pPr>
            <a:lvl4pPr marL="715963" indent="-177800">
              <a:spcBef>
                <a:spcPts val="150"/>
              </a:spcBef>
              <a:defRPr sz="1400"/>
            </a:lvl4pPr>
            <a:lvl5pPr marL="985838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E1A8-A0C9-AF48-B2D4-19B5711DF71C}" type="datetime1">
              <a:rPr lang="en-US" smtClean="0"/>
              <a:t>1/14/2025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AB65-229C-0A48-A376-68DC23F58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2-rivinen otsikko toisessa pal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14876" y="1154906"/>
            <a:ext cx="4176713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714875" y="1154906"/>
            <a:ext cx="4178300" cy="62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32040" y="1285875"/>
            <a:ext cx="3744416" cy="34020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1400">
                <a:solidFill>
                  <a:schemeClr val="bg1"/>
                </a:solidFill>
              </a:defRPr>
            </a:lvl1pPr>
            <a:lvl2pPr marL="177800" indent="-176213">
              <a:spcBef>
                <a:spcPts val="150"/>
              </a:spcBef>
              <a:buClr>
                <a:schemeClr val="accent2"/>
              </a:buClr>
              <a:buFont typeface="Wingdings" charset="2"/>
              <a:buChar char="§"/>
              <a:defRPr sz="1400"/>
            </a:lvl2pPr>
            <a:lvl3pPr marL="446088" indent="-177800">
              <a:spcBef>
                <a:spcPts val="150"/>
              </a:spcBef>
              <a:buFont typeface="Lucida Grande"/>
              <a:buChar char="∙"/>
              <a:defRPr sz="1400"/>
            </a:lvl3pPr>
            <a:lvl4pPr marL="715963" indent="-177800">
              <a:spcBef>
                <a:spcPts val="150"/>
              </a:spcBef>
              <a:defRPr sz="1400"/>
            </a:lvl4pPr>
            <a:lvl5pPr marL="985838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AD9D-8509-9C47-A320-F3B897D9BDD5}" type="datetime1">
              <a:rPr lang="en-US" smtClean="0"/>
              <a:t>1/14/2025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AB65-229C-0A48-A376-68DC23F58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2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2-rivinen otsikko toisessa pal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4876" y="1154906"/>
            <a:ext cx="4176713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714875" y="1154906"/>
            <a:ext cx="4178300" cy="62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32040" y="1285875"/>
            <a:ext cx="3744416" cy="34020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1400">
                <a:solidFill>
                  <a:schemeClr val="bg1"/>
                </a:solidFill>
              </a:defRPr>
            </a:lvl1pPr>
            <a:lvl2pPr marL="177800" indent="-176213">
              <a:spcBef>
                <a:spcPts val="150"/>
              </a:spcBef>
              <a:buClr>
                <a:schemeClr val="accent2"/>
              </a:buClr>
              <a:buFont typeface="Wingdings" charset="2"/>
              <a:buChar char="§"/>
              <a:defRPr sz="1400"/>
            </a:lvl2pPr>
            <a:lvl3pPr marL="446088" indent="-177800">
              <a:spcBef>
                <a:spcPts val="150"/>
              </a:spcBef>
              <a:buFont typeface="Lucida Grande"/>
              <a:buChar char="∙"/>
              <a:defRPr sz="1400"/>
            </a:lvl3pPr>
            <a:lvl4pPr marL="715963" indent="-177800">
              <a:spcBef>
                <a:spcPts val="150"/>
              </a:spcBef>
              <a:defRPr sz="1400"/>
            </a:lvl4pPr>
            <a:lvl5pPr marL="985838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2000" y="1154906"/>
            <a:ext cx="3887972" cy="365809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626B-AFBF-B048-B581-552F61786AEB}" type="datetime1">
              <a:rPr lang="en-US" smtClean="0"/>
              <a:t>1/14/2025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F37C-81D9-2741-AAA1-F2CC48D2B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0564" y="1154906"/>
            <a:ext cx="439102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>
            <a:lvl1pPr marL="177800" indent="-177800">
              <a:defRPr sz="1400"/>
            </a:lvl1pPr>
            <a:lvl2pPr marL="446088" indent="-176213">
              <a:defRPr sz="1400"/>
            </a:lvl2pPr>
            <a:lvl3pPr marL="715963" indent="-177800">
              <a:defRPr sz="1400"/>
            </a:lvl3pPr>
            <a:lvl4pPr marL="985838" indent="-177800">
              <a:defRPr sz="1400"/>
            </a:lvl4pPr>
            <a:lvl5pPr marL="1254125" indent="-176213"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665663" y="1294594"/>
            <a:ext cx="4056063" cy="3393281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D39A-636B-B148-BB66-1546DDFEFADC}" type="datetime1">
              <a:rPr lang="en-US" smtClean="0"/>
              <a:t>1/14/2025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ED7D-F32C-D245-B48D-1266FB5F9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3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2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0564" y="1154906"/>
            <a:ext cx="439102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>
            <a:lvl1pPr marL="177800" indent="-177800">
              <a:defRPr sz="1400"/>
            </a:lvl1pPr>
            <a:lvl2pPr marL="446088" indent="-176213">
              <a:defRPr sz="1400"/>
            </a:lvl2pPr>
            <a:lvl3pPr marL="715963" indent="-177800">
              <a:defRPr sz="1400"/>
            </a:lvl3pPr>
            <a:lvl4pPr marL="985838" indent="-177800">
              <a:defRPr sz="1400"/>
            </a:lvl4pPr>
            <a:lvl5pPr marL="1254125" indent="-176213"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665663" y="1294593"/>
            <a:ext cx="4056063" cy="1620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5663" y="3057804"/>
            <a:ext cx="4056063" cy="1620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FCF-986D-4C4B-9CD1-3837CD54DCFF}" type="datetime1">
              <a:rPr lang="en-US" smtClean="0"/>
              <a:t>1/14/2025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D8A2-BD07-7B41-B276-257F1485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n taulukko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9B53-BB50-4240-B5E4-7B4A6E12BE21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85C9-AD28-9F4A-B3B2-C4608D24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432000" y="1277235"/>
            <a:ext cx="8280000" cy="3399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1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n taulu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2414" y="1151335"/>
            <a:ext cx="8639175" cy="36730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432001" y="1285875"/>
            <a:ext cx="8279998" cy="339923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Click icon to add table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9618-17E2-BD4A-817E-671C1C319D44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35A2-B03D-EF43-9864-2D13344FF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86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kaksi graafia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663875" y="1285875"/>
            <a:ext cx="4048124" cy="3399234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0688" y="1285875"/>
            <a:ext cx="4048124" cy="3399234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18A3-5EB2-9649-BDFB-D6C8341842C5}" type="datetime1">
              <a:rPr lang="en-US" smtClean="0"/>
              <a:t>1/14/2025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465A-EA9F-534A-9777-F262C0E28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2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kaksi graaf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663875" y="1285875"/>
            <a:ext cx="4048124" cy="3399234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0688" y="1285875"/>
            <a:ext cx="4048124" cy="3399234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5EBD-7C88-BD4D-A1C2-A688026012BC}" type="datetime1">
              <a:rPr lang="en-US" smtClean="0"/>
              <a:t>1/14/2025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9E61-15E3-8240-9C75-73945573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015200"/>
            <a:ext cx="3960000" cy="367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38523" y="1015200"/>
            <a:ext cx="3960000" cy="367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327B-3573-8942-95FB-54D01EC1C44F}" type="datetime1">
              <a:rPr lang="en-US" smtClean="0"/>
              <a:t>1/14/2025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96CE-E082-F543-9F77-01D32A03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77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215000"/>
            <a:ext cx="9144000" cy="364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270000"/>
            <a:ext cx="6429375" cy="550466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EC43-2ED6-6F4F-B3B9-5D3C5C3E5C72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145E-150B-1540-BEB3-FD6463CFE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-1" y="2829006"/>
            <a:ext cx="3708000" cy="1761435"/>
          </a:xfrm>
          <a:solidFill>
            <a:schemeClr val="accent1">
              <a:alpha val="90000"/>
            </a:schemeClr>
          </a:solidFill>
          <a:ln>
            <a:noFill/>
          </a:ln>
        </p:spPr>
        <p:txBody>
          <a:bodyPr lIns="432000" tIns="288000" rIns="432000" bIns="28800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69875" indent="0">
              <a:buNone/>
              <a:defRPr sz="1400">
                <a:solidFill>
                  <a:srgbClr val="FFFFFF"/>
                </a:solidFill>
              </a:defRPr>
            </a:lvl2pPr>
            <a:lvl3pPr marL="538163" indent="0">
              <a:buNone/>
              <a:defRPr sz="1400">
                <a:solidFill>
                  <a:srgbClr val="FFFFFF"/>
                </a:solidFill>
              </a:defRPr>
            </a:lvl3pPr>
            <a:lvl4pPr marL="808038" indent="0">
              <a:buNone/>
              <a:defRPr sz="1400">
                <a:solidFill>
                  <a:srgbClr val="FFFFFF"/>
                </a:solidFill>
              </a:defRPr>
            </a:lvl4pPr>
            <a:lvl5pPr marL="1077912" indent="0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3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215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 sz="2000" b="1">
              <a:solidFill>
                <a:schemeClr val="bg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215000"/>
            <a:ext cx="9144000" cy="364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332267"/>
            <a:ext cx="8301600" cy="550466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3CE7-3FD4-C74A-8804-2BA3EF8E0F14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145E-150B-1540-BEB3-FD6463CFE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0D34-E0C9-6543-AD5F-9CB3AB543B06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145E-150B-1540-BEB3-FD6463CFE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8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65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0564" y="1154906"/>
            <a:ext cx="439102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1" charset="-128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665663" y="1294594"/>
            <a:ext cx="4056063" cy="339328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29.5.2012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C1CF31-9E17-46BB-B734-3404FE875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5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2002" y="1285875"/>
            <a:ext cx="8281787" cy="3387329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29.5.2012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7BD324-577E-4364-AC0F-0206AD23B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7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lenia_h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4" y="160735"/>
            <a:ext cx="1241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285875"/>
            <a:ext cx="4068000" cy="3402000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45788" y="1285875"/>
            <a:ext cx="4068000" cy="3402000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95C4-7CB5-4CF1-BEA8-5343341F20A9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1800" y="4897041"/>
            <a:ext cx="431800" cy="186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9431-25C6-4CD5-A235-52747BC4A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lenia_h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4" y="160735"/>
            <a:ext cx="1241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285875"/>
            <a:ext cx="4068000" cy="3402000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57726" y="1285875"/>
            <a:ext cx="4056062" cy="3387329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9956-E367-42C4-85ED-0290FCABF2E0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1800" y="4897041"/>
            <a:ext cx="431800" cy="186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5087-C267-4D72-91EE-6AC060759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8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lenia_h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4" y="160735"/>
            <a:ext cx="1241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4500564" y="1154906"/>
            <a:ext cx="439102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665663" y="1294594"/>
            <a:ext cx="4056063" cy="3393281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14D7-9460-412B-AA27-F1162F19CA3C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863600" y="4897041"/>
            <a:ext cx="6959600" cy="186928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|    Presentation title    |    Author    |    Confidentiality class: Critical (C4), High (C3), Medium (C2), None (C1)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31800" y="4897041"/>
            <a:ext cx="431800" cy="186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33384-1303-486E-8404-029C6C980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3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lenia_h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4" y="160735"/>
            <a:ext cx="1241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432001" y="1285875"/>
            <a:ext cx="8279998" cy="3399235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3444-910B-49AA-90FB-39B08241492A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63600" y="4897041"/>
            <a:ext cx="6959600" cy="186928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|    Presentation title    |    Author    |    Confidentiality class: Critical (C4), High (C3), Medium (C2), None (C1)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1800" y="4897041"/>
            <a:ext cx="431800" cy="186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3161-AA04-4085-AA4A-CB3C8C25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015200"/>
            <a:ext cx="4068000" cy="367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32041" y="1015200"/>
            <a:ext cx="3781747" cy="3672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 dirty="0"/>
              <a:t>Drag </a:t>
            </a:r>
            <a:r>
              <a:rPr lang="fi-FI" noProof="0" dirty="0" err="1"/>
              <a:t>picture</a:t>
            </a:r>
            <a:r>
              <a:rPr lang="fi-FI" noProof="0" dirty="0"/>
              <a:t> to </a:t>
            </a:r>
            <a:r>
              <a:rPr lang="fi-FI" noProof="0" dirty="0" err="1"/>
              <a:t>placeholder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</a:t>
            </a:r>
            <a:r>
              <a:rPr lang="fi-FI" noProof="0" dirty="0" err="1"/>
              <a:t>click</a:t>
            </a:r>
            <a:r>
              <a:rPr lang="fi-FI" noProof="0" dirty="0"/>
              <a:t> </a:t>
            </a:r>
            <a:r>
              <a:rPr lang="fi-FI" noProof="0" dirty="0" err="1"/>
              <a:t>icon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196B-2061-C04E-8ECB-F8B1138D0BC1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E7EB-BB16-354F-AF95-2E761639D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3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lenia_h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4" y="160735"/>
            <a:ext cx="1241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252414" y="1151335"/>
            <a:ext cx="8639175" cy="36730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432001" y="1285875"/>
            <a:ext cx="8279998" cy="3399235"/>
          </a:xfrm>
        </p:spPr>
        <p:txBody>
          <a:bodyPr rtlCol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3E46-BC29-4617-8ECC-181FECDAD425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63600" y="4897041"/>
            <a:ext cx="6959600" cy="186928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|    Presentation title    |    Author    |    Confidentiality class: Critical (C4), High (C3), Medium (C2), None (C1)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1800" y="4897041"/>
            <a:ext cx="431800" cy="186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16E3-7924-4BB2-9349-59DB2BDE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lenia_h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4" y="160735"/>
            <a:ext cx="1241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663875" y="1285875"/>
            <a:ext cx="4048124" cy="3399234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0688" y="1285875"/>
            <a:ext cx="4048124" cy="3399234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4AFB-9E0C-4730-B421-3092B941A8EC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863600" y="4897041"/>
            <a:ext cx="6959600" cy="186928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|    Presentation title    |    Author    |    Confidentiality class: Critical (C4), High (C3), Medium (C2), None (C1)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31800" y="4897041"/>
            <a:ext cx="431800" cy="186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EC12-EB81-447F-9D0D-C6ABEE1BD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7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lenia_h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4" y="160735"/>
            <a:ext cx="1241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663875" y="1285875"/>
            <a:ext cx="4048124" cy="3399234"/>
          </a:xfrm>
        </p:spPr>
        <p:txBody>
          <a:bodyPr rtlCol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0688" y="1285875"/>
            <a:ext cx="4048124" cy="3399234"/>
          </a:xfrm>
        </p:spPr>
        <p:txBody>
          <a:bodyPr rtlCol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99DF-E6A2-4391-BB38-03710A6EC84A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863600" y="4897041"/>
            <a:ext cx="6959600" cy="186928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|    Presentation title    |    Author    |    Confidentiality class: Critical (C4), High (C3), Medium (C2), None (C1)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31800" y="4897041"/>
            <a:ext cx="431800" cy="1869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B5B6-A9A2-4868-B716-D9E0DA0B8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5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alsta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lenia_h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4" y="160735"/>
            <a:ext cx="1241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285875"/>
            <a:ext cx="3960000" cy="340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600"/>
            </a:lvl1pPr>
            <a:lvl2pPr marL="446088" indent="-176213">
              <a:spcBef>
                <a:spcPts val="150"/>
              </a:spcBef>
              <a:defRPr sz="1600"/>
            </a:lvl2pPr>
            <a:lvl3pPr marL="715963" indent="-177800">
              <a:spcBef>
                <a:spcPts val="150"/>
              </a:spcBef>
              <a:defRPr sz="1600"/>
            </a:lvl3pPr>
            <a:lvl4pPr marL="985838" indent="-177800">
              <a:spcBef>
                <a:spcPts val="150"/>
              </a:spcBef>
              <a:defRPr sz="1600"/>
            </a:lvl4pPr>
            <a:lvl5pPr marL="1254125" indent="-176213">
              <a:spcBef>
                <a:spcPts val="15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38523" y="1285875"/>
            <a:ext cx="3960000" cy="340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600"/>
            </a:lvl1pPr>
            <a:lvl2pPr marL="446088" indent="-176213">
              <a:spcBef>
                <a:spcPts val="150"/>
              </a:spcBef>
              <a:defRPr sz="1600"/>
            </a:lvl2pPr>
            <a:lvl3pPr marL="715963" indent="-177800">
              <a:spcBef>
                <a:spcPts val="150"/>
              </a:spcBef>
              <a:defRPr sz="1600"/>
            </a:lvl3pPr>
            <a:lvl4pPr marL="985838" indent="-177800">
              <a:spcBef>
                <a:spcPts val="150"/>
              </a:spcBef>
              <a:defRPr sz="1600"/>
            </a:lvl4pPr>
            <a:lvl5pPr marL="1254125" indent="-176213">
              <a:spcBef>
                <a:spcPts val="150"/>
              </a:spcBef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6CC1-22A8-49C2-A13A-3ABF3D1E725D}" type="datetime1">
              <a:rPr lang="fi-FI"/>
              <a:pPr>
                <a:defRPr/>
              </a:pPr>
              <a:t>14.1.2025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6F84-3625-457D-A3D4-D90D179C1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2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Kuva yhteen palst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9" cy="51435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dirty="0"/>
              <a:t>Drag </a:t>
            </a:r>
            <a:r>
              <a:rPr lang="fi-FI" noProof="0" dirty="0" err="1"/>
              <a:t>picture</a:t>
            </a:r>
            <a:r>
              <a:rPr lang="fi-FI" noProof="0" dirty="0"/>
              <a:t> to </a:t>
            </a:r>
            <a:r>
              <a:rPr lang="fi-FI" noProof="0" dirty="0" err="1"/>
              <a:t>placeholder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</a:t>
            </a:r>
            <a:r>
              <a:rPr lang="fi-FI" noProof="0" dirty="0" err="1"/>
              <a:t>click</a:t>
            </a:r>
            <a:r>
              <a:rPr lang="fi-FI" noProof="0" dirty="0"/>
              <a:t> </a:t>
            </a:r>
            <a:r>
              <a:rPr lang="fi-FI" noProof="0" dirty="0" err="1"/>
              <a:t>icon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046540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126" y="1640326"/>
            <a:ext cx="6120000" cy="8100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00A9CE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126" y="2774326"/>
            <a:ext cx="6120000" cy="945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85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FEE24A-A454-D44D-8D47-E49FC8C88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388" b="8612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3645000"/>
            <a:ext cx="6840000" cy="59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52525" y="4326919"/>
            <a:ext cx="6838950" cy="364331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923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015200"/>
            <a:ext cx="3960000" cy="367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38523" y="1015200"/>
            <a:ext cx="3960000" cy="367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327B-3573-8942-95FB-54D01EC1C44F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96CE-E082-F543-9F77-01D32A03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0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015200"/>
            <a:ext cx="4068000" cy="367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32041" y="1015200"/>
            <a:ext cx="3781747" cy="3672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 dirty="0"/>
              <a:t>Drag </a:t>
            </a:r>
            <a:r>
              <a:rPr lang="fi-FI" noProof="0" dirty="0" err="1"/>
              <a:t>picture</a:t>
            </a:r>
            <a:r>
              <a:rPr lang="fi-FI" noProof="0" dirty="0"/>
              <a:t> to </a:t>
            </a:r>
            <a:r>
              <a:rPr lang="fi-FI" noProof="0" dirty="0" err="1"/>
              <a:t>placeholder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</a:t>
            </a:r>
            <a:r>
              <a:rPr lang="fi-FI" noProof="0" dirty="0" err="1"/>
              <a:t>click</a:t>
            </a:r>
            <a:r>
              <a:rPr lang="fi-FI" noProof="0" dirty="0"/>
              <a:t> </a:t>
            </a:r>
            <a:r>
              <a:rPr lang="fi-FI" noProof="0" dirty="0" err="1"/>
              <a:t>icon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196B-2061-C04E-8ECB-F8B1138D0BC1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E7EB-BB16-354F-AF95-2E761639D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9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teksti ja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015200"/>
            <a:ext cx="4068000" cy="367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32041" y="1015200"/>
            <a:ext cx="3781747" cy="1755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932041" y="2932200"/>
            <a:ext cx="3781747" cy="1755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434F-10AC-2646-A96A-F35463F2B072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7BD7-EDD1-374C-8FF8-00D1F8FDA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teksti ja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0" y="1015200"/>
            <a:ext cx="4068000" cy="367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32041" y="1015200"/>
            <a:ext cx="3781747" cy="1755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932041" y="2932200"/>
            <a:ext cx="3781747" cy="1755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434F-10AC-2646-A96A-F35463F2B072}" type="datetime1">
              <a:rPr lang="en-US" smtClean="0"/>
              <a:t>1/14/2025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7BD7-EDD1-374C-8FF8-00D1F8FDA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53787" y="1015200"/>
            <a:ext cx="3960000" cy="1701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53787" y="2986200"/>
            <a:ext cx="3960000" cy="1701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40AF-106E-0F44-BEA9-84070A455088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7BD7-EDD1-374C-8FF8-00D1F8FDA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32000" y="1015199"/>
            <a:ext cx="3960000" cy="170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432000" y="2986200"/>
            <a:ext cx="3960000" cy="170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68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2000" y="1015200"/>
            <a:ext cx="8280000" cy="3672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1372-8B50-EC4E-9134-87C008DDC813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7B969-B738-634A-8FD2-BD00035F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9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yhteen palst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2002" y="1015200"/>
            <a:ext cx="8281787" cy="3672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dirty="0"/>
              <a:t>Drag </a:t>
            </a:r>
            <a:r>
              <a:rPr lang="fi-FI" noProof="0" dirty="0" err="1"/>
              <a:t>picture</a:t>
            </a:r>
            <a:r>
              <a:rPr lang="fi-FI" noProof="0" dirty="0"/>
              <a:t> to </a:t>
            </a:r>
            <a:r>
              <a:rPr lang="fi-FI" noProof="0" dirty="0" err="1"/>
              <a:t>placeholder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</a:t>
            </a:r>
            <a:r>
              <a:rPr lang="fi-FI" noProof="0" dirty="0" err="1"/>
              <a:t>click</a:t>
            </a:r>
            <a:r>
              <a:rPr lang="fi-FI" noProof="0" dirty="0"/>
              <a:t> </a:t>
            </a:r>
            <a:r>
              <a:rPr lang="fi-FI" noProof="0" dirty="0" err="1"/>
              <a:t>icon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EA3D-C8FB-0441-87DE-632D06A1AC54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7238-4A1A-0343-919A-49FACE605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1-rivinen otsikko toisessa pal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4876" y="1154906"/>
            <a:ext cx="4176713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714875" y="1168003"/>
            <a:ext cx="4178300" cy="4048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32040" y="1285875"/>
            <a:ext cx="3744416" cy="34020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1400">
                <a:solidFill>
                  <a:schemeClr val="bg1"/>
                </a:solidFill>
              </a:defRPr>
            </a:lvl1pPr>
            <a:lvl2pPr marL="177800" indent="-176213">
              <a:spcBef>
                <a:spcPts val="150"/>
              </a:spcBef>
              <a:buClr>
                <a:schemeClr val="accent2"/>
              </a:buClr>
              <a:buFont typeface="Wingdings" charset="2"/>
              <a:buChar char="§"/>
              <a:defRPr sz="1400"/>
            </a:lvl2pPr>
            <a:lvl3pPr marL="446088" indent="-177800">
              <a:spcBef>
                <a:spcPts val="150"/>
              </a:spcBef>
              <a:buFont typeface="Lucida Grande"/>
              <a:buChar char="∙"/>
              <a:defRPr sz="1400"/>
            </a:lvl3pPr>
            <a:lvl4pPr marL="715963" indent="-177800">
              <a:spcBef>
                <a:spcPts val="150"/>
              </a:spcBef>
              <a:defRPr sz="1400"/>
            </a:lvl4pPr>
            <a:lvl5pPr marL="985838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E1A8-A0C9-AF48-B2D4-19B5711DF71C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AB65-229C-0A48-A376-68DC23F58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1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2-rivinen otsikko toisessa pal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14876" y="1154906"/>
            <a:ext cx="4176713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714875" y="1154906"/>
            <a:ext cx="4178300" cy="62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>
            <a:lvl1pPr marL="177800" indent="-177800">
              <a:spcBef>
                <a:spcPts val="150"/>
              </a:spcBef>
              <a:defRPr sz="1400"/>
            </a:lvl1pPr>
            <a:lvl2pPr marL="446088" indent="-176213">
              <a:spcBef>
                <a:spcPts val="150"/>
              </a:spcBef>
              <a:defRPr sz="1400"/>
            </a:lvl2pPr>
            <a:lvl3pPr marL="715963" indent="-177800">
              <a:spcBef>
                <a:spcPts val="150"/>
              </a:spcBef>
              <a:defRPr sz="1400"/>
            </a:lvl3pPr>
            <a:lvl4pPr marL="985838" indent="-177800">
              <a:spcBef>
                <a:spcPts val="150"/>
              </a:spcBef>
              <a:defRPr sz="1400"/>
            </a:lvl4pPr>
            <a:lvl5pPr marL="1254125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32040" y="1285875"/>
            <a:ext cx="3744416" cy="34020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1400">
                <a:solidFill>
                  <a:schemeClr val="bg1"/>
                </a:solidFill>
              </a:defRPr>
            </a:lvl1pPr>
            <a:lvl2pPr marL="177800" indent="-176213">
              <a:spcBef>
                <a:spcPts val="150"/>
              </a:spcBef>
              <a:buClr>
                <a:schemeClr val="accent2"/>
              </a:buClr>
              <a:buFont typeface="Wingdings" charset="2"/>
              <a:buChar char="§"/>
              <a:defRPr sz="1400"/>
            </a:lvl2pPr>
            <a:lvl3pPr marL="446088" indent="-177800">
              <a:spcBef>
                <a:spcPts val="150"/>
              </a:spcBef>
              <a:buFont typeface="Lucida Grande"/>
              <a:buChar char="∙"/>
              <a:defRPr sz="1400"/>
            </a:lvl3pPr>
            <a:lvl4pPr marL="715963" indent="-177800">
              <a:spcBef>
                <a:spcPts val="150"/>
              </a:spcBef>
              <a:defRPr sz="1400"/>
            </a:lvl4pPr>
            <a:lvl5pPr marL="985838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AD9D-8509-9C47-A320-F3B897D9BDD5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AB65-229C-0A48-A376-68DC23F58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42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2-rivinen otsikko toisessa pal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4876" y="1154906"/>
            <a:ext cx="4176713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714875" y="1154906"/>
            <a:ext cx="4178300" cy="62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32040" y="1285875"/>
            <a:ext cx="3744416" cy="34020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1400">
                <a:solidFill>
                  <a:schemeClr val="bg1"/>
                </a:solidFill>
              </a:defRPr>
            </a:lvl1pPr>
            <a:lvl2pPr marL="177800" indent="-176213">
              <a:spcBef>
                <a:spcPts val="150"/>
              </a:spcBef>
              <a:buClr>
                <a:schemeClr val="accent2"/>
              </a:buClr>
              <a:buFont typeface="Wingdings" charset="2"/>
              <a:buChar char="§"/>
              <a:defRPr sz="1400"/>
            </a:lvl2pPr>
            <a:lvl3pPr marL="446088" indent="-177800">
              <a:spcBef>
                <a:spcPts val="150"/>
              </a:spcBef>
              <a:buFont typeface="Lucida Grande"/>
              <a:buChar char="∙"/>
              <a:defRPr sz="1400"/>
            </a:lvl3pPr>
            <a:lvl4pPr marL="715963" indent="-177800">
              <a:spcBef>
                <a:spcPts val="150"/>
              </a:spcBef>
              <a:defRPr sz="1400"/>
            </a:lvl4pPr>
            <a:lvl5pPr marL="985838" indent="-176213">
              <a:spcBef>
                <a:spcPts val="150"/>
              </a:spcBef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2000" y="1154906"/>
            <a:ext cx="3887972" cy="365809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626B-AFBF-B048-B581-552F61786AEB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F37C-81D9-2741-AAA1-F2CC48D2B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69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0564" y="1154906"/>
            <a:ext cx="439102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>
            <a:lvl1pPr marL="177800" indent="-177800">
              <a:defRPr sz="1400"/>
            </a:lvl1pPr>
            <a:lvl2pPr marL="446088" indent="-176213">
              <a:defRPr sz="1400"/>
            </a:lvl2pPr>
            <a:lvl3pPr marL="715963" indent="-177800">
              <a:defRPr sz="1400"/>
            </a:lvl3pPr>
            <a:lvl4pPr marL="985838" indent="-177800">
              <a:defRPr sz="1400"/>
            </a:lvl4pPr>
            <a:lvl5pPr marL="1254125" indent="-176213"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665663" y="1294594"/>
            <a:ext cx="4056063" cy="3393281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D39A-636B-B148-BB66-1546DDFEFADC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ED7D-F32C-D245-B48D-1266FB5F9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11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2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0564" y="1154906"/>
            <a:ext cx="439102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2001" y="1285875"/>
            <a:ext cx="3878063" cy="3402000"/>
          </a:xfrm>
        </p:spPr>
        <p:txBody>
          <a:bodyPr/>
          <a:lstStyle>
            <a:lvl1pPr marL="177800" indent="-177800">
              <a:defRPr sz="1400"/>
            </a:lvl1pPr>
            <a:lvl2pPr marL="446088" indent="-176213">
              <a:defRPr sz="1400"/>
            </a:lvl2pPr>
            <a:lvl3pPr marL="715963" indent="-177800">
              <a:defRPr sz="1400"/>
            </a:lvl3pPr>
            <a:lvl4pPr marL="985838" indent="-177800">
              <a:defRPr sz="1400"/>
            </a:lvl4pPr>
            <a:lvl5pPr marL="1254125" indent="-176213"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665663" y="1294593"/>
            <a:ext cx="4056063" cy="1620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5663" y="3057804"/>
            <a:ext cx="4056063" cy="1620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FCF-986D-4C4B-9CD1-3837CD54DCFF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D8A2-BD07-7B41-B276-257F1485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n taulukko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9B53-BB50-4240-B5E4-7B4A6E12BE21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85C9-AD28-9F4A-B3B2-C4608D24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432000" y="1277235"/>
            <a:ext cx="8280000" cy="3399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31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n taulu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2414" y="1151335"/>
            <a:ext cx="8639175" cy="36730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432001" y="1285875"/>
            <a:ext cx="8279998" cy="339923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Click icon to add table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9618-17E2-BD4A-817E-671C1C319D44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35A2-B03D-EF43-9864-2D13344FF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53787" y="1015200"/>
            <a:ext cx="3960000" cy="1701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53787" y="2986200"/>
            <a:ext cx="3960000" cy="170100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40AF-106E-0F44-BEA9-84070A455088}" type="datetime1">
              <a:rPr lang="en-US" smtClean="0"/>
              <a:t>1/14/2025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7BD7-EDD1-374C-8FF8-00D1F8FDA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32000" y="1015199"/>
            <a:ext cx="3960000" cy="170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432000" y="2986200"/>
            <a:ext cx="3960000" cy="170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65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kaksi graafia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663875" y="1285875"/>
            <a:ext cx="4048124" cy="3399234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0688" y="1285875"/>
            <a:ext cx="4048124" cy="3399234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18A3-5EB2-9649-BDFB-D6C8341842C5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465A-EA9F-534A-9777-F262C0E28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14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, kaksi graaf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4" y="1154906"/>
            <a:ext cx="8639175" cy="3671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663875" y="1285875"/>
            <a:ext cx="4048124" cy="3399234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0688" y="1285875"/>
            <a:ext cx="4048124" cy="3399234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Click icon to add chart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5EBD-7C88-BD4D-A1C2-A688026012BC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9E61-15E3-8240-9C75-73945573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5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215000"/>
            <a:ext cx="9144000" cy="364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270000"/>
            <a:ext cx="6429375" cy="550466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EC43-2ED6-6F4F-B3B9-5D3C5C3E5C72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145E-150B-1540-BEB3-FD6463CFE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-1" y="2829006"/>
            <a:ext cx="3708000" cy="1761435"/>
          </a:xfrm>
          <a:solidFill>
            <a:schemeClr val="accent1">
              <a:alpha val="90000"/>
            </a:schemeClr>
          </a:solidFill>
          <a:ln>
            <a:noFill/>
          </a:ln>
        </p:spPr>
        <p:txBody>
          <a:bodyPr lIns="432000" tIns="288000" rIns="432000" bIns="28800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69875" indent="0">
              <a:buNone/>
              <a:defRPr sz="1400">
                <a:solidFill>
                  <a:srgbClr val="FFFFFF"/>
                </a:solidFill>
              </a:defRPr>
            </a:lvl2pPr>
            <a:lvl3pPr marL="538163" indent="0">
              <a:buNone/>
              <a:defRPr sz="1400">
                <a:solidFill>
                  <a:srgbClr val="FFFFFF"/>
                </a:solidFill>
              </a:defRPr>
            </a:lvl3pPr>
            <a:lvl4pPr marL="808038" indent="0">
              <a:buNone/>
              <a:defRPr sz="1400">
                <a:solidFill>
                  <a:srgbClr val="FFFFFF"/>
                </a:solidFill>
              </a:defRPr>
            </a:lvl4pPr>
            <a:lvl5pPr marL="1077912" indent="0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48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215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 sz="2000" b="1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215000"/>
            <a:ext cx="9144000" cy="364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332267"/>
            <a:ext cx="8301600" cy="550466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3CE7-3FD4-C74A-8804-2BA3EF8E0F14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145E-150B-1540-BEB3-FD6463CFE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44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0D34-E0C9-6543-AD5F-9CB3AB543B06}" type="datetime1">
              <a:rPr lang="en-US" smtClean="0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145E-150B-1540-BEB3-FD6463CFE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725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942BA-67D8-C34D-B3A1-7FA4F4D49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215000"/>
            <a:ext cx="4572000" cy="1822500"/>
          </a:xfrm>
          <a:ln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572000" y="3037500"/>
            <a:ext cx="4572000" cy="1822500"/>
          </a:xfrm>
          <a:ln>
            <a:noFill/>
          </a:ln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i-FI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40AF-106E-0F44-BEA9-84070A455088}" type="datetime1">
              <a:rPr lang="en-US" smtClean="0"/>
              <a:t>1/14/2025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7BD7-EDD1-374C-8FF8-00D1F8FDA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0" y="1215000"/>
            <a:ext cx="4572000" cy="18225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0" y="3037500"/>
            <a:ext cx="4572000" cy="18225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1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äripohjaista tekstikent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440AF-106E-0F44-BEA9-84070A455088}" type="datetime1">
              <a:rPr lang="en-US" smtClean="0"/>
              <a:t>1/14/2025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7BD7-EDD1-374C-8FF8-00D1F8FDA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1" y="1214999"/>
            <a:ext cx="4572000" cy="18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44000" tIns="126000" rIns="144000" bIns="0" rtlCol="0" anchor="t" anchorCtr="0">
            <a:noAutofit/>
          </a:bodyPr>
          <a:lstStyle/>
          <a:p>
            <a:pPr algn="ctr" defTabSz="914400" eaLnBrk="0" hangingPunct="0">
              <a:spcAft>
                <a:spcPts val="600"/>
              </a:spcAft>
            </a:pPr>
            <a:endParaRPr lang="en-US" sz="1000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572000" y="1214999"/>
            <a:ext cx="4572000" cy="1822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square" lIns="144000" tIns="126000" rIns="144000" bIns="0" rtlCol="0" anchor="t" anchorCtr="0">
            <a:noAutofit/>
          </a:bodyPr>
          <a:lstStyle/>
          <a:p>
            <a:pPr algn="ctr" defTabSz="914400" eaLnBrk="0" hangingPunct="0">
              <a:spcAft>
                <a:spcPts val="600"/>
              </a:spcAft>
            </a:pPr>
            <a:endParaRPr lang="en-US" sz="1000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3037500"/>
            <a:ext cx="4572000" cy="18225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wrap="square" lIns="144000" tIns="126000" rIns="144000" bIns="0" rtlCol="0" anchor="t" anchorCtr="0">
            <a:noAutofit/>
          </a:bodyPr>
          <a:lstStyle/>
          <a:p>
            <a:pPr algn="ctr" defTabSz="914400" eaLnBrk="0" hangingPunct="0">
              <a:spcAft>
                <a:spcPts val="600"/>
              </a:spcAft>
            </a:pPr>
            <a:endParaRPr lang="en-US" sz="1000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572000" y="3037500"/>
            <a:ext cx="4572000" cy="18225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lIns="144000" tIns="126000" rIns="144000" bIns="0" rtlCol="0" anchor="t" anchorCtr="0">
            <a:noAutofit/>
          </a:bodyPr>
          <a:lstStyle/>
          <a:p>
            <a:pPr algn="ctr" defTabSz="914400" eaLnBrk="0" hangingPunct="0">
              <a:spcAft>
                <a:spcPts val="600"/>
              </a:spcAft>
            </a:pPr>
            <a:endParaRPr lang="en-US" sz="1000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21200" y="1404000"/>
            <a:ext cx="3898800" cy="1444500"/>
          </a:xfrm>
        </p:spPr>
        <p:txBody>
          <a:bodyPr/>
          <a:lstStyle>
            <a:lvl1pPr>
              <a:buClrTx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813400" y="1404000"/>
            <a:ext cx="3898800" cy="1444500"/>
          </a:xfrm>
        </p:spPr>
        <p:txBody>
          <a:bodyPr/>
          <a:lstStyle>
            <a:lvl1pPr>
              <a:buClrTx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21200" y="3226500"/>
            <a:ext cx="3898800" cy="1444500"/>
          </a:xfrm>
        </p:spPr>
        <p:txBody>
          <a:bodyPr/>
          <a:lstStyle>
            <a:lvl1pPr>
              <a:buClrTx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4813400" y="3226500"/>
            <a:ext cx="3898800" cy="1444500"/>
          </a:xfrm>
        </p:spPr>
        <p:txBody>
          <a:bodyPr/>
          <a:lstStyle>
            <a:lvl1pPr>
              <a:buClrTx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äripohjaista tekstikent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>
          <a:xfrm>
            <a:off x="7823200" y="4893469"/>
            <a:ext cx="8890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440AF-106E-0F44-BEA9-84070A455088}" type="datetime1">
              <a:rPr lang="en-US" smtClean="0"/>
              <a:t>1/14/2025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7BD7-EDD1-374C-8FF8-00D1F8FDA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1" y="1214999"/>
            <a:ext cx="4572000" cy="36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44000" tIns="126000" rIns="144000" bIns="0" rtlCol="0" anchor="t" anchorCtr="0">
            <a:noAutofit/>
          </a:bodyPr>
          <a:lstStyle/>
          <a:p>
            <a:pPr algn="ctr" defTabSz="914400" eaLnBrk="0" hangingPunct="0">
              <a:spcAft>
                <a:spcPts val="600"/>
              </a:spcAft>
            </a:pPr>
            <a:endParaRPr lang="en-US" sz="1000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572000" y="1214999"/>
            <a:ext cx="4572000" cy="364500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square" lIns="144000" tIns="126000" rIns="144000" bIns="0" rtlCol="0" anchor="t" anchorCtr="0">
            <a:noAutofit/>
          </a:bodyPr>
          <a:lstStyle/>
          <a:p>
            <a:pPr algn="ctr" defTabSz="914400" eaLnBrk="0" hangingPunct="0">
              <a:spcAft>
                <a:spcPts val="600"/>
              </a:spcAft>
            </a:pPr>
            <a:endParaRPr lang="en-US" sz="1000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21200" y="1404000"/>
            <a:ext cx="3898800" cy="3294000"/>
          </a:xfrm>
        </p:spPr>
        <p:txBody>
          <a:bodyPr/>
          <a:lstStyle>
            <a:lvl1pPr>
              <a:buClrTx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813400" y="1404000"/>
            <a:ext cx="3898800" cy="3294000"/>
          </a:xfrm>
        </p:spPr>
        <p:txBody>
          <a:bodyPr/>
          <a:lstStyle>
            <a:lvl1pPr>
              <a:buClrTx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9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2000" y="1015200"/>
            <a:ext cx="8280000" cy="3672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1372-8B50-EC4E-9134-87C008DDC813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7B969-B738-634A-8FD2-BD00035F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0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jp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9" y="339853"/>
            <a:ext cx="6429375" cy="55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00" y="1020600"/>
            <a:ext cx="8280400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3200" y="4893469"/>
            <a:ext cx="889000" cy="1905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97518539-6613-9845-A340-DD559ED1A26C}" type="datetime1">
              <a:rPr lang="en-US" smtClean="0">
                <a:ea typeface="ＭＳ Ｐゴシック" charset="0"/>
              </a:rPr>
              <a:pPr defTabSz="914400">
                <a:defRPr/>
              </a:pPr>
              <a:t>1/14/2025</a:t>
            </a:fld>
            <a:endParaRPr lang="en-US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4897041"/>
            <a:ext cx="431800" cy="18692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F463CF2B-3CAC-5249-8F85-26133D3635F5}" type="slidenum">
              <a:rPr lang="en-US" smtClean="0">
                <a:ea typeface="ＭＳ Ｐゴシック" charset="0"/>
              </a:rPr>
              <a:pPr defTabSz="914400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pic>
        <p:nvPicPr>
          <p:cNvPr id="2" name="Picture 1" descr="elenia_h_rgb.png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17" y="270000"/>
            <a:ext cx="1276096" cy="3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77" r:id="rId2"/>
    <p:sldLayoutId id="2147484778" r:id="rId3"/>
    <p:sldLayoutId id="2147484779" r:id="rId4"/>
    <p:sldLayoutId id="2147484793" r:id="rId5"/>
    <p:sldLayoutId id="2147484799" r:id="rId6"/>
    <p:sldLayoutId id="2147484800" r:id="rId7"/>
    <p:sldLayoutId id="2147484801" r:id="rId8"/>
    <p:sldLayoutId id="2147484780" r:id="rId9"/>
    <p:sldLayoutId id="2147484781" r:id="rId10"/>
    <p:sldLayoutId id="2147484782" r:id="rId11"/>
    <p:sldLayoutId id="2147484783" r:id="rId12"/>
    <p:sldLayoutId id="2147484784" r:id="rId13"/>
    <p:sldLayoutId id="2147484785" r:id="rId14"/>
    <p:sldLayoutId id="2147484786" r:id="rId15"/>
    <p:sldLayoutId id="2147484787" r:id="rId16"/>
    <p:sldLayoutId id="2147484788" r:id="rId17"/>
    <p:sldLayoutId id="2147484789" r:id="rId18"/>
    <p:sldLayoutId id="2147484790" r:id="rId19"/>
    <p:sldLayoutId id="2147484794" r:id="rId20"/>
    <p:sldLayoutId id="2147484795" r:id="rId21"/>
    <p:sldLayoutId id="2147484791" r:id="rId22"/>
    <p:sldLayoutId id="2147484792" r:id="rId23"/>
    <p:sldLayoutId id="2147484797" r:id="rId24"/>
    <p:sldLayoutId id="2147484798" r:id="rId25"/>
    <p:sldLayoutId id="2147484858" r:id="rId26"/>
    <p:sldLayoutId id="2147484859" r:id="rId27"/>
    <p:sldLayoutId id="2147484860" r:id="rId28"/>
    <p:sldLayoutId id="2147484861" r:id="rId29"/>
    <p:sldLayoutId id="2147484862" r:id="rId30"/>
    <p:sldLayoutId id="2147484863" r:id="rId31"/>
    <p:sldLayoutId id="2147484864" r:id="rId32"/>
    <p:sldLayoutId id="2147484866" r:id="rId33"/>
    <p:sldLayoutId id="2147484890" r:id="rId34"/>
  </p:sldLayoutIdLst>
  <p:hf hdr="0" ftr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ＭＳ Ｐゴシック" charset="-128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</a:defRPr>
      </a:lvl9pPr>
    </p:titleStyle>
    <p:bodyStyle>
      <a:lvl1pPr marL="177800" indent="-177800" algn="l" defTabSz="457200" rtl="0" eaLnBrk="0" fontAlgn="base" hangingPunct="0">
        <a:spcBef>
          <a:spcPts val="15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446088" indent="-176213" algn="l" defTabSz="457200" rtl="0" eaLnBrk="0" fontAlgn="base" hangingPunct="0">
        <a:spcBef>
          <a:spcPts val="150"/>
        </a:spcBef>
        <a:spcAft>
          <a:spcPct val="0"/>
        </a:spcAft>
        <a:buClr>
          <a:schemeClr val="accent1"/>
        </a:buClr>
        <a:buFont typeface="American Typewriter"/>
        <a:buChar char="･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715963" indent="-177800" algn="l" defTabSz="457200" rtl="0" eaLnBrk="0" fontAlgn="base" hangingPunct="0">
        <a:spcBef>
          <a:spcPts val="150"/>
        </a:spcBef>
        <a:spcAft>
          <a:spcPct val="0"/>
        </a:spcAft>
        <a:buClr>
          <a:schemeClr val="accent1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85838" indent="-177800" algn="l" defTabSz="457200" rtl="0" eaLnBrk="0" fontAlgn="base" hangingPunct="0">
        <a:spcBef>
          <a:spcPts val="150"/>
        </a:spcBef>
        <a:spcAft>
          <a:spcPct val="0"/>
        </a:spcAft>
        <a:buClr>
          <a:schemeClr val="accent1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54125" indent="-176213" algn="l" defTabSz="457200" rtl="0" eaLnBrk="0" fontAlgn="base" hangingPunct="0">
        <a:spcBef>
          <a:spcPts val="150"/>
        </a:spcBef>
        <a:spcAft>
          <a:spcPct val="0"/>
        </a:spcAft>
        <a:buClr>
          <a:schemeClr val="accent1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9" y="339853"/>
            <a:ext cx="6429375" cy="55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00" y="1020600"/>
            <a:ext cx="8280400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3200" y="4893469"/>
            <a:ext cx="889000" cy="1905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97518539-6613-9845-A340-DD559ED1A26C}" type="datetime1">
              <a:rPr lang="en-US" smtClean="0">
                <a:ea typeface="ＭＳ Ｐゴシック" charset="0"/>
              </a:rPr>
              <a:pPr defTabSz="914400">
                <a:defRPr/>
              </a:pPr>
              <a:t>1/14/2025</a:t>
            </a:fld>
            <a:endParaRPr lang="en-US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4897041"/>
            <a:ext cx="431800" cy="18692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F463CF2B-3CAC-5249-8F85-26133D3635F5}" type="slidenum">
              <a:rPr lang="en-US" smtClean="0">
                <a:ea typeface="ＭＳ Ｐゴシック" charset="0"/>
              </a:rPr>
              <a:pPr defTabSz="914400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19A9A-8B14-CB44-B3CE-3F242068395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470843" y="270599"/>
            <a:ext cx="124714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  <p:sldLayoutId id="2147484879" r:id="rId12"/>
    <p:sldLayoutId id="2147484880" r:id="rId13"/>
    <p:sldLayoutId id="2147484881" r:id="rId14"/>
    <p:sldLayoutId id="2147484882" r:id="rId15"/>
    <p:sldLayoutId id="2147484883" r:id="rId16"/>
    <p:sldLayoutId id="2147484884" r:id="rId17"/>
    <p:sldLayoutId id="2147484885" r:id="rId18"/>
    <p:sldLayoutId id="2147484886" r:id="rId19"/>
    <p:sldLayoutId id="2147484887" r:id="rId20"/>
    <p:sldLayoutId id="2147484888" r:id="rId21"/>
    <p:sldLayoutId id="2147484889" r:id="rId22"/>
  </p:sldLayoutIdLst>
  <p:hf hdr="0" ftr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ＭＳ Ｐゴシック" charset="-128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  <a:cs typeface="ＭＳ Ｐゴシック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ea typeface="ＭＳ Ｐゴシック" charset="-128"/>
        </a:defRPr>
      </a:lvl9pPr>
    </p:titleStyle>
    <p:bodyStyle>
      <a:lvl1pPr marL="177800" indent="-177800" algn="l" defTabSz="457200" rtl="0" eaLnBrk="0" fontAlgn="base" hangingPunct="0">
        <a:spcBef>
          <a:spcPts val="1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ＭＳ Ｐゴシック" charset="-128"/>
          <a:cs typeface="ＭＳ Ｐゴシック" charset="0"/>
        </a:defRPr>
      </a:lvl1pPr>
      <a:lvl2pPr marL="555625" indent="-285750" algn="l" defTabSz="457200" rtl="0" eaLnBrk="0" fontAlgn="base" hangingPunct="0">
        <a:spcBef>
          <a:spcPts val="1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823913" indent="-285750" algn="l" defTabSz="457200" rtl="0" eaLnBrk="0" fontAlgn="base" hangingPunct="0">
        <a:spcBef>
          <a:spcPts val="1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093788" indent="-285750" algn="l" defTabSz="457200" rtl="0" eaLnBrk="0" fontAlgn="base" hangingPunct="0">
        <a:spcBef>
          <a:spcPts val="1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1363662" indent="-285750" algn="l" defTabSz="457200" rtl="0" eaLnBrk="0" fontAlgn="base" hangingPunct="0">
        <a:spcBef>
          <a:spcPts val="1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0" y="4171890"/>
            <a:ext cx="6840000" cy="594000"/>
          </a:xfrm>
        </p:spPr>
        <p:txBody>
          <a:bodyPr/>
          <a:lstStyle/>
          <a:p>
            <a:r>
              <a:rPr lang="sv-SE" dirty="0"/>
              <a:t>110 kV </a:t>
            </a:r>
            <a:r>
              <a:rPr lang="sv-SE" dirty="0" err="1"/>
              <a:t>voimajohto</a:t>
            </a:r>
            <a:r>
              <a:rPr lang="sv-SE" dirty="0"/>
              <a:t> Perkkiö-Kärsämäki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2000" y="4686949"/>
            <a:ext cx="6838950" cy="364331"/>
          </a:xfrm>
        </p:spPr>
        <p:txBody>
          <a:bodyPr/>
          <a:lstStyle/>
          <a:p>
            <a:r>
              <a:rPr lang="en-US" dirty="0"/>
              <a:t>Antti Kivirinta, Elenia Oy 15.01.2025</a:t>
            </a:r>
          </a:p>
        </p:txBody>
      </p:sp>
    </p:spTree>
    <p:extLst>
      <p:ext uri="{BB962C8B-B14F-4D97-AF65-F5344CB8AC3E}">
        <p14:creationId xmlns:p14="http://schemas.microsoft.com/office/powerpoint/2010/main" val="237017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47DAB4-5793-4008-A66B-CA69177A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AA91E2-8544-46B4-AB20-816FFDC49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fi-FI" dirty="0" err="1"/>
              <a:t>Elenia</a:t>
            </a:r>
            <a:r>
              <a:rPr lang="fi-FI" dirty="0"/>
              <a:t>-konserni</a:t>
            </a:r>
          </a:p>
          <a:p>
            <a:pPr>
              <a:spcAft>
                <a:spcPts val="1000"/>
              </a:spcAft>
            </a:pPr>
            <a:r>
              <a:rPr lang="fi-FI" dirty="0"/>
              <a:t>Voimajohtohankkeen osapuolet</a:t>
            </a:r>
          </a:p>
          <a:p>
            <a:pPr>
              <a:spcAft>
                <a:spcPts val="1000"/>
              </a:spcAft>
            </a:pPr>
            <a:r>
              <a:rPr lang="fi-FI" dirty="0"/>
              <a:t>Hankkeen tausta ja aikataulu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580571-E1CA-4440-9A9F-FC55B2F49E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E04327B-3573-8942-95FB-54D01EC1C44F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C64F92-6454-46B8-B660-CB6674A104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0DD96CE-E082-F543-9F77-01D32A031A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7B5E1A1-0532-4E7F-A1AA-389AA522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2" y="1460408"/>
            <a:ext cx="2222683" cy="22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1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Kuva 4">
            <a:extLst>
              <a:ext uri="{FF2B5EF4-FFF2-40B4-BE49-F238E27FC236}">
                <a16:creationId xmlns:a16="http://schemas.microsoft.com/office/drawing/2014/main" id="{38CC7E1C-ECA3-5C45-BE47-F9F46DD3A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6" b="20298"/>
          <a:stretch/>
        </p:blipFill>
        <p:spPr>
          <a:xfrm>
            <a:off x="-30228" y="-180586"/>
            <a:ext cx="9204456" cy="5324086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027DCDF1-3B47-E24C-B491-91733FAE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2" y="343093"/>
            <a:ext cx="5401516" cy="412850"/>
          </a:xfrm>
        </p:spPr>
        <p:txBody>
          <a:bodyPr/>
          <a:lstStyle/>
          <a:p>
            <a:r>
              <a:rPr lang="fi-FI" dirty="0"/>
              <a:t>Elenia Oy ja Elenia Verkko Oyj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F8465BDB-E6D1-A349-B991-4B7D9894894B}"/>
              </a:ext>
            </a:extLst>
          </p:cNvPr>
          <p:cNvGraphicFramePr/>
          <p:nvPr/>
        </p:nvGraphicFramePr>
        <p:xfrm>
          <a:off x="1761346" y="1264487"/>
          <a:ext cx="810628" cy="54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6BBDE9BF-5860-0641-9E08-724476DEB1B2}"/>
              </a:ext>
            </a:extLst>
          </p:cNvPr>
          <p:cNvGraphicFramePr/>
          <p:nvPr/>
        </p:nvGraphicFramePr>
        <p:xfrm>
          <a:off x="716464" y="2226706"/>
          <a:ext cx="810628" cy="54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AA926B7-82F6-7947-83C4-0AE36AE69EFA}"/>
              </a:ext>
            </a:extLst>
          </p:cNvPr>
          <p:cNvSpPr/>
          <p:nvPr/>
        </p:nvSpPr>
        <p:spPr>
          <a:xfrm>
            <a:off x="413635" y="1306828"/>
            <a:ext cx="1399742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050" b="1">
                <a:solidFill>
                  <a:srgbClr val="00A9CE"/>
                </a:solidFill>
              </a:rPr>
              <a:t>MARKKINAOSUUS</a:t>
            </a:r>
            <a:br>
              <a:rPr lang="fi-FI" sz="675" b="1">
                <a:solidFill>
                  <a:srgbClr val="FFFFFF"/>
                </a:solidFill>
              </a:rPr>
            </a:br>
            <a:r>
              <a:rPr lang="fi-FI" sz="1500">
                <a:solidFill>
                  <a:srgbClr val="FFFFFF"/>
                </a:solidFill>
              </a:rPr>
              <a:t>12 %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40E984C-CBFD-E649-A835-07B37F212B7D}"/>
              </a:ext>
            </a:extLst>
          </p:cNvPr>
          <p:cNvSpPr/>
          <p:nvPr/>
        </p:nvSpPr>
        <p:spPr>
          <a:xfrm>
            <a:off x="3067405" y="1289512"/>
            <a:ext cx="97975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050" b="1" dirty="0">
                <a:solidFill>
                  <a:srgbClr val="00A9CE"/>
                </a:solidFill>
              </a:rPr>
              <a:t>ASIAKKAAT</a:t>
            </a:r>
            <a:br>
              <a:rPr lang="fi-FI" sz="675" b="1" dirty="0">
                <a:solidFill>
                  <a:srgbClr val="FFFFFF"/>
                </a:solidFill>
              </a:rPr>
            </a:br>
            <a:r>
              <a:rPr lang="fi-FI" sz="1500" dirty="0">
                <a:solidFill>
                  <a:srgbClr val="FFFFFF"/>
                </a:solidFill>
              </a:rPr>
              <a:t>440 000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CC4A24-7C92-B849-8C40-2CA9608B0864}"/>
              </a:ext>
            </a:extLst>
          </p:cNvPr>
          <p:cNvSpPr/>
          <p:nvPr/>
        </p:nvSpPr>
        <p:spPr>
          <a:xfrm>
            <a:off x="413638" y="2700695"/>
            <a:ext cx="335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solidFill>
                  <a:srgbClr val="FFFFFF"/>
                </a:solidFill>
              </a:rPr>
              <a:t>Omaisuudenhallintajärjestelmät ISO 55001</a:t>
            </a:r>
          </a:p>
          <a:p>
            <a:pPr marL="160735" indent="-160735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solidFill>
                  <a:srgbClr val="FFFFFF"/>
                </a:solidFill>
              </a:rPr>
              <a:t>Työterveys- ja työturvallisuusjärjestelmä ISO 45001</a:t>
            </a:r>
          </a:p>
          <a:p>
            <a:pPr marL="160735" indent="-160735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solidFill>
                  <a:srgbClr val="FFFFFF"/>
                </a:solidFill>
              </a:rPr>
              <a:t>Ympäristöjärjestelmä ISO 14001</a:t>
            </a:r>
          </a:p>
          <a:p>
            <a:pPr marL="160735" indent="-160735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solidFill>
                  <a:srgbClr val="FFFFFF"/>
                </a:solidFill>
              </a:rPr>
              <a:t>Tietoturvan johtamisjärjestelmä ISO 27001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0E0A4E6-8FCF-144F-8746-05712B6B7BE6}"/>
              </a:ext>
            </a:extLst>
          </p:cNvPr>
          <p:cNvCxnSpPr>
            <a:cxnSpLocks/>
          </p:cNvCxnSpPr>
          <p:nvPr/>
        </p:nvCxnSpPr>
        <p:spPr>
          <a:xfrm>
            <a:off x="466431" y="1290357"/>
            <a:ext cx="3575038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1BBA60B-4FE3-7744-A2BD-819DBD9F697A}"/>
              </a:ext>
            </a:extLst>
          </p:cNvPr>
          <p:cNvCxnSpPr>
            <a:cxnSpLocks/>
          </p:cNvCxnSpPr>
          <p:nvPr/>
        </p:nvCxnSpPr>
        <p:spPr>
          <a:xfrm>
            <a:off x="466431" y="1818449"/>
            <a:ext cx="3575038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0A32A255-187D-224D-9E18-F3854F940F7A}"/>
              </a:ext>
            </a:extLst>
          </p:cNvPr>
          <p:cNvSpPr/>
          <p:nvPr/>
        </p:nvSpPr>
        <p:spPr>
          <a:xfrm>
            <a:off x="413635" y="2503707"/>
            <a:ext cx="6415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050" b="1">
                <a:solidFill>
                  <a:srgbClr val="00A9CE"/>
                </a:solidFill>
              </a:rPr>
              <a:t>LAATU</a:t>
            </a:r>
            <a:endParaRPr lang="fi-FI" sz="105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3B2AEF-AF5E-4B45-91B1-8D56A6446C09}"/>
              </a:ext>
            </a:extLst>
          </p:cNvPr>
          <p:cNvSpPr/>
          <p:nvPr/>
        </p:nvSpPr>
        <p:spPr>
          <a:xfrm>
            <a:off x="496369" y="3687859"/>
            <a:ext cx="1223231" cy="706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9"/>
              </a:spcAft>
              <a:defRPr/>
            </a:pPr>
            <a:r>
              <a:rPr lang="fi-FI" sz="1125" b="1" dirty="0">
                <a:solidFill>
                  <a:schemeClr val="accent2"/>
                </a:solidFill>
              </a:rPr>
              <a:t>MISSIO</a:t>
            </a:r>
            <a:br>
              <a:rPr lang="fi-FI" sz="675" b="1" dirty="0">
                <a:solidFill>
                  <a:srgbClr val="FFFFFF"/>
                </a:solidFill>
              </a:rPr>
            </a:br>
            <a:endParaRPr lang="fi-FI" sz="900" b="1" dirty="0">
              <a:solidFill>
                <a:srgbClr val="FFFFFF"/>
              </a:solidFill>
            </a:endParaRPr>
          </a:p>
          <a:p>
            <a:pPr algn="ctr">
              <a:spcAft>
                <a:spcPts val="169"/>
              </a:spcAft>
              <a:defRPr/>
            </a:pPr>
            <a:r>
              <a:rPr lang="fi-FI" sz="900" dirty="0">
                <a:solidFill>
                  <a:srgbClr val="FFFFFF"/>
                </a:solidFill>
              </a:rPr>
              <a:t>Elämää sähköistämässä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FCD3E35-F040-5E45-8D73-C898900B6DEA}"/>
              </a:ext>
            </a:extLst>
          </p:cNvPr>
          <p:cNvSpPr/>
          <p:nvPr/>
        </p:nvSpPr>
        <p:spPr>
          <a:xfrm>
            <a:off x="1967076" y="3652104"/>
            <a:ext cx="1284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9"/>
              </a:spcAft>
              <a:defRPr/>
            </a:pPr>
            <a:r>
              <a:rPr lang="fi-FI" sz="1125" b="1" dirty="0">
                <a:solidFill>
                  <a:schemeClr val="accent2"/>
                </a:solidFill>
              </a:rPr>
              <a:t>VISIO</a:t>
            </a:r>
            <a:br>
              <a:rPr lang="fi-FI" sz="675" b="1" dirty="0">
                <a:solidFill>
                  <a:srgbClr val="FFFFFF"/>
                </a:solidFill>
              </a:rPr>
            </a:br>
            <a:endParaRPr lang="fi-FI" sz="675" b="1" dirty="0">
              <a:solidFill>
                <a:srgbClr val="FFFFFF"/>
              </a:solidFill>
            </a:endParaRPr>
          </a:p>
          <a:p>
            <a:pPr algn="ctr">
              <a:spcAft>
                <a:spcPts val="169"/>
              </a:spcAft>
              <a:defRPr/>
            </a:pPr>
            <a:r>
              <a:rPr lang="fi-FI" sz="900" dirty="0">
                <a:solidFill>
                  <a:srgbClr val="FFFFFF"/>
                </a:solidFill>
              </a:rPr>
              <a:t>Vastuullisin energia-palveluiden ja</a:t>
            </a:r>
          </a:p>
          <a:p>
            <a:pPr algn="ctr">
              <a:spcAft>
                <a:spcPts val="169"/>
              </a:spcAft>
              <a:defRPr/>
            </a:pPr>
            <a:r>
              <a:rPr lang="fi-FI" sz="900" dirty="0">
                <a:solidFill>
                  <a:srgbClr val="FFFFFF"/>
                </a:solidFill>
              </a:rPr>
              <a:t>markkinoiden uudistaja </a:t>
            </a:r>
          </a:p>
          <a:p>
            <a:pPr algn="ctr">
              <a:spcAft>
                <a:spcPts val="169"/>
              </a:spcAft>
              <a:defRPr/>
            </a:pPr>
            <a:endParaRPr lang="fi-FI" sz="900" dirty="0">
              <a:solidFill>
                <a:srgbClr val="FFFFFF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676C5C9-D9BB-AD44-A349-FF5083E876BC}"/>
              </a:ext>
            </a:extLst>
          </p:cNvPr>
          <p:cNvSpPr/>
          <p:nvPr/>
        </p:nvSpPr>
        <p:spPr>
          <a:xfrm>
            <a:off x="3307397" y="3652104"/>
            <a:ext cx="1544714" cy="1164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9"/>
              </a:spcAft>
              <a:defRPr/>
            </a:pPr>
            <a:r>
              <a:rPr lang="fi-FI" sz="1125" b="1" dirty="0">
                <a:solidFill>
                  <a:schemeClr val="accent2"/>
                </a:solidFill>
              </a:rPr>
              <a:t>ARVOT</a:t>
            </a:r>
            <a:br>
              <a:rPr lang="fi-FI" sz="675" b="1" dirty="0">
                <a:solidFill>
                  <a:srgbClr val="FFFFFF"/>
                </a:solidFill>
              </a:rPr>
            </a:br>
            <a:endParaRPr lang="fi-FI" sz="675" b="1" dirty="0">
              <a:solidFill>
                <a:srgbClr val="FFFFFF"/>
              </a:solidFill>
            </a:endParaRPr>
          </a:p>
          <a:p>
            <a:pPr algn="ctr">
              <a:spcAft>
                <a:spcPts val="169"/>
              </a:spcAft>
              <a:defRPr/>
            </a:pPr>
            <a:r>
              <a:rPr lang="fi-FI" sz="900" b="1" dirty="0">
                <a:solidFill>
                  <a:srgbClr val="FFFFFF"/>
                </a:solidFill>
              </a:rPr>
              <a:t>Vastuu tulevaisuudesta</a:t>
            </a:r>
          </a:p>
          <a:p>
            <a:pPr algn="ctr">
              <a:spcAft>
                <a:spcPts val="169"/>
              </a:spcAft>
              <a:defRPr/>
            </a:pPr>
            <a:r>
              <a:rPr lang="fi-FI" sz="900" b="1" dirty="0">
                <a:solidFill>
                  <a:srgbClr val="FFFFFF"/>
                </a:solidFill>
              </a:rPr>
              <a:t>Asiakasta lähellä</a:t>
            </a:r>
          </a:p>
          <a:p>
            <a:pPr algn="ctr">
              <a:spcAft>
                <a:spcPts val="169"/>
              </a:spcAft>
              <a:defRPr/>
            </a:pPr>
            <a:r>
              <a:rPr lang="fi-FI" sz="900" b="1" dirty="0">
                <a:solidFill>
                  <a:srgbClr val="FFFFFF"/>
                </a:solidFill>
              </a:rPr>
              <a:t>Avoin ja luotettava yhteistyö</a:t>
            </a:r>
          </a:p>
          <a:p>
            <a:pPr algn="ctr">
              <a:spcAft>
                <a:spcPts val="169"/>
              </a:spcAft>
              <a:defRPr/>
            </a:pPr>
            <a:r>
              <a:rPr lang="fi-FI" sz="900" b="1" dirty="0">
                <a:solidFill>
                  <a:srgbClr val="FFFFFF"/>
                </a:solidFill>
              </a:rPr>
              <a:t>Rohkeus uudistua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8A183B-4D80-EA4E-9A9F-158145E0F884}"/>
              </a:ext>
            </a:extLst>
          </p:cNvPr>
          <p:cNvGrpSpPr/>
          <p:nvPr/>
        </p:nvGrpSpPr>
        <p:grpSpPr>
          <a:xfrm>
            <a:off x="7326986" y="4234314"/>
            <a:ext cx="1411835" cy="334388"/>
            <a:chOff x="7237556" y="4147111"/>
            <a:chExt cx="1553018" cy="33438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29B6F1-602E-B744-81CC-576598FCCCD5}"/>
                </a:ext>
              </a:extLst>
            </p:cNvPr>
            <p:cNvSpPr/>
            <p:nvPr/>
          </p:nvSpPr>
          <p:spPr>
            <a:xfrm>
              <a:off x="7340785" y="4147111"/>
              <a:ext cx="144978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i-FI" sz="750" dirty="0" err="1">
                  <a:solidFill>
                    <a:srgbClr val="FFFFFF"/>
                  </a:solidFill>
                </a:rPr>
                <a:t>Elenian</a:t>
              </a:r>
              <a:r>
                <a:rPr lang="fi-FI" sz="750" dirty="0">
                  <a:solidFill>
                    <a:srgbClr val="FFFFFF"/>
                  </a:solidFill>
                </a:rPr>
                <a:t> verkkoalue </a:t>
              </a:r>
            </a:p>
            <a:p>
              <a:pPr>
                <a:defRPr/>
              </a:pPr>
              <a:r>
                <a:rPr lang="fi-FI" sz="750" dirty="0">
                  <a:solidFill>
                    <a:srgbClr val="FFFFFF"/>
                  </a:solidFill>
                </a:rPr>
                <a:t>Elenia Oy: päätoimipaikka 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3F499E65-8F9A-BE40-A63C-70A812B5A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7556" y="4170402"/>
              <a:ext cx="295574" cy="183134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50966FD-496A-0C46-99EA-DB07F2111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4851" y="4281909"/>
              <a:ext cx="295574" cy="199590"/>
            </a:xfrm>
            <a:prstGeom prst="rect">
              <a:avLst/>
            </a:prstGeom>
          </p:spPr>
        </p:pic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07B55CA8-0EA7-4649-8C74-B2D5DA9F5C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429" y="266700"/>
            <a:ext cx="1276936" cy="332888"/>
          </a:xfrm>
          <a:prstGeom prst="rect">
            <a:avLst/>
          </a:prstGeom>
        </p:spPr>
      </p:pic>
      <p:cxnSp>
        <p:nvCxnSpPr>
          <p:cNvPr id="89" name="Straight Connector 111">
            <a:extLst>
              <a:ext uri="{FF2B5EF4-FFF2-40B4-BE49-F238E27FC236}">
                <a16:creationId xmlns:a16="http://schemas.microsoft.com/office/drawing/2014/main" id="{0D4B771D-7761-744F-94C6-4D582D21AA53}"/>
              </a:ext>
            </a:extLst>
          </p:cNvPr>
          <p:cNvCxnSpPr>
            <a:cxnSpLocks/>
          </p:cNvCxnSpPr>
          <p:nvPr/>
        </p:nvCxnSpPr>
        <p:spPr>
          <a:xfrm>
            <a:off x="466431" y="2369076"/>
            <a:ext cx="3575038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77">
            <a:extLst>
              <a:ext uri="{FF2B5EF4-FFF2-40B4-BE49-F238E27FC236}">
                <a16:creationId xmlns:a16="http://schemas.microsoft.com/office/drawing/2014/main" id="{8A1ABC66-6ED7-C74C-BD12-87C90CA2EC23}"/>
              </a:ext>
            </a:extLst>
          </p:cNvPr>
          <p:cNvSpPr/>
          <p:nvPr/>
        </p:nvSpPr>
        <p:spPr>
          <a:xfrm>
            <a:off x="413635" y="1861247"/>
            <a:ext cx="1383712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050" b="1" dirty="0">
                <a:solidFill>
                  <a:srgbClr val="00A9CE"/>
                </a:solidFill>
              </a:rPr>
              <a:t>SÄHKÖVERKKOA </a:t>
            </a:r>
            <a:br>
              <a:rPr lang="fi-FI" sz="675" b="1" dirty="0">
                <a:solidFill>
                  <a:srgbClr val="FFFFFF"/>
                </a:solidFill>
              </a:rPr>
            </a:br>
            <a:r>
              <a:rPr lang="fi-FI" sz="1500" dirty="0">
                <a:solidFill>
                  <a:srgbClr val="FFFFFF"/>
                </a:solidFill>
              </a:rPr>
              <a:t>76 600 km</a:t>
            </a:r>
          </a:p>
        </p:txBody>
      </p:sp>
      <p:sp>
        <p:nvSpPr>
          <p:cNvPr id="91" name="Rectangle 79">
            <a:extLst>
              <a:ext uri="{FF2B5EF4-FFF2-40B4-BE49-F238E27FC236}">
                <a16:creationId xmlns:a16="http://schemas.microsoft.com/office/drawing/2014/main" id="{E6D8A490-708B-BB45-B8CC-CEF7341A00CE}"/>
              </a:ext>
            </a:extLst>
          </p:cNvPr>
          <p:cNvSpPr/>
          <p:nvPr/>
        </p:nvSpPr>
        <p:spPr>
          <a:xfrm>
            <a:off x="3079753" y="1861247"/>
            <a:ext cx="112082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050" b="1" dirty="0">
                <a:solidFill>
                  <a:srgbClr val="00A9CE"/>
                </a:solidFill>
              </a:rPr>
              <a:t>VERKKOA/AS.</a:t>
            </a:r>
          </a:p>
          <a:p>
            <a:pPr>
              <a:defRPr/>
            </a:pPr>
            <a:r>
              <a:rPr lang="fi-FI" sz="1500" dirty="0">
                <a:solidFill>
                  <a:srgbClr val="FFFFFF"/>
                </a:solidFill>
              </a:rPr>
              <a:t>175 m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C4FF1C62-B8A2-7F47-AB2E-E3004A6E3C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618" y="3687859"/>
            <a:ext cx="295574" cy="19959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B3593B7A-D83D-0A48-A456-45E07BCED91C}"/>
              </a:ext>
            </a:extLst>
          </p:cNvPr>
          <p:cNvSpPr/>
          <p:nvPr/>
        </p:nvSpPr>
        <p:spPr>
          <a:xfrm>
            <a:off x="6454888" y="3663555"/>
            <a:ext cx="56778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750" dirty="0"/>
              <a:t>Tampere</a:t>
            </a:r>
          </a:p>
        </p:txBody>
      </p:sp>
    </p:spTree>
    <p:extLst>
      <p:ext uri="{BB962C8B-B14F-4D97-AF65-F5344CB8AC3E}">
        <p14:creationId xmlns:p14="http://schemas.microsoft.com/office/powerpoint/2010/main" val="81116602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339853"/>
            <a:ext cx="6429375" cy="550466"/>
          </a:xfrm>
        </p:spPr>
        <p:txBody>
          <a:bodyPr/>
          <a:lstStyle/>
          <a:p>
            <a:r>
              <a:rPr lang="fi-FI" sz="2000" dirty="0" err="1"/>
              <a:t>Perkkiö</a:t>
            </a:r>
            <a:r>
              <a:rPr lang="fi-FI" sz="2000" dirty="0"/>
              <a:t>-Kärsämäki 110 kV voimajohto</a:t>
            </a:r>
            <a:br>
              <a:rPr lang="fi-FI" sz="2000" dirty="0"/>
            </a:br>
            <a:r>
              <a:rPr lang="fi-FI" sz="2000" dirty="0"/>
              <a:t>Osapuolet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2000" y="1103649"/>
            <a:ext cx="8280000" cy="3793392"/>
          </a:xfrm>
        </p:spPr>
        <p:txBody>
          <a:bodyPr/>
          <a:lstStyle/>
          <a:p>
            <a:r>
              <a:rPr lang="fi-FI" sz="1400" dirty="0"/>
              <a:t>Sähköverkkoyhtiö Elenia Verkko Oyj</a:t>
            </a:r>
          </a:p>
          <a:p>
            <a:pPr lvl="1"/>
            <a:r>
              <a:rPr lang="fi-FI" sz="1400" dirty="0"/>
              <a:t>Voimajohdon omistaja</a:t>
            </a:r>
          </a:p>
          <a:p>
            <a:pPr lvl="1"/>
            <a:r>
              <a:rPr lang="fi-FI" sz="1400" dirty="0"/>
              <a:t>Lunastuksen hakija</a:t>
            </a:r>
          </a:p>
          <a:p>
            <a:endParaRPr lang="fi-FI" sz="1400" dirty="0"/>
          </a:p>
          <a:p>
            <a:r>
              <a:rPr lang="fi-FI" sz="1400" dirty="0"/>
              <a:t>Suunnittelu ja rakentaminen</a:t>
            </a:r>
          </a:p>
          <a:p>
            <a:pPr lvl="1"/>
            <a:r>
              <a:rPr lang="fi-FI" sz="1400" dirty="0"/>
              <a:t>Elenia Oy, </a:t>
            </a:r>
            <a:r>
              <a:rPr lang="en-US" sz="1400" dirty="0"/>
              <a:t>Antti Kivirinta</a:t>
            </a: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r>
              <a:rPr lang="fi-FI" sz="1400" dirty="0"/>
              <a:t>Suunnittelijakonsultti</a:t>
            </a:r>
          </a:p>
          <a:p>
            <a:pPr lvl="1"/>
            <a:r>
              <a:rPr lang="fi-FI" sz="1400" dirty="0" err="1"/>
              <a:t>Rejlers</a:t>
            </a:r>
            <a:r>
              <a:rPr lang="fi-FI" sz="1400" dirty="0"/>
              <a:t> Finland Oy, Matti Hautero/Ari Matilainen</a:t>
            </a:r>
          </a:p>
          <a:p>
            <a:pPr lvl="1"/>
            <a:endParaRPr lang="fi-FI" sz="1400" dirty="0"/>
          </a:p>
          <a:p>
            <a:r>
              <a:rPr lang="fi-FI" sz="1400" dirty="0"/>
              <a:t>Puuston poisto</a:t>
            </a:r>
          </a:p>
          <a:p>
            <a:pPr lvl="1"/>
            <a:r>
              <a:rPr lang="fi-FI" sz="1400" dirty="0"/>
              <a:t>Urakoitsija, </a:t>
            </a:r>
            <a:r>
              <a:rPr lang="fi-FI" sz="1400" dirty="0" err="1"/>
              <a:t>Karelwood</a:t>
            </a:r>
            <a:r>
              <a:rPr lang="fi-FI" sz="1400" dirty="0"/>
              <a:t> Oy, Antti Lamminen</a:t>
            </a:r>
          </a:p>
          <a:p>
            <a:pPr lvl="1"/>
            <a:r>
              <a:rPr lang="fi-FI" sz="1400" dirty="0"/>
              <a:t>Elenia Oy, Matias Pasanen</a:t>
            </a:r>
          </a:p>
          <a:p>
            <a:pPr lvl="1"/>
            <a:endParaRPr lang="fi-FI" sz="1400" dirty="0"/>
          </a:p>
          <a:p>
            <a:r>
              <a:rPr lang="fi-FI" sz="1400" dirty="0"/>
              <a:t>Rakentaminen</a:t>
            </a:r>
          </a:p>
          <a:p>
            <a:pPr lvl="1"/>
            <a:r>
              <a:rPr lang="fi-FI" sz="1400" dirty="0"/>
              <a:t>Urakoitsijavalinta kesken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431800" y="4897041"/>
            <a:ext cx="431800" cy="186928"/>
          </a:xfrm>
        </p:spPr>
        <p:txBody>
          <a:bodyPr/>
          <a:lstStyle/>
          <a:p>
            <a:pPr>
              <a:defRPr/>
            </a:pPr>
            <a:fld id="{CB85E7EB-BB16-354F-AF95-2E761639DC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CA08534-628E-461D-99EF-BD3C9E3AA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24" y="949234"/>
            <a:ext cx="2850776" cy="41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339853"/>
            <a:ext cx="6429375" cy="550466"/>
          </a:xfrm>
        </p:spPr>
        <p:txBody>
          <a:bodyPr wrap="square" anchor="t">
            <a:normAutofit/>
          </a:bodyPr>
          <a:lstStyle/>
          <a:p>
            <a:r>
              <a:rPr lang="fi-FI" sz="2000" dirty="0" err="1"/>
              <a:t>Perkkiö</a:t>
            </a:r>
            <a:r>
              <a:rPr lang="fi-FI" sz="2000" dirty="0"/>
              <a:t>-Kärsämäki 110 kV voimajohto</a:t>
            </a:r>
            <a:br>
              <a:rPr lang="en-US" sz="2000" dirty="0"/>
            </a:br>
            <a:r>
              <a:rPr lang="en-US" sz="2000" dirty="0" err="1"/>
              <a:t>Hankkeen</a:t>
            </a:r>
            <a:r>
              <a:rPr lang="en-US" sz="2000" dirty="0"/>
              <a:t> </a:t>
            </a:r>
            <a:r>
              <a:rPr lang="en-US" sz="2000" dirty="0" err="1"/>
              <a:t>tausta</a:t>
            </a:r>
            <a:r>
              <a:rPr lang="en-US" sz="2000" dirty="0"/>
              <a:t> ja </a:t>
            </a:r>
            <a:r>
              <a:rPr lang="en-US" sz="2000" dirty="0" err="1"/>
              <a:t>aikataulu</a:t>
            </a:r>
            <a:endParaRPr lang="en-US" sz="2000" dirty="0"/>
          </a:p>
        </p:txBody>
      </p:sp>
      <p:sp>
        <p:nvSpPr>
          <p:cNvPr id="174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1999" y="1052547"/>
            <a:ext cx="4121803" cy="3799141"/>
          </a:xfrm>
        </p:spPr>
        <p:txBody>
          <a:bodyPr wrap="square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i-FI" dirty="0"/>
              <a:t>Uudella 110 kV voimajohdolla vahvistetaan alueen sähkönjakelua ja lisätään siirtokapasiteettia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r>
              <a:rPr lang="fi-FI" dirty="0"/>
              <a:t>Liittäminen Kärsämäen sähköasemaan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Nykyinen sähköaseman syöttöjännite nostetaan 45 kV -&gt; 110 kV</a:t>
            </a:r>
          </a:p>
          <a:p>
            <a:pPr lvl="1"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r>
              <a:rPr lang="fi-FI" dirty="0"/>
              <a:t>Uusi voimajohto liittyy kantaverkkoon </a:t>
            </a:r>
            <a:r>
              <a:rPr lang="fi-FI" dirty="0" err="1"/>
              <a:t>Fingrid</a:t>
            </a:r>
            <a:r>
              <a:rPr lang="fi-FI" dirty="0"/>
              <a:t> Oyj:n Pysäysperä-</a:t>
            </a:r>
            <a:r>
              <a:rPr lang="fi-FI" dirty="0" err="1"/>
              <a:t>Nuojuankangas</a:t>
            </a:r>
            <a:r>
              <a:rPr lang="fi-FI" dirty="0"/>
              <a:t> 110 kV –voimajohdon pylvään P1391 eteläpuolella</a:t>
            </a:r>
          </a:p>
          <a:p>
            <a:pPr lvl="1">
              <a:spcAft>
                <a:spcPts val="600"/>
              </a:spcAft>
            </a:pPr>
            <a:endParaRPr lang="fi-FI" dirty="0"/>
          </a:p>
          <a:p>
            <a:r>
              <a:rPr lang="fi-FI" sz="1400" dirty="0"/>
              <a:t>Aikataulu</a:t>
            </a:r>
          </a:p>
          <a:p>
            <a:pPr lvl="1"/>
            <a:r>
              <a:rPr lang="fi-FI" sz="1400" dirty="0"/>
              <a:t>Puuston poisto, talvella 2025</a:t>
            </a:r>
          </a:p>
          <a:p>
            <a:pPr lvl="1"/>
            <a:r>
              <a:rPr lang="fi-FI" sz="1400" dirty="0"/>
              <a:t>Rakentaminen, pääosin 2025 vuoden aikana</a:t>
            </a:r>
            <a:endParaRPr lang="fi-FI" dirty="0"/>
          </a:p>
          <a:p>
            <a:pPr>
              <a:spcAft>
                <a:spcPts val="600"/>
              </a:spcAft>
            </a:pPr>
            <a:endParaRPr lang="fi-FI" dirty="0"/>
          </a:p>
          <a:p>
            <a:pPr marL="0" indent="0">
              <a:spcAft>
                <a:spcPts val="600"/>
              </a:spcAft>
              <a:buNone/>
            </a:pPr>
            <a:endParaRPr lang="fi-FI" dirty="0"/>
          </a:p>
          <a:p>
            <a:pPr>
              <a:spcAft>
                <a:spcPts val="600"/>
              </a:spcAft>
            </a:pPr>
            <a:endParaRPr lang="fi-FI" dirty="0"/>
          </a:p>
          <a:p>
            <a:pPr marL="0" indent="0">
              <a:spcAft>
                <a:spcPts val="600"/>
              </a:spcAft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7823200" y="4893469"/>
            <a:ext cx="889000" cy="1905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71BCF8C-5088-234A-985F-9C9B6380813C}" type="datetime1">
              <a:rPr lang="en-US" smtClean="0"/>
              <a:pPr>
                <a:spcAft>
                  <a:spcPts val="600"/>
                </a:spcAft>
                <a:defRPr/>
              </a:pPr>
              <a:t>1/14/2025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431800" y="4897041"/>
            <a:ext cx="431800" cy="18692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0DD96CE-E082-F543-9F77-01D32A031A47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DC74D-A5C0-41F3-8DCF-16AED695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63" y="1052547"/>
            <a:ext cx="3371801" cy="34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5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FA70C-A04E-124D-9158-AE108B8FC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01" b="20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6B99B-3EF3-BE48-981B-8EEA503447D9}"/>
              </a:ext>
            </a:extLst>
          </p:cNvPr>
          <p:cNvSpPr txBox="1"/>
          <p:nvPr/>
        </p:nvSpPr>
        <p:spPr>
          <a:xfrm>
            <a:off x="1076214" y="1212521"/>
            <a:ext cx="6991572" cy="43088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defRPr/>
            </a:pPr>
            <a:r>
              <a:rPr lang="fi-FI" sz="2800" b="1" dirty="0">
                <a:solidFill>
                  <a:srgbClr val="FFFFFF"/>
                </a:solidFill>
                <a:latin typeface="Arial"/>
              </a:rPr>
              <a:t>KIITOS</a:t>
            </a:r>
            <a:endParaRPr lang="fi-FI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5E35C0-E611-6341-81FA-F306FDDFDA3B}"/>
              </a:ext>
            </a:extLst>
          </p:cNvPr>
          <p:cNvSpPr txBox="1">
            <a:spLocks/>
          </p:cNvSpPr>
          <p:nvPr/>
        </p:nvSpPr>
        <p:spPr>
          <a:xfrm>
            <a:off x="1076215" y="3500092"/>
            <a:ext cx="3038585" cy="1399318"/>
          </a:xfrm>
          <a:prstGeom prst="rect">
            <a:avLst/>
          </a:prstGeom>
        </p:spPr>
        <p:txBody>
          <a:bodyPr/>
          <a:lstStyle>
            <a:lvl1pPr marL="177800" indent="-177800" algn="l" defTabSz="457200" rtl="0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46088" indent="-176213" algn="l" defTabSz="457200" rtl="0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American Typewriter"/>
              <a:buChar char="･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715963" indent="-177800" algn="l" defTabSz="457200" rtl="0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985838" indent="-177800" algn="l" defTabSz="457200" rtl="0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254125" indent="-176213" algn="l" defTabSz="457200" rtl="0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A9CE"/>
              </a:buClr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Elämää sähköistämässä </a:t>
            </a:r>
          </a:p>
          <a:p>
            <a:pPr marL="0" indent="0">
              <a:buClr>
                <a:srgbClr val="00A9CE"/>
              </a:buClr>
              <a:buNone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Antti Kivirinta</a:t>
            </a:r>
          </a:p>
          <a:p>
            <a:pPr marL="0" indent="0">
              <a:buClr>
                <a:srgbClr val="00A9CE"/>
              </a:buClr>
              <a:buNone/>
              <a:defRPr/>
            </a:pPr>
            <a:r>
              <a:rPr lang="en-US" sz="1400" dirty="0" err="1">
                <a:solidFill>
                  <a:srgbClr val="FFFFFF"/>
                </a:solidFill>
                <a:latin typeface="Arial"/>
              </a:rPr>
              <a:t>Projektipäällikkö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, Elenia Oy</a:t>
            </a:r>
          </a:p>
          <a:p>
            <a:pPr marL="0" indent="0">
              <a:buClr>
                <a:srgbClr val="00A9CE"/>
              </a:buClr>
              <a:buNone/>
              <a:defRPr/>
            </a:pPr>
            <a:r>
              <a:rPr lang="en-US" sz="1400" dirty="0">
                <a:solidFill>
                  <a:srgbClr val="FFFFFF"/>
                </a:solidFill>
              </a:rPr>
              <a:t>040 620 7418</a:t>
            </a:r>
          </a:p>
          <a:p>
            <a:pPr marL="0" indent="0">
              <a:buClr>
                <a:srgbClr val="00A9CE"/>
              </a:buClr>
              <a:buNone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antti.kivirinta@elenia.fi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4E5F3-B67A-284D-9A42-DB2393909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095" y="285662"/>
            <a:ext cx="1242944" cy="3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Elenia pptx pohja">
  <a:themeElements>
    <a:clrScheme name="Custom 27">
      <a:dk1>
        <a:srgbClr val="003057"/>
      </a:dk1>
      <a:lt1>
        <a:srgbClr val="FFFFFF"/>
      </a:lt1>
      <a:dk2>
        <a:srgbClr val="66839A"/>
      </a:dk2>
      <a:lt2>
        <a:srgbClr val="CCD6DD"/>
      </a:lt2>
      <a:accent1>
        <a:srgbClr val="003057"/>
      </a:accent1>
      <a:accent2>
        <a:srgbClr val="00A9CE"/>
      </a:accent2>
      <a:accent3>
        <a:srgbClr val="E31C79"/>
      </a:accent3>
      <a:accent4>
        <a:srgbClr val="FFFFFF"/>
      </a:accent4>
      <a:accent5>
        <a:srgbClr val="CEDC00"/>
      </a:accent5>
      <a:accent6>
        <a:srgbClr val="000000"/>
      </a:accent6>
      <a:hlink>
        <a:srgbClr val="0083AE"/>
      </a:hlink>
      <a:folHlink>
        <a:srgbClr val="003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144000" tIns="126000" rIns="144000" bIns="0" anchor="t" anchorCtr="0">
        <a:noAutofit/>
      </a:bodyPr>
      <a:lstStyle>
        <a:defPPr defTabSz="914400" eaLnBrk="0" hangingPunct="0">
          <a:spcAft>
            <a:spcPts val="600"/>
          </a:spcAft>
          <a:defRPr sz="1000" b="1">
            <a:solidFill>
              <a:srgbClr val="FFFFFF"/>
            </a:solidFill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2563" indent="-182563">
          <a:spcBef>
            <a:spcPts val="150"/>
          </a:spcBef>
          <a:buClr>
            <a:schemeClr val="accent2"/>
          </a:buClr>
          <a:buFont typeface="Wingdings" charset="2"/>
          <a:buChar char="§"/>
          <a:defRPr sz="1600"/>
        </a:defPPr>
      </a:lstStyle>
    </a:txDef>
  </a:objectDefaults>
  <a:extraClrSchemeLst/>
</a:theme>
</file>

<file path=ppt/theme/theme2.xml><?xml version="1.0" encoding="utf-8"?>
<a:theme xmlns:a="http://schemas.openxmlformats.org/drawingml/2006/main" name="4_Elenia pptx pohja">
  <a:themeElements>
    <a:clrScheme name="Custom 27">
      <a:dk1>
        <a:srgbClr val="003057"/>
      </a:dk1>
      <a:lt1>
        <a:srgbClr val="FFFFFF"/>
      </a:lt1>
      <a:dk2>
        <a:srgbClr val="66839A"/>
      </a:dk2>
      <a:lt2>
        <a:srgbClr val="CCD6DD"/>
      </a:lt2>
      <a:accent1>
        <a:srgbClr val="003057"/>
      </a:accent1>
      <a:accent2>
        <a:srgbClr val="00A9CE"/>
      </a:accent2>
      <a:accent3>
        <a:srgbClr val="E31C79"/>
      </a:accent3>
      <a:accent4>
        <a:srgbClr val="FFFFFF"/>
      </a:accent4>
      <a:accent5>
        <a:srgbClr val="CEDC00"/>
      </a:accent5>
      <a:accent6>
        <a:srgbClr val="000000"/>
      </a:accent6>
      <a:hlink>
        <a:srgbClr val="0083AE"/>
      </a:hlink>
      <a:folHlink>
        <a:srgbClr val="003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none" rtlCol="0" anchor="ctr"/>
      <a:lstStyle>
        <a:defPPr algn="ctr" eaLnBrk="0" hangingPunct="0">
          <a:defRPr sz="2000" b="1">
            <a:solidFill>
              <a:schemeClr val="bg1"/>
            </a:solidFill>
            <a:ea typeface="ヒラギノ角ゴ Pro W3" charset="0"/>
            <a:cs typeface="ヒラギノ角ゴ Pro W3" charset="0"/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2563" indent="-182563">
          <a:spcBef>
            <a:spcPts val="150"/>
          </a:spcBef>
          <a:buClr>
            <a:schemeClr val="accent2"/>
          </a:buClr>
          <a:buFont typeface="Wingdings" charset="2"/>
          <a:buChar char="§"/>
          <a:defRPr sz="16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C8029E1588504896BAB1FFAED3BCEA" ma:contentTypeVersion="11" ma:contentTypeDescription="Skapa ett nytt dokument." ma:contentTypeScope="" ma:versionID="1a9fc23a8f81500b84bccf24419ab0e7">
  <xsd:schema xmlns:xsd="http://www.w3.org/2001/XMLSchema" xmlns:xs="http://www.w3.org/2001/XMLSchema" xmlns:p="http://schemas.microsoft.com/office/2006/metadata/properties" xmlns:ns3="b4091e4e-090e-4d26-812c-c917194d7d82" xmlns:ns4="a4cae0b5-c7ac-4767-908e-edf82a604241" targetNamespace="http://schemas.microsoft.com/office/2006/metadata/properties" ma:root="true" ma:fieldsID="c852d7e90afdaee8507c32e2227a6d4f" ns3:_="" ns4:_="">
    <xsd:import namespace="b4091e4e-090e-4d26-812c-c917194d7d82"/>
    <xsd:import namespace="a4cae0b5-c7ac-4767-908e-edf82a6042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1e4e-090e-4d26-812c-c917194d7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ae0b5-c7ac-4767-908e-edf82a604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6086B-77AC-4F77-A875-98506F350DCC}">
  <ds:schemaRefs>
    <ds:schemaRef ds:uri="a4cae0b5-c7ac-4767-908e-edf82a604241"/>
    <ds:schemaRef ds:uri="http://purl.org/dc/terms/"/>
    <ds:schemaRef ds:uri="b4091e4e-090e-4d26-812c-c917194d7d8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75F019-F919-4AB3-B971-D3A9B1706E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1e4e-090e-4d26-812c-c917194d7d82"/>
    <ds:schemaRef ds:uri="a4cae0b5-c7ac-4767-908e-edf82a604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A96DE1-F5A5-47A0-9D9E-BFDAB54225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229</Words>
  <Application>Microsoft Office PowerPoint</Application>
  <PresentationFormat>Näytössä katseltava esitys (16:9)</PresentationFormat>
  <Paragraphs>74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ＭＳ Ｐゴシック</vt:lpstr>
      <vt:lpstr>American Typewriter</vt:lpstr>
      <vt:lpstr>Arial</vt:lpstr>
      <vt:lpstr>Calibri</vt:lpstr>
      <vt:lpstr>Lucida Grande</vt:lpstr>
      <vt:lpstr>Wingdings</vt:lpstr>
      <vt:lpstr>ヒラギノ角ゴ Pro W3</vt:lpstr>
      <vt:lpstr>Elenia pptx pohja</vt:lpstr>
      <vt:lpstr>4_Elenia pptx pohja</vt:lpstr>
      <vt:lpstr>110 kV voimajohto Perkkiö-Kärsämäki </vt:lpstr>
      <vt:lpstr>Sisältö</vt:lpstr>
      <vt:lpstr>Elenia Oy ja Elenia Verkko Oyj</vt:lpstr>
      <vt:lpstr>Perkkiö-Kärsämäki 110 kV voimajohto Osapuolet</vt:lpstr>
      <vt:lpstr>Perkkiö-Kärsämäki 110 kV voimajohto Hankkeen tausta ja aikataulu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Koivisto – Viitasaari 110 kV voimajohdon saneeraus</dc:title>
  <dc:creator>Hirvonen Santeri</dc:creator>
  <cp:lastModifiedBy>Kivirinta Antti</cp:lastModifiedBy>
  <cp:revision>77</cp:revision>
  <dcterms:created xsi:type="dcterms:W3CDTF">2020-08-20T09:20:49Z</dcterms:created>
  <dcterms:modified xsi:type="dcterms:W3CDTF">2025-01-14T08:28:35Z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0x0101003BC8029E1588504896BAB1FFAED3BCEA</vt:lpwstr>
  </property>
</Properties>
</file>