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84" r:id="rId4"/>
    <p:sldId id="285" r:id="rId5"/>
    <p:sldId id="289" r:id="rId6"/>
    <p:sldId id="286" r:id="rId7"/>
    <p:sldId id="287" r:id="rId8"/>
    <p:sldId id="288" r:id="rId9"/>
    <p:sldId id="290" r:id="rId10"/>
    <p:sldId id="291" r:id="rId11"/>
    <p:sldId id="292" r:id="rId12"/>
    <p:sldId id="293" r:id="rId13"/>
    <p:sldId id="264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4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äsänen Ilari" initials="RI" lastIdx="12" clrIdx="0">
    <p:extLst>
      <p:ext uri="{19B8F6BF-5375-455C-9EA6-DF929625EA0E}">
        <p15:presenceInfo xmlns:p15="http://schemas.microsoft.com/office/powerpoint/2012/main" userId="S::ilari.rasanen@maanmittauslaitos.fi::e3fad776-b29f-41c5-a354-2cb7bd8445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3" autoAdjust="0"/>
  </p:normalViewPr>
  <p:slideViewPr>
    <p:cSldViewPr snapToGrid="0" showGuides="1">
      <p:cViewPr varScale="1">
        <p:scale>
          <a:sx n="94" d="100"/>
          <a:sy n="94" d="100"/>
        </p:scale>
        <p:origin x="102" y="504"/>
      </p:cViewPr>
      <p:guideLst>
        <p:guide orient="horz" pos="2160"/>
        <p:guide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9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3C11418-0FDA-4772-AF0E-76F070C00B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399BDFD-0A0E-43F8-B5CE-36A45BE7C8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7188-712B-4F06-8585-2AF7FF3CA460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0199CE-1656-47F7-987F-DF44C834A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8B1C288-9A19-4FB7-BFB0-93D2A89B1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72B84-C8EC-4B95-8245-04509A974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529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70153-B8E4-468D-9754-EDD8D4A4C86F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EDCDC-EF19-4E02-9CB6-75B88F00AE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83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aanmittauslaitoksen logo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441493"/>
            <a:ext cx="2330070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0" y="2312894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4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tt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49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5594350"/>
            <a:ext cx="5953124" cy="10112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Esittäjä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57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0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1" y="1682751"/>
            <a:ext cx="10515599" cy="5818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46412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1" y="4672011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2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3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337D717D-563B-484E-B5E0-5CD6C3F9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D96DED29-7C8B-42C9-A56C-7A54472C3CEE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89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5980110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51DBCBE-1FCA-4BEF-AE89-6F35F217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B9CF060D-49E8-4E99-A135-AC4F99429EF6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2087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8" y="2872691"/>
            <a:ext cx="3588326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B914119-61BC-4EB0-95FD-6E735241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3A39CD3A-5D66-4E2D-B3F0-EA9F4370AFB8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0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495425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4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B50038F-1ADB-4A19-AF2E-2511ECC04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8B4E0D56-CC15-47F3-B1B0-986C70425EF2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240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5" y="4131467"/>
            <a:ext cx="2865437" cy="941428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6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405B57E-DBC9-4852-B2B3-A3B50E96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3FE60A78-86C3-4D2B-A3E8-F60288749181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64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4" y="3491016"/>
            <a:ext cx="4533899" cy="627534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525840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8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4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20F9E7D-3032-4B01-A333-4A056FAE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188238BE-907C-4FDB-B257-7A52B3A6041D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32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4" y="549274"/>
            <a:ext cx="5976938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3076574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1F9BAA7-E717-4698-8A07-451CE348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4607CF17-CE75-4368-8B59-30AAE857170B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4749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7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6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5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5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5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D035838C-105F-466C-BBDA-0ECDE284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E316FE1E-5359-4C46-BC03-1026F0A6A79F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232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3600450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5"/>
            <a:ext cx="3600450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6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2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6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929380C1-0FE3-4B32-A380-45981485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D458F2BC-E028-45B9-9B07-E151A7414294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5642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49" y="2057399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8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2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AE36534-2C12-4B71-9066-70468FF4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373E46EA-3C67-4C1C-8039-10A1359218A9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46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2400"/>
            </a:lvl1pPr>
            <a:lvl2pPr marL="457200" indent="0">
              <a:lnSpc>
                <a:spcPct val="100000"/>
              </a:lnSpc>
              <a:buClr>
                <a:srgbClr val="266B7F"/>
              </a:buClr>
              <a:buNone/>
              <a:defRPr sz="2000"/>
            </a:lvl2pPr>
            <a:lvl3pPr marL="914400" indent="0">
              <a:lnSpc>
                <a:spcPct val="100000"/>
              </a:lnSpc>
              <a:buClr>
                <a:srgbClr val="266B7F"/>
              </a:buClr>
              <a:buNone/>
              <a:defRPr sz="2000"/>
            </a:lvl3pPr>
            <a:lvl4pPr marL="1371600" indent="0">
              <a:lnSpc>
                <a:spcPct val="100000"/>
              </a:lnSpc>
              <a:buClr>
                <a:srgbClr val="266B7F"/>
              </a:buClr>
              <a:buNone/>
              <a:defRPr sz="1800"/>
            </a:lvl4pPr>
            <a:lvl5pPr marL="1828800" indent="0">
              <a:lnSpc>
                <a:spcPct val="100000"/>
              </a:lnSpc>
              <a:buClr>
                <a:srgbClr val="266B7F"/>
              </a:buClr>
              <a:buNone/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F1BE3022-F317-4310-9442-07C0E1FD024C}" type="datetime1">
              <a:rPr lang="fi-FI" smtClean="0"/>
              <a:t>16.1.2025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09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7E74724C-B374-465D-AED6-3D8E267B20ED}"/>
              </a:ext>
            </a:extLst>
          </p:cNvPr>
          <p:cNvSpPr txBox="1">
            <a:spLocks/>
          </p:cNvSpPr>
          <p:nvPr userDrawn="1"/>
        </p:nvSpPr>
        <p:spPr>
          <a:xfrm>
            <a:off x="282338" y="3668712"/>
            <a:ext cx="3378199" cy="696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5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4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0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9" name="Otsikko 1">
            <a:extLst>
              <a:ext uri="{FF2B5EF4-FFF2-40B4-BE49-F238E27FC236}">
                <a16:creationId xmlns:a16="http://schemas.microsoft.com/office/drawing/2014/main" id="{24745A82-2942-419E-97B3-418DE94EBF89}"/>
              </a:ext>
            </a:extLst>
          </p:cNvPr>
          <p:cNvSpPr txBox="1">
            <a:spLocks/>
          </p:cNvSpPr>
          <p:nvPr userDrawn="1"/>
        </p:nvSpPr>
        <p:spPr>
          <a:xfrm>
            <a:off x="8466461" y="3659733"/>
            <a:ext cx="3378199" cy="696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2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0CC27B69-9901-4504-A678-857E3D80B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BEAAD53C-25EF-4162-8B8B-728DBFBBEBC8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7740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8" y="2057399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8" y="2779804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986E0B-D62C-4B54-9615-88504708A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BA7A096C-FBF2-43D7-89CF-1882187C6781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3941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2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5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0756E22-B3BF-4418-B267-82672325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CDE9489D-91B8-43A2-9B1B-A028DA0FB379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7770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0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8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1" y="2057399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0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57E2D39E-10D1-4D7C-8DE3-DB65E071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14A1E630-BCCC-43E9-A999-D45A0182581C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4311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676275"/>
            <a:ext cx="10512422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ED6431E-83DC-42F7-BF2A-6384BC3C0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6239AC33-2143-4FDE-B60E-681C76D89F95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2389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4" y="714103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1B9FF84-DB96-486B-A031-72ABD9A7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EB737310-776E-4BE6-9F09-FB0BDB54A818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0019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3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91CEBD-4650-4884-BA8C-46ADA648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EF516887-E8D1-40F6-864D-6D4B53B287E1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863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1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15BD10E-94DE-46FC-A9F4-7B369702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2BEF7D66-B1BB-4194-87EB-06A9516ABD6E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3791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1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B2C4E7F-B7B3-404B-9DCC-092758C1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C48DCD89-5F87-48D8-BCEF-2C289A751258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2788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7" y="1769369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0875505-EE3C-476B-B37D-EE93408C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35CC7213-3BFA-4EB8-A37C-3C9C0F0D7F48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250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400"/>
            </a:lvl1pPr>
            <a:lvl2pPr>
              <a:lnSpc>
                <a:spcPct val="100000"/>
              </a:lnSpc>
              <a:buClr>
                <a:srgbClr val="266B7F"/>
              </a:buClr>
              <a:defRPr sz="2400"/>
            </a:lvl2pPr>
            <a:lvl3pPr>
              <a:lnSpc>
                <a:spcPct val="100000"/>
              </a:lnSpc>
              <a:buClr>
                <a:srgbClr val="266B7F"/>
              </a:buClr>
              <a:defRPr sz="2000"/>
            </a:lvl3pPr>
            <a:lvl4pPr>
              <a:lnSpc>
                <a:spcPct val="100000"/>
              </a:lnSpc>
              <a:buClr>
                <a:srgbClr val="266B7F"/>
              </a:buClr>
              <a:defRPr sz="2000"/>
            </a:lvl4pPr>
            <a:lvl5pPr>
              <a:lnSpc>
                <a:spcPct val="100000"/>
              </a:lnSpc>
              <a:buClr>
                <a:srgbClr val="266B7F"/>
              </a:buCl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84A96562-0CFB-4684-8C50-202292C228F8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421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A7D3D1F-1BBC-4D9C-A946-958EE783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B397FB0B-1C14-4436-BAB0-50507235432D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4983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8A505F1-518D-418B-91D4-00F1193C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65" y="3496493"/>
            <a:ext cx="2330070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9B2AEE-CADD-C6F5-E8ED-4D09D72C0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11983"/>
            <a:ext cx="12192000" cy="1039965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Tunnemme Maan – turvaamme tulevaisuutta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413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7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61973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1"/>
            <a:ext cx="1905000" cy="124918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8" y="2439503"/>
            <a:ext cx="1008017" cy="365125"/>
          </a:xfrm>
          <a:prstGeom prst="rect">
            <a:avLst/>
          </a:prstGeom>
        </p:spPr>
        <p:txBody>
          <a:bodyPr/>
          <a:lstStyle/>
          <a:p>
            <a:fld id="{418D699D-C785-4155-AE67-FF8D901FFC99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8"/>
            <a:ext cx="2280603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89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FD9DCBC-5494-467A-BD56-DECE01DF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33961" y="1082415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2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48"/>
            <a:ext cx="6201228" cy="6614643"/>
          </a:xfrm>
          <a:prstGeom prst="rect">
            <a:avLst/>
          </a:prstGeom>
        </p:spPr>
      </p:pic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06713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4441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6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3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F8AF0AEB-641E-4905-88BA-2FBA1F5F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183E4EA5-8BE1-467A-AEEE-B61BA81C9512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46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2" y="18776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6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8" y="398952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01111A49-E177-44FE-85B2-9D4C261DC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A2B5F35-A501-4068-8028-37714D26F156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44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2" y="18649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5" y="2619218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1" y="345378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5" y="43378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5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7" y="514422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3F0DF13C-C395-471B-B520-7CD686D5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C95D64E1-F9DF-4BF2-B2AE-71C72903F1EB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20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B90A30F-7AA8-4EA8-AEFA-3B416CAF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9AC57588-BAC2-45FE-8419-AA08963EF7B5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716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AB3EB5-1A17-4A71-B464-169F367D4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36615D0E-26DB-4580-B5F5-FD1482F7965E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277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B21D955F-EE83-47A8-833D-355A921A5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AC80CDE3-4BE9-4465-AA83-4268E45F9928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726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2" y="6356349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5" y="6356350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DC94BD9A-80B9-497B-B473-9CFE754B58E7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6" y="6356350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625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  <p:sldLayoutId id="2147483706" r:id="rId4"/>
    <p:sldLayoutId id="2147483708" r:id="rId5"/>
    <p:sldLayoutId id="2147483707" r:id="rId6"/>
    <p:sldLayoutId id="2147483664" r:id="rId7"/>
    <p:sldLayoutId id="2147483656" r:id="rId8"/>
    <p:sldLayoutId id="2147483653" r:id="rId9"/>
    <p:sldLayoutId id="2147483704" r:id="rId10"/>
    <p:sldLayoutId id="2147483668" r:id="rId11"/>
    <p:sldLayoutId id="2147483661" r:id="rId12"/>
    <p:sldLayoutId id="2147483680" r:id="rId13"/>
    <p:sldLayoutId id="2147483701" r:id="rId14"/>
    <p:sldLayoutId id="2147483702" r:id="rId15"/>
    <p:sldLayoutId id="2147483698" r:id="rId16"/>
    <p:sldLayoutId id="2147483696" r:id="rId17"/>
    <p:sldLayoutId id="2147483657" r:id="rId18"/>
    <p:sldLayoutId id="2147483666" r:id="rId19"/>
    <p:sldLayoutId id="2147483700" r:id="rId20"/>
    <p:sldLayoutId id="2147483681" r:id="rId21"/>
    <p:sldLayoutId id="2147483670" r:id="rId22"/>
    <p:sldLayoutId id="2147483671" r:id="rId23"/>
    <p:sldLayoutId id="2147483685" r:id="rId24"/>
    <p:sldLayoutId id="2147483691" r:id="rId25"/>
    <p:sldLayoutId id="2147483693" r:id="rId26"/>
    <p:sldLayoutId id="2147483692" r:id="rId27"/>
    <p:sldLayoutId id="2147483699" r:id="rId28"/>
    <p:sldLayoutId id="2147483672" r:id="rId29"/>
    <p:sldLayoutId id="2147483688" r:id="rId30"/>
    <p:sldLayoutId id="2147483684" r:id="rId31"/>
    <p:sldLayoutId id="2147483655" r:id="rId32"/>
    <p:sldLayoutId id="2147483665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nmittauslaitos.fi/node/18860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D3FB09C7-685E-4BE1-9403-7601BE975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898" y="2312894"/>
            <a:ext cx="7115175" cy="1981199"/>
          </a:xfrm>
        </p:spPr>
        <p:txBody>
          <a:bodyPr/>
          <a:lstStyle/>
          <a:p>
            <a:r>
              <a:rPr lang="fi-FI" dirty="0"/>
              <a:t>Muhoksen alueen peltotilusjärjestelyn selvittelyhanke</a:t>
            </a:r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E8F07DB-8EB9-41AA-8FB0-3ACF794F9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9356" y="5602817"/>
            <a:ext cx="4813511" cy="1011238"/>
          </a:xfrm>
        </p:spPr>
        <p:txBody>
          <a:bodyPr/>
          <a:lstStyle/>
          <a:p>
            <a:r>
              <a:rPr lang="en-GB" dirty="0"/>
              <a:t>Juha Kytölä, p. 040 709 9289</a:t>
            </a:r>
          </a:p>
          <a:p>
            <a:r>
              <a:rPr lang="en-GB" dirty="0"/>
              <a:t>Vesa-Matti Mikkonen, p. 040 750 8042</a:t>
            </a:r>
          </a:p>
          <a:p>
            <a:r>
              <a:rPr lang="en-GB" dirty="0"/>
              <a:t>18.12.2024</a:t>
            </a:r>
          </a:p>
        </p:txBody>
      </p:sp>
    </p:spTree>
    <p:extLst>
      <p:ext uri="{BB962C8B-B14F-4D97-AF65-F5344CB8AC3E}">
        <p14:creationId xmlns:p14="http://schemas.microsoft.com/office/powerpoint/2010/main" val="226423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4006B7-02A4-4F31-B165-2B997C0C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7" y="374251"/>
            <a:ext cx="9271598" cy="724297"/>
          </a:xfrm>
        </p:spPr>
        <p:txBody>
          <a:bodyPr>
            <a:noAutofit/>
          </a:bodyPr>
          <a:lstStyle/>
          <a:p>
            <a:r>
              <a:rPr lang="en-GB" sz="3200" dirty="0" err="1"/>
              <a:t>Esimerkki</a:t>
            </a:r>
            <a:r>
              <a:rPr lang="en-GB" sz="3200" dirty="0"/>
              <a:t> </a:t>
            </a:r>
            <a:r>
              <a:rPr lang="en-GB" sz="3200" dirty="0" err="1"/>
              <a:t>tehdystä</a:t>
            </a:r>
            <a:r>
              <a:rPr lang="en-GB" sz="3200" dirty="0"/>
              <a:t> </a:t>
            </a:r>
            <a:r>
              <a:rPr lang="en-GB" sz="3200" dirty="0" err="1"/>
              <a:t>hankkeestaTyrnävä</a:t>
            </a:r>
            <a:endParaRPr lang="en-GB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931334-CB2F-4F2E-A473-23DEC5686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400"/>
            <a:ext cx="9237133" cy="4552948"/>
          </a:xfrm>
        </p:spPr>
        <p:txBody>
          <a:bodyPr/>
          <a:lstStyle/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" tIns="36000" rIns="36000" bIns="36000">
            <a:spAutoFit/>
          </a:bodyPr>
          <a:lstStyle/>
          <a:p>
            <a:fld id="{9F03F833-FA71-4BB5-B453-CC67FA4382F8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36000" tIns="36000" rIns="36000" bIns="36000"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F453721C-63F1-4441-9808-A8C68156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B7525D3-C8E8-72F5-9AC0-5C07F0E46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3" y="2192867"/>
            <a:ext cx="5574610" cy="329353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841491B-2C79-5A78-540E-898B83EF6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539" y="2192867"/>
            <a:ext cx="5840475" cy="32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5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172E17F-CAB6-60F1-A618-23617DC0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C91F294-E9E0-710D-E6BA-3C442543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8449733" cy="844949"/>
          </a:xfrm>
        </p:spPr>
        <p:txBody>
          <a:bodyPr>
            <a:normAutofit/>
          </a:bodyPr>
          <a:lstStyle/>
          <a:p>
            <a:r>
              <a:rPr lang="fi-FI" sz="3600" dirty="0"/>
              <a:t>Kuinka jatketaan tästä eteenpäin…..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17C026-3B80-F56E-C225-E9AFE3D7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i-FI" dirty="0"/>
              <a:t>Hakijoiden henk. </a:t>
            </a:r>
            <a:r>
              <a:rPr lang="fi-FI" dirty="0" err="1"/>
              <a:t>Koht</a:t>
            </a:r>
            <a:r>
              <a:rPr lang="fi-FI" dirty="0"/>
              <a:t>. Haastattelut -&gt; tammi-/helmikuu -25</a:t>
            </a:r>
          </a:p>
          <a:p>
            <a:pPr marL="342900" indent="-342900">
              <a:buFontTx/>
              <a:buChar char="-"/>
            </a:pPr>
            <a:r>
              <a:rPr lang="fi-FI" dirty="0"/>
              <a:t>Aktiivitilallisten haastattelut maalis-/huhtikuu -25</a:t>
            </a:r>
          </a:p>
          <a:p>
            <a:pPr marL="342900" indent="-342900">
              <a:buFontTx/>
              <a:buChar char="-"/>
            </a:pPr>
            <a:r>
              <a:rPr lang="fi-FI" dirty="0"/>
              <a:t>Muut viljelysmaiden omistajat haastattelu kevät -25</a:t>
            </a:r>
          </a:p>
          <a:p>
            <a:pPr marL="342900" indent="-342900">
              <a:buFontTx/>
              <a:buChar char="-"/>
            </a:pPr>
            <a:endParaRPr lang="fi-FI" dirty="0"/>
          </a:p>
          <a:p>
            <a:pPr marL="342900" indent="-342900">
              <a:buFontTx/>
              <a:buChar char="-"/>
            </a:pPr>
            <a:r>
              <a:rPr lang="fi-FI" u="sng" dirty="0">
                <a:solidFill>
                  <a:srgbClr val="FF0000"/>
                </a:solidFill>
              </a:rPr>
              <a:t>Haastatteluissa käydään läpi jokaisen kanssa samat asiat: </a:t>
            </a:r>
            <a:r>
              <a:rPr lang="fi-FI" dirty="0"/>
              <a:t>	</a:t>
            </a:r>
          </a:p>
          <a:p>
            <a:pPr marL="800100" lvl="1" indent="-342900">
              <a:buFontTx/>
              <a:buChar char="-"/>
            </a:pPr>
            <a:r>
              <a:rPr lang="fi-FI" dirty="0"/>
              <a:t>Nykyisen tilusrakenteen ongelmat ja kuinka voitaisiin kehittää?</a:t>
            </a:r>
          </a:p>
          <a:p>
            <a:pPr marL="800100" lvl="1" indent="-342900">
              <a:buFontTx/>
              <a:buChar char="-"/>
            </a:pPr>
            <a:r>
              <a:rPr lang="fi-FI" dirty="0"/>
              <a:t>Mitä voisi ajatella vaihdettavan ja mitkä tahtoo pitää entisellään?</a:t>
            </a:r>
          </a:p>
          <a:p>
            <a:pPr marL="800100" lvl="1" indent="-342900">
              <a:buFontTx/>
              <a:buChar char="-"/>
            </a:pPr>
            <a:r>
              <a:rPr lang="fi-FI" dirty="0"/>
              <a:t>Lisämaan hankinta tai palstoista luopuminen?</a:t>
            </a:r>
          </a:p>
          <a:p>
            <a:pPr marL="800100" lvl="1" indent="-342900">
              <a:buFontTx/>
              <a:buChar char="-"/>
            </a:pPr>
            <a:r>
              <a:rPr lang="fi-FI" dirty="0"/>
              <a:t>Kuivatus ja viljelystie tarpeet?</a:t>
            </a:r>
          </a:p>
          <a:p>
            <a:pPr marL="800100" lvl="1" indent="-342900">
              <a:buFontTx/>
              <a:buChar char="-"/>
            </a:pPr>
            <a:r>
              <a:rPr lang="fi-FI" dirty="0"/>
              <a:t>Erityistekijät/ehdotukset/vapaamuotoinen palaute?</a:t>
            </a:r>
          </a:p>
          <a:p>
            <a:pPr marL="800100" lvl="1" indent="-342900">
              <a:buFontTx/>
              <a:buChar char="-"/>
            </a:pPr>
            <a:r>
              <a:rPr lang="fi-FI" dirty="0"/>
              <a:t>Suhteutuminen tilusjärjestelyyn?</a:t>
            </a:r>
          </a:p>
          <a:p>
            <a:pPr marL="800100" lvl="1" indent="-342900">
              <a:buFontTx/>
              <a:buChar char="-"/>
            </a:pPr>
            <a:endParaRPr lang="fi-FI" dirty="0"/>
          </a:p>
          <a:p>
            <a:pPr marL="800100" lvl="1" indent="-342900">
              <a:buFontTx/>
              <a:buChar char="-"/>
            </a:pP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CE206F-F05F-A143-CD9B-0D41133AC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6080AA5-83A8-21DD-9E81-8479F67C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B18-B04D-418B-8FDB-96CF1BF17E24}" type="datetime1">
              <a:rPr lang="fi-FI" smtClean="0"/>
              <a:t>16.1.2025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970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172E17F-CAB6-60F1-A618-23617DC0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C91F294-E9E0-710D-E6BA-3C442543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8449733" cy="844949"/>
          </a:xfrm>
        </p:spPr>
        <p:txBody>
          <a:bodyPr>
            <a:normAutofit/>
          </a:bodyPr>
          <a:lstStyle/>
          <a:p>
            <a:r>
              <a:rPr lang="fi-FI" sz="3600" dirty="0"/>
              <a:t>Kuinka jatketaan tästä eteenpäin…..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17C026-3B80-F56E-C225-E9AFE3D7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i-FI" dirty="0"/>
              <a:t>Haastattelujen jälkeen teemme yhteenvedon saamistamme tuloksista -&gt; kesä 2025/syksy 2025</a:t>
            </a:r>
          </a:p>
          <a:p>
            <a:pPr marL="800100" lvl="1" indent="-342900">
              <a:buFontTx/>
              <a:buChar char="-"/>
            </a:pPr>
            <a:r>
              <a:rPr lang="fi-FI" dirty="0"/>
              <a:t>Rajataan selvitysaluetta missä tarvetta ja mahdollisuuksia</a:t>
            </a:r>
          </a:p>
          <a:p>
            <a:pPr marL="800100" lvl="1" indent="-342900">
              <a:buFontTx/>
              <a:buChar char="-"/>
            </a:pPr>
            <a:r>
              <a:rPr lang="fi-FI" dirty="0"/>
              <a:t>Tehdään arviolaskelmat peltolohkon kasvusta ja viljelyetäisyydestä, jos tilusjärjestely toteutettaisiin </a:t>
            </a:r>
          </a:p>
          <a:p>
            <a:pPr marL="800100" lvl="1" indent="-342900">
              <a:buFontTx/>
              <a:buChar char="-"/>
            </a:pPr>
            <a:r>
              <a:rPr lang="fi-FI" dirty="0"/>
              <a:t>Tehdään arviolaskelmat tilusjärjestelyn hyödyistä ja kustannuksista</a:t>
            </a:r>
          </a:p>
          <a:p>
            <a:pPr marL="800100" lvl="1" indent="-342900">
              <a:buFontTx/>
              <a:buChar char="-"/>
            </a:pPr>
            <a:r>
              <a:rPr lang="fi-FI" dirty="0"/>
              <a:t>Yhteenveto Muhos alueen maanomistajien tahtotilasta tilusjärjestelyn toteuttamiselle. </a:t>
            </a:r>
          </a:p>
          <a:p>
            <a:pPr marL="1257300" lvl="2" indent="-342900">
              <a:buFontTx/>
              <a:buChar char="-"/>
            </a:pPr>
            <a:r>
              <a:rPr lang="fi-FI" dirty="0"/>
              <a:t>Kuinka moni katsoisi hyötyvänsä tilusjärjestelystä</a:t>
            </a:r>
          </a:p>
          <a:p>
            <a:pPr marL="1257300" lvl="2" indent="-342900">
              <a:buFontTx/>
              <a:buChar char="-"/>
            </a:pPr>
            <a:r>
              <a:rPr lang="fi-FI" dirty="0"/>
              <a:t>Kuinka moni ei katso hyötyvänsä tilusjärjestelystä</a:t>
            </a:r>
          </a:p>
          <a:p>
            <a:pPr marL="1257300" lvl="2" indent="-342900">
              <a:buFontTx/>
              <a:buChar char="-"/>
            </a:pPr>
            <a:r>
              <a:rPr lang="fi-FI" dirty="0"/>
              <a:t>Kuinka moni ei osannut ottaa kantaa tilusjärjestelyyn</a:t>
            </a:r>
          </a:p>
          <a:p>
            <a:pPr marL="800100" lvl="1" indent="-342900">
              <a:buFontTx/>
              <a:buChar char="-"/>
            </a:pP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CE206F-F05F-A143-CD9B-0D41133AC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6080AA5-83A8-21DD-9E81-8479F67C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522F-E0D3-4711-9D57-BE6D3C516294}" type="datetime1">
              <a:rPr lang="fi-FI" smtClean="0"/>
              <a:t>16.1.2025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317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CCB790-84F3-CF49-F346-BA92DD6D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" y="1388533"/>
            <a:ext cx="12081933" cy="1430867"/>
          </a:xfrm>
        </p:spPr>
        <p:txBody>
          <a:bodyPr>
            <a:normAutofit/>
          </a:bodyPr>
          <a:lstStyle/>
          <a:p>
            <a:pPr algn="ctr"/>
            <a:r>
              <a:rPr lang="fi-FI" sz="4800" dirty="0"/>
              <a:t>Makoisaa Joulunaikaa </a:t>
            </a:r>
            <a:br>
              <a:rPr lang="fi-FI" sz="4800" dirty="0"/>
            </a:br>
            <a:r>
              <a:rPr lang="fi-FI" sz="4800" dirty="0"/>
              <a:t>Palataan Asiaan pian !!!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8D4F9ED-70D8-7BDE-7644-43A3A3044929}"/>
              </a:ext>
            </a:extLst>
          </p:cNvPr>
          <p:cNvSpPr txBox="1"/>
          <p:nvPr/>
        </p:nvSpPr>
        <p:spPr>
          <a:xfrm>
            <a:off x="3903134" y="4730803"/>
            <a:ext cx="6324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    Tilusjärjestelyllä nettisivut osoitteessa: </a:t>
            </a:r>
            <a:r>
              <a:rPr lang="fi-FI" dirty="0">
                <a:solidFill>
                  <a:srgbClr val="FF0000"/>
                </a:solidFill>
                <a:hlinkClick r:id="rId3"/>
              </a:rPr>
              <a:t>https://www.maanmittauslaitos.fi/node/18860</a:t>
            </a:r>
            <a:endParaRPr lang="fi-FI" dirty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  <a:p>
            <a:r>
              <a:rPr lang="en-GB" dirty="0"/>
              <a:t>Juha Kytölä, p. 040 709 9289</a:t>
            </a:r>
          </a:p>
          <a:p>
            <a:r>
              <a:rPr lang="en-GB" dirty="0"/>
              <a:t>Vesa-Matti Mikkonen, p. 040 750 8042</a:t>
            </a:r>
          </a:p>
        </p:txBody>
      </p:sp>
    </p:spTree>
    <p:extLst>
      <p:ext uri="{BB962C8B-B14F-4D97-AF65-F5344CB8AC3E}">
        <p14:creationId xmlns:p14="http://schemas.microsoft.com/office/powerpoint/2010/main" val="330462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4006B7-02A4-4F31-B165-2B997C0C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8390467" cy="1325563"/>
          </a:xfrm>
        </p:spPr>
        <p:txBody>
          <a:bodyPr/>
          <a:lstStyle/>
          <a:p>
            <a:r>
              <a:rPr lang="en-GB" dirty="0" err="1"/>
              <a:t>Mitä</a:t>
            </a:r>
            <a:r>
              <a:rPr lang="en-GB" dirty="0"/>
              <a:t> </a:t>
            </a:r>
            <a:r>
              <a:rPr lang="en-GB" dirty="0" err="1"/>
              <a:t>tilusjärjestely</a:t>
            </a:r>
            <a:r>
              <a:rPr lang="en-GB" dirty="0"/>
              <a:t> </a:t>
            </a:r>
            <a:r>
              <a:rPr lang="en-GB" dirty="0" err="1"/>
              <a:t>tarkoittaa</a:t>
            </a:r>
            <a:r>
              <a:rPr lang="en-GB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931334-CB2F-4F2E-A473-23DEC5686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Edistää ja parantaa viljelijöiden viljelysolosuhteita pitkälle tulevaisuuteen ja kehittää alueen maankäyttöä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Ainoa keino maassamme parantaa tilarakennetta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Huoltovarmuuden ja ruokaturvan parantaminen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Sijoitus ”maahan”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Koko kunnan elinvoimaisuus paranee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" tIns="36000" rIns="36000" bIns="36000">
            <a:spAutoFit/>
          </a:bodyPr>
          <a:lstStyle/>
          <a:p>
            <a:fld id="{04C2333A-97AB-4358-B5D8-AA729D3A7E90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36000" tIns="36000" rIns="36000" bIns="36000"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F453721C-63F1-4441-9808-A8C68156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709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4006B7-02A4-4F31-B165-2B997C0C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1" y="3632200"/>
            <a:ext cx="10388599" cy="1092200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tx1"/>
                </a:solidFill>
              </a:rPr>
              <a:t>- </a:t>
            </a:r>
            <a:r>
              <a:rPr lang="en-GB" sz="2700" dirty="0" err="1">
                <a:solidFill>
                  <a:schemeClr val="tx1"/>
                </a:solidFill>
              </a:rPr>
              <a:t>Parannetaan</a:t>
            </a:r>
            <a:r>
              <a:rPr lang="en-GB" sz="2700" dirty="0">
                <a:solidFill>
                  <a:schemeClr val="tx1"/>
                </a:solidFill>
              </a:rPr>
              <a:t> </a:t>
            </a:r>
            <a:r>
              <a:rPr lang="en-GB" sz="2700" dirty="0" err="1">
                <a:solidFill>
                  <a:schemeClr val="tx1"/>
                </a:solidFill>
              </a:rPr>
              <a:t>pirstoutunutta</a:t>
            </a:r>
            <a:r>
              <a:rPr lang="en-GB" sz="2700" dirty="0">
                <a:solidFill>
                  <a:schemeClr val="tx1"/>
                </a:solidFill>
              </a:rPr>
              <a:t> </a:t>
            </a:r>
            <a:r>
              <a:rPr lang="en-GB" sz="2700" dirty="0" err="1">
                <a:solidFill>
                  <a:schemeClr val="tx1"/>
                </a:solidFill>
              </a:rPr>
              <a:t>tilarakennetta</a:t>
            </a:r>
            <a:r>
              <a:rPr lang="en-GB" sz="2700" dirty="0">
                <a:solidFill>
                  <a:schemeClr val="tx1"/>
                </a:solidFill>
              </a:rPr>
              <a:t> </a:t>
            </a:r>
            <a:r>
              <a:rPr lang="en-GB" sz="2700" dirty="0" err="1">
                <a:solidFill>
                  <a:schemeClr val="tx1"/>
                </a:solidFill>
              </a:rPr>
              <a:t>tilusvaihdoin</a:t>
            </a:r>
            <a:br>
              <a:rPr lang="en-GB" sz="2700" dirty="0">
                <a:solidFill>
                  <a:schemeClr val="tx1"/>
                </a:solidFill>
              </a:rPr>
            </a:br>
            <a:br>
              <a:rPr lang="en-GB" sz="2700" dirty="0">
                <a:solidFill>
                  <a:schemeClr val="tx1"/>
                </a:solidFill>
              </a:rPr>
            </a:br>
            <a:r>
              <a:rPr lang="en-GB" sz="2700" dirty="0">
                <a:solidFill>
                  <a:schemeClr val="tx1"/>
                </a:solidFill>
              </a:rPr>
              <a:t>- </a:t>
            </a:r>
            <a:r>
              <a:rPr lang="en-GB" sz="2700" dirty="0" err="1">
                <a:solidFill>
                  <a:schemeClr val="tx1"/>
                </a:solidFill>
              </a:rPr>
              <a:t>Peltolohkojen</a:t>
            </a:r>
            <a:r>
              <a:rPr lang="en-GB" sz="2700" dirty="0">
                <a:solidFill>
                  <a:schemeClr val="tx1"/>
                </a:solidFill>
              </a:rPr>
              <a:t> </a:t>
            </a:r>
            <a:r>
              <a:rPr lang="en-GB" sz="2700" dirty="0" err="1">
                <a:solidFill>
                  <a:schemeClr val="tx1"/>
                </a:solidFill>
              </a:rPr>
              <a:t>korvauskelpoisuus</a:t>
            </a:r>
            <a:r>
              <a:rPr lang="en-GB" sz="2700" dirty="0">
                <a:solidFill>
                  <a:schemeClr val="tx1"/>
                </a:solidFill>
              </a:rPr>
              <a:t> </a:t>
            </a:r>
            <a:r>
              <a:rPr lang="en-GB" sz="2700" dirty="0" err="1">
                <a:solidFill>
                  <a:schemeClr val="tx1"/>
                </a:solidFill>
              </a:rPr>
              <a:t>kuntoon</a:t>
            </a:r>
            <a:br>
              <a:rPr lang="en-GB" sz="2700" dirty="0">
                <a:solidFill>
                  <a:schemeClr val="tx1"/>
                </a:solidFill>
              </a:rPr>
            </a:br>
            <a:br>
              <a:rPr lang="en-GB" sz="2700" dirty="0">
                <a:solidFill>
                  <a:schemeClr val="tx1"/>
                </a:solidFill>
              </a:rPr>
            </a:br>
            <a:r>
              <a:rPr lang="en-GB" sz="2700" dirty="0">
                <a:solidFill>
                  <a:schemeClr val="tx1"/>
                </a:solidFill>
              </a:rPr>
              <a:t>- </a:t>
            </a:r>
            <a:r>
              <a:rPr lang="en-GB" sz="2700" dirty="0" err="1">
                <a:solidFill>
                  <a:schemeClr val="tx1"/>
                </a:solidFill>
              </a:rPr>
              <a:t>Vesienhallinta</a:t>
            </a:r>
            <a:r>
              <a:rPr lang="en-GB" sz="2700" dirty="0">
                <a:solidFill>
                  <a:schemeClr val="tx1"/>
                </a:solidFill>
              </a:rPr>
              <a:t> (sala- ja </a:t>
            </a:r>
            <a:r>
              <a:rPr lang="en-GB" sz="2700" dirty="0" err="1">
                <a:solidFill>
                  <a:schemeClr val="tx1"/>
                </a:solidFill>
              </a:rPr>
              <a:t>valtaojat</a:t>
            </a:r>
            <a:r>
              <a:rPr lang="en-GB" sz="2700" dirty="0">
                <a:solidFill>
                  <a:schemeClr val="tx1"/>
                </a:solidFill>
              </a:rPr>
              <a:t>) </a:t>
            </a:r>
            <a:r>
              <a:rPr lang="en-GB" sz="2700" dirty="0" err="1">
                <a:solidFill>
                  <a:schemeClr val="tx1"/>
                </a:solidFill>
              </a:rPr>
              <a:t>kuntoon</a:t>
            </a:r>
            <a:r>
              <a:rPr lang="en-GB" sz="2700" dirty="0">
                <a:solidFill>
                  <a:schemeClr val="tx1"/>
                </a:solidFill>
              </a:rPr>
              <a:t>, </a:t>
            </a:r>
            <a:r>
              <a:rPr lang="en-GB" sz="2700" dirty="0" err="1">
                <a:solidFill>
                  <a:schemeClr val="tx1"/>
                </a:solidFill>
              </a:rPr>
              <a:t>viljelystiet</a:t>
            </a:r>
            <a:r>
              <a:rPr lang="en-GB" sz="2700" dirty="0">
                <a:solidFill>
                  <a:schemeClr val="tx1"/>
                </a:solidFill>
              </a:rPr>
              <a:t> </a:t>
            </a:r>
            <a:r>
              <a:rPr lang="en-GB" sz="2700" dirty="0" err="1">
                <a:solidFill>
                  <a:schemeClr val="tx1"/>
                </a:solidFill>
              </a:rPr>
              <a:t>kuntoon</a:t>
            </a:r>
            <a:br>
              <a:rPr lang="en-GB" sz="2700" dirty="0">
                <a:solidFill>
                  <a:schemeClr val="tx1"/>
                </a:solidFill>
              </a:rPr>
            </a:br>
            <a:br>
              <a:rPr lang="en-GB" sz="2700" dirty="0">
                <a:solidFill>
                  <a:schemeClr val="tx1"/>
                </a:solidFill>
              </a:rPr>
            </a:br>
            <a:r>
              <a:rPr lang="en-GB" sz="2700" dirty="0">
                <a:solidFill>
                  <a:schemeClr val="tx1"/>
                </a:solidFill>
              </a:rPr>
              <a:t>- </a:t>
            </a:r>
            <a:r>
              <a:rPr lang="en-GB" sz="2700" dirty="0" err="1">
                <a:solidFill>
                  <a:schemeClr val="tx1"/>
                </a:solidFill>
              </a:rPr>
              <a:t>Maapankkitoiminta</a:t>
            </a:r>
            <a:r>
              <a:rPr lang="en-GB" sz="2700" dirty="0">
                <a:solidFill>
                  <a:schemeClr val="tx1"/>
                </a:solidFill>
              </a:rPr>
              <a:t> -&gt; </a:t>
            </a:r>
            <a:r>
              <a:rPr lang="en-GB" sz="2700" dirty="0" err="1">
                <a:solidFill>
                  <a:schemeClr val="tx1"/>
                </a:solidFill>
              </a:rPr>
              <a:t>ostetaan</a:t>
            </a:r>
            <a:r>
              <a:rPr lang="en-GB" sz="2700" dirty="0">
                <a:solidFill>
                  <a:schemeClr val="tx1"/>
                </a:solidFill>
              </a:rPr>
              <a:t> </a:t>
            </a:r>
            <a:r>
              <a:rPr lang="en-GB" sz="2700" dirty="0" err="1">
                <a:solidFill>
                  <a:schemeClr val="tx1"/>
                </a:solidFill>
              </a:rPr>
              <a:t>Suomen</a:t>
            </a:r>
            <a:r>
              <a:rPr lang="en-GB" sz="2700" dirty="0">
                <a:solidFill>
                  <a:schemeClr val="tx1"/>
                </a:solidFill>
              </a:rPr>
              <a:t> </a:t>
            </a:r>
            <a:r>
              <a:rPr lang="en-GB" sz="2700" dirty="0" err="1">
                <a:solidFill>
                  <a:schemeClr val="tx1"/>
                </a:solidFill>
              </a:rPr>
              <a:t>valtiolle</a:t>
            </a:r>
            <a:r>
              <a:rPr lang="en-GB" sz="2700" dirty="0">
                <a:solidFill>
                  <a:schemeClr val="tx1"/>
                </a:solidFill>
              </a:rPr>
              <a:t> (</a:t>
            </a:r>
            <a:r>
              <a:rPr lang="en-GB" sz="2700" dirty="0" err="1">
                <a:solidFill>
                  <a:schemeClr val="tx1"/>
                </a:solidFill>
              </a:rPr>
              <a:t>peltomaata</a:t>
            </a:r>
            <a:r>
              <a:rPr lang="en-GB" sz="2700" dirty="0">
                <a:solidFill>
                  <a:schemeClr val="tx1"/>
                </a:solidFill>
              </a:rPr>
              <a:t>) ja </a:t>
            </a:r>
            <a:r>
              <a:rPr lang="en-GB" sz="2700" dirty="0" err="1">
                <a:solidFill>
                  <a:schemeClr val="tx1"/>
                </a:solidFill>
              </a:rPr>
              <a:t>luovutetaan</a:t>
            </a:r>
            <a:r>
              <a:rPr lang="en-GB" sz="2700" dirty="0">
                <a:solidFill>
                  <a:schemeClr val="tx1"/>
                </a:solidFill>
              </a:rPr>
              <a:t> </a:t>
            </a:r>
            <a:r>
              <a:rPr lang="en-GB" sz="2700" dirty="0" err="1">
                <a:solidFill>
                  <a:schemeClr val="tx1"/>
                </a:solidFill>
              </a:rPr>
              <a:t>korvausta</a:t>
            </a:r>
            <a:r>
              <a:rPr lang="en-GB" sz="2700" dirty="0">
                <a:solidFill>
                  <a:schemeClr val="tx1"/>
                </a:solidFill>
              </a:rPr>
              <a:t> </a:t>
            </a:r>
            <a:r>
              <a:rPr lang="en-GB" sz="2700" dirty="0" err="1">
                <a:solidFill>
                  <a:schemeClr val="tx1"/>
                </a:solidFill>
              </a:rPr>
              <a:t>vastaan</a:t>
            </a:r>
            <a:r>
              <a:rPr lang="en-GB" sz="2700" dirty="0">
                <a:solidFill>
                  <a:schemeClr val="tx1"/>
                </a:solidFill>
              </a:rPr>
              <a:t> </a:t>
            </a:r>
            <a:r>
              <a:rPr lang="en-GB" sz="2700" dirty="0" err="1">
                <a:solidFill>
                  <a:schemeClr val="tx1"/>
                </a:solidFill>
              </a:rPr>
              <a:t>aktiivitilallisille</a:t>
            </a:r>
            <a:r>
              <a:rPr lang="en-GB" sz="2700" dirty="0">
                <a:solidFill>
                  <a:schemeClr val="tx1"/>
                </a:solidFill>
              </a:rPr>
              <a:t> (</a:t>
            </a:r>
            <a:r>
              <a:rPr lang="en-GB" sz="2700" dirty="0" err="1">
                <a:solidFill>
                  <a:schemeClr val="tx1"/>
                </a:solidFill>
              </a:rPr>
              <a:t>verohyöty</a:t>
            </a:r>
            <a:r>
              <a:rPr lang="en-GB" sz="2700" dirty="0">
                <a:solidFill>
                  <a:schemeClr val="tx1"/>
                </a:solidFill>
              </a:rPr>
              <a:t> </a:t>
            </a:r>
            <a:r>
              <a:rPr lang="en-GB" sz="2700" dirty="0" err="1">
                <a:solidFill>
                  <a:schemeClr val="tx1"/>
                </a:solidFill>
              </a:rPr>
              <a:t>jne</a:t>
            </a:r>
            <a:r>
              <a:rPr lang="en-GB" sz="2700" dirty="0">
                <a:solidFill>
                  <a:schemeClr val="tx1"/>
                </a:solidFill>
              </a:rPr>
              <a:t>.)</a:t>
            </a:r>
            <a:br>
              <a:rPr lang="en-GB" sz="2700" dirty="0">
                <a:solidFill>
                  <a:schemeClr val="tx1"/>
                </a:solidFill>
              </a:rPr>
            </a:br>
            <a:br>
              <a:rPr lang="en-GB" sz="2700" dirty="0">
                <a:solidFill>
                  <a:schemeClr val="tx1"/>
                </a:solidFill>
              </a:rPr>
            </a:br>
            <a:r>
              <a:rPr lang="en-GB" sz="2700" dirty="0">
                <a:solidFill>
                  <a:schemeClr val="tx1"/>
                </a:solidFill>
              </a:rPr>
              <a:t>- </a:t>
            </a:r>
            <a:r>
              <a:rPr lang="en-GB" sz="2700" dirty="0" err="1">
                <a:solidFill>
                  <a:schemeClr val="tx1"/>
                </a:solidFill>
              </a:rPr>
              <a:t>Suomen</a:t>
            </a:r>
            <a:r>
              <a:rPr lang="en-GB" sz="2700" dirty="0">
                <a:solidFill>
                  <a:schemeClr val="tx1"/>
                </a:solidFill>
              </a:rPr>
              <a:t> </a:t>
            </a:r>
            <a:r>
              <a:rPr lang="en-GB" sz="2700" dirty="0" err="1">
                <a:solidFill>
                  <a:schemeClr val="tx1"/>
                </a:solidFill>
              </a:rPr>
              <a:t>valtio</a:t>
            </a:r>
            <a:r>
              <a:rPr lang="en-GB" sz="2700" dirty="0">
                <a:solidFill>
                  <a:schemeClr val="tx1"/>
                </a:solidFill>
              </a:rPr>
              <a:t> </a:t>
            </a:r>
            <a:r>
              <a:rPr lang="en-GB" sz="2700" dirty="0" err="1">
                <a:solidFill>
                  <a:schemeClr val="tx1"/>
                </a:solidFill>
              </a:rPr>
              <a:t>avustaa</a:t>
            </a:r>
            <a:r>
              <a:rPr lang="en-GB" sz="2700" dirty="0">
                <a:solidFill>
                  <a:schemeClr val="tx1"/>
                </a:solidFill>
              </a:rPr>
              <a:t> n. 75 % </a:t>
            </a:r>
            <a:r>
              <a:rPr lang="en-GB" sz="2700" dirty="0" err="1">
                <a:solidFill>
                  <a:schemeClr val="tx1"/>
                </a:solidFill>
              </a:rPr>
              <a:t>kiinteistötoimitusmaksussa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" tIns="36000" rIns="36000" bIns="36000">
            <a:spAutoFit/>
          </a:bodyPr>
          <a:lstStyle/>
          <a:p>
            <a:fld id="{496094E2-4C5F-4642-AF4C-026A5FE518FE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36000" tIns="36000" rIns="36000" bIns="36000"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F453721C-63F1-4441-9808-A8C68156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568606A-F623-5B1B-25D9-7A25A69ADD6C}"/>
              </a:ext>
            </a:extLst>
          </p:cNvPr>
          <p:cNvSpPr txBox="1"/>
          <p:nvPr/>
        </p:nvSpPr>
        <p:spPr>
          <a:xfrm>
            <a:off x="592665" y="501652"/>
            <a:ext cx="87884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Mitä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tilusjärjestely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tarkoittaa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674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4006B7-02A4-4F31-B165-2B997C0C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2"/>
            <a:ext cx="9127067" cy="1217482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Tietoja</a:t>
            </a:r>
            <a:r>
              <a:rPr lang="en-GB" dirty="0"/>
              <a:t> </a:t>
            </a:r>
            <a:r>
              <a:rPr lang="en-GB" dirty="0" err="1"/>
              <a:t>Muhos</a:t>
            </a:r>
            <a:r>
              <a:rPr lang="en-GB" dirty="0"/>
              <a:t> </a:t>
            </a:r>
            <a:r>
              <a:rPr lang="en-GB" dirty="0" err="1"/>
              <a:t>alueen</a:t>
            </a:r>
            <a:r>
              <a:rPr lang="en-GB" dirty="0"/>
              <a:t> </a:t>
            </a:r>
            <a:r>
              <a:rPr lang="en-GB" u="sng" dirty="0" err="1"/>
              <a:t>hakijoiden</a:t>
            </a:r>
            <a:r>
              <a:rPr lang="en-GB" dirty="0"/>
              <a:t> </a:t>
            </a:r>
            <a:r>
              <a:rPr lang="en-GB" dirty="0" err="1"/>
              <a:t>peltolohkoista</a:t>
            </a:r>
            <a:r>
              <a:rPr lang="en-GB" dirty="0"/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931334-CB2F-4F2E-A473-23DEC5686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6392333" cy="145825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Peltolohkon keskikoko n. 3,1 ha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Peltolohkon keskisetäisyys n. 3 400 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lnSpc>
                <a:spcPct val="150000"/>
              </a:lnSpc>
            </a:pPr>
            <a:endParaRPr lang="fi-FI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" tIns="36000" rIns="36000" bIns="36000">
            <a:spAutoFit/>
          </a:bodyPr>
          <a:lstStyle/>
          <a:p>
            <a:fld id="{CB08838D-4D5B-4D1D-9B41-5DE523A6AFC2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36000" tIns="36000" rIns="36000" bIns="36000"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F453721C-63F1-4441-9808-A8C68156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16BE429A-E79D-1A39-3BD9-36221D047DE8}"/>
              </a:ext>
            </a:extLst>
          </p:cNvPr>
          <p:cNvSpPr txBox="1">
            <a:spLocks/>
          </p:cNvSpPr>
          <p:nvPr/>
        </p:nvSpPr>
        <p:spPr>
          <a:xfrm>
            <a:off x="677333" y="3335867"/>
            <a:ext cx="10591800" cy="1217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Daytona" panose="020B060402020202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en-GB" dirty="0" err="1"/>
              <a:t>Tietoja</a:t>
            </a:r>
            <a:r>
              <a:rPr lang="en-GB" dirty="0"/>
              <a:t> </a:t>
            </a:r>
            <a:r>
              <a:rPr lang="en-GB" u="sng" dirty="0"/>
              <a:t>Muhoksen </a:t>
            </a:r>
            <a:r>
              <a:rPr lang="en-GB" u="sng" dirty="0" err="1"/>
              <a:t>kunnan</a:t>
            </a:r>
            <a:r>
              <a:rPr lang="en-GB" dirty="0"/>
              <a:t> </a:t>
            </a:r>
            <a:r>
              <a:rPr lang="en-GB" dirty="0" err="1"/>
              <a:t>viljelysalueista</a:t>
            </a:r>
            <a:r>
              <a:rPr lang="en-GB" dirty="0"/>
              <a:t>!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208BD5E0-99D3-844E-968A-96B4A2B121E1}"/>
              </a:ext>
            </a:extLst>
          </p:cNvPr>
          <p:cNvSpPr txBox="1">
            <a:spLocks/>
          </p:cNvSpPr>
          <p:nvPr/>
        </p:nvSpPr>
        <p:spPr>
          <a:xfrm>
            <a:off x="584200" y="4404387"/>
            <a:ext cx="9855200" cy="1458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266B7F"/>
              </a:buClr>
              <a:buFont typeface="Arial" panose="020B0604020202020204" pitchFamily="34" charset="0"/>
              <a:buNone/>
              <a:defRPr sz="24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66B7F"/>
              </a:buClr>
              <a:buFont typeface="Arial" panose="020B0604020202020204" pitchFamily="34" charset="0"/>
              <a:buNone/>
              <a:defRPr sz="20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66B7F"/>
              </a:buClr>
              <a:buFont typeface="Arial" panose="020B0604020202020204" pitchFamily="34" charset="0"/>
              <a:buNone/>
              <a:defRPr sz="20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66B7F"/>
              </a:buClr>
              <a:buFont typeface="Arial" panose="020B0604020202020204" pitchFamily="34" charset="0"/>
              <a:buNone/>
              <a:defRPr sz="18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66B7F"/>
              </a:buClr>
              <a:buFont typeface="Arial" panose="020B0604020202020204" pitchFamily="34" charset="0"/>
              <a:buNone/>
              <a:defRPr sz="1800" kern="1200">
                <a:solidFill>
                  <a:srgbClr val="333333"/>
                </a:solidFill>
                <a:latin typeface="Daytona" panose="020B0604030500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Peltoa n. 7 500 ha </a:t>
            </a:r>
            <a:r>
              <a:rPr lang="fi-FI" i="1" dirty="0"/>
              <a:t>(josta korvauskelvotonta n. 700ha)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Salaojissa n. </a:t>
            </a:r>
            <a:r>
              <a:rPr lang="fi-FI"/>
              <a:t>3 500 </a:t>
            </a:r>
            <a:r>
              <a:rPr lang="fi-FI" dirty="0"/>
              <a:t>ha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lnSpc>
                <a:spcPct val="150000"/>
              </a:lnSpc>
            </a:pPr>
            <a:endParaRPr lang="fi-FI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10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4006B7-02A4-4F31-B165-2B997C0C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2"/>
            <a:ext cx="9127067" cy="996421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Tilusjärjestelyn</a:t>
            </a:r>
            <a:r>
              <a:rPr lang="en-GB" sz="3200" dirty="0"/>
              <a:t> </a:t>
            </a:r>
            <a:r>
              <a:rPr lang="en-GB" sz="3200" dirty="0" err="1"/>
              <a:t>toteuttamisen</a:t>
            </a:r>
            <a:r>
              <a:rPr lang="en-GB" sz="3200" dirty="0"/>
              <a:t> </a:t>
            </a:r>
            <a:r>
              <a:rPr lang="en-GB" sz="3200" dirty="0" err="1"/>
              <a:t>edellytykset</a:t>
            </a:r>
            <a:endParaRPr lang="en-GB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931334-CB2F-4F2E-A473-23DEC5686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2" y="1384830"/>
            <a:ext cx="9127067" cy="492111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Maanomistajien vahva kannatus hankkeelle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Kustannus vs. hyödyt vertailu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Edellytykset merkittäville kiinteistörakennetta parantaville toimenpiteille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rgbClr val="FF0000"/>
                </a:solidFill>
              </a:rPr>
              <a:t>Edellämainitut</a:t>
            </a:r>
            <a:r>
              <a:rPr lang="fi-FI" dirty="0"/>
              <a:t> </a:t>
            </a:r>
            <a:r>
              <a:rPr lang="fi-FI" dirty="0">
                <a:solidFill>
                  <a:srgbClr val="FF0000"/>
                </a:solidFill>
              </a:rPr>
              <a:t>tutkitaan tilusjärjestelyn selvitystyössä (ilmainen)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b="1" dirty="0"/>
              <a:t>Maanomistajat hakevat tilusjärjestelytoimitusta selvityksen jälkeen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lnSpc>
                <a:spcPct val="150000"/>
              </a:lnSpc>
            </a:pPr>
            <a:endParaRPr lang="fi-FI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" tIns="36000" rIns="36000" bIns="36000">
            <a:spAutoFit/>
          </a:bodyPr>
          <a:lstStyle/>
          <a:p>
            <a:fld id="{BAC431D8-C543-4D21-91A6-C6015EA9F73C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36000" tIns="36000" rIns="36000" bIns="36000"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F453721C-63F1-4441-9808-A8C68156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3446992" cy="365125"/>
          </a:xfrm>
        </p:spPr>
        <p:txBody>
          <a:bodyPr lIns="216000"/>
          <a:lstStyle/>
          <a:p>
            <a:r>
              <a:rPr lang="fi-FI" dirty="0"/>
              <a:t>Muhos Peltotilusjärjestelyn tutkiminen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634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4006B7-02A4-4F31-B165-2B997C0C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Esimerkkejä</a:t>
            </a:r>
            <a:r>
              <a:rPr lang="en-GB" dirty="0"/>
              <a:t> </a:t>
            </a:r>
            <a:r>
              <a:rPr lang="en-GB" dirty="0" err="1"/>
              <a:t>tehdyistä</a:t>
            </a:r>
            <a:r>
              <a:rPr lang="en-GB" dirty="0"/>
              <a:t> </a:t>
            </a:r>
            <a:r>
              <a:rPr lang="en-GB" dirty="0" err="1"/>
              <a:t>hankkeista</a:t>
            </a:r>
            <a:r>
              <a:rPr lang="en-GB" dirty="0"/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931334-CB2F-4F2E-A473-23DEC5686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400"/>
            <a:ext cx="9237133" cy="455294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i-FI" sz="2800" dirty="0">
                <a:highlight>
                  <a:srgbClr val="FFFF00"/>
                </a:highlight>
              </a:rPr>
              <a:t>Lumijoki; 4 200 ha</a:t>
            </a:r>
            <a:r>
              <a:rPr lang="fi-FI" sz="2800" dirty="0"/>
              <a:t>, </a:t>
            </a:r>
            <a:r>
              <a:rPr lang="fi-FI" i="1" dirty="0"/>
              <a:t>(hanke loppui 2021)</a:t>
            </a:r>
          </a:p>
          <a:p>
            <a:pPr marL="342900" indent="-342900">
              <a:buFontTx/>
              <a:buChar char="-"/>
            </a:pPr>
            <a:r>
              <a:rPr lang="fi-FI" sz="2800" dirty="0"/>
              <a:t>Peltolohkon keskikoko kasvaa 3,2 ha -&gt; 7,14 ha</a:t>
            </a:r>
          </a:p>
          <a:p>
            <a:r>
              <a:rPr lang="fi-FI" sz="2800" dirty="0"/>
              <a:t>-  Vaihtuvaa viljelysmaata 636 ha ja metsää 310 ha</a:t>
            </a:r>
          </a:p>
          <a:p>
            <a:pPr marL="342900" indent="-342900">
              <a:buFontTx/>
              <a:buChar char="-"/>
            </a:pPr>
            <a:r>
              <a:rPr lang="fi-FI" sz="2800" dirty="0"/>
              <a:t>Peltolohkojen määrä vähenee 660kpl -&gt; 330kpl</a:t>
            </a:r>
          </a:p>
          <a:p>
            <a:pPr marL="342900" indent="-342900">
              <a:buFontTx/>
              <a:buChar char="-"/>
            </a:pPr>
            <a:r>
              <a:rPr lang="fi-FI" sz="2800" dirty="0"/>
              <a:t>Kuivatustyöt; salaojaa 290 ha ja valtaojien perkaus 30 km</a:t>
            </a:r>
          </a:p>
          <a:p>
            <a:pPr marL="342900" indent="-342900">
              <a:buFontTx/>
              <a:buChar char="-"/>
            </a:pPr>
            <a:r>
              <a:rPr lang="fi-FI" sz="2800" dirty="0">
                <a:highlight>
                  <a:srgbClr val="FFFF00"/>
                </a:highlight>
              </a:rPr>
              <a:t>Kustannukset 2,2 M€ ja hyödyt 3,9M€</a:t>
            </a:r>
          </a:p>
          <a:p>
            <a:pPr marL="342900" indent="-342900">
              <a:buFontTx/>
              <a:buChar char="-"/>
            </a:pPr>
            <a:endParaRPr lang="fi-FI" dirty="0"/>
          </a:p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" tIns="36000" rIns="36000" bIns="36000">
            <a:spAutoFit/>
          </a:bodyPr>
          <a:lstStyle/>
          <a:p>
            <a:fld id="{7580F067-D4F4-4483-AF6A-C7511DEB46AA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36000" tIns="36000" rIns="36000" bIns="36000"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F453721C-63F1-4441-9808-A8C68156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252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4006B7-02A4-4F31-B165-2B997C0C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err="1"/>
              <a:t>Esimerkkejä</a:t>
            </a:r>
            <a:r>
              <a:rPr lang="en-GB" dirty="0"/>
              <a:t> </a:t>
            </a:r>
            <a:r>
              <a:rPr lang="en-GB" dirty="0" err="1"/>
              <a:t>tehdyistä</a:t>
            </a:r>
            <a:r>
              <a:rPr lang="en-GB" dirty="0"/>
              <a:t> </a:t>
            </a:r>
            <a:r>
              <a:rPr lang="en-GB" dirty="0" err="1"/>
              <a:t>hankkeista</a:t>
            </a:r>
            <a:r>
              <a:rPr lang="en-GB" dirty="0"/>
              <a:t>                            </a:t>
            </a:r>
            <a:r>
              <a:rPr lang="en-GB" dirty="0" err="1"/>
              <a:t>Lumijoki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931334-CB2F-4F2E-A473-23DEC5686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400"/>
            <a:ext cx="9237133" cy="4552948"/>
          </a:xfrm>
        </p:spPr>
        <p:txBody>
          <a:bodyPr/>
          <a:lstStyle/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" tIns="36000" rIns="36000" bIns="36000">
            <a:spAutoFit/>
          </a:bodyPr>
          <a:lstStyle/>
          <a:p>
            <a:fld id="{224D813B-C682-421C-8BF3-0FF39E516298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36000" tIns="36000" rIns="36000" bIns="36000"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F453721C-63F1-4441-9808-A8C68156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BA71982-B35F-ECED-E3C7-462FA10C8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39" y="2082725"/>
            <a:ext cx="5188745" cy="322352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441AFFB-3D1F-5572-74B4-587BBF1EE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09" y="2082725"/>
            <a:ext cx="5533591" cy="3223525"/>
          </a:xfrm>
          <a:prstGeom prst="rect">
            <a:avLst/>
          </a:prstGeom>
        </p:spPr>
      </p:pic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3B561F4C-68CF-9146-0B42-7CE51DFE9EC5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49733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85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4006B7-02A4-4F31-B165-2B997C0C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6" y="374251"/>
            <a:ext cx="11059703" cy="1325563"/>
          </a:xfrm>
        </p:spPr>
        <p:txBody>
          <a:bodyPr>
            <a:noAutofit/>
          </a:bodyPr>
          <a:lstStyle/>
          <a:p>
            <a:r>
              <a:rPr lang="en-GB" sz="3600" dirty="0" err="1"/>
              <a:t>Esimerkkejä</a:t>
            </a:r>
            <a:r>
              <a:rPr lang="en-GB" sz="3600" dirty="0"/>
              <a:t> </a:t>
            </a:r>
            <a:r>
              <a:rPr lang="en-GB" sz="3600" dirty="0" err="1"/>
              <a:t>tehdyistä</a:t>
            </a:r>
            <a:r>
              <a:rPr lang="en-GB" sz="3600" dirty="0"/>
              <a:t> </a:t>
            </a:r>
            <a:r>
              <a:rPr lang="en-GB" sz="3600" dirty="0" err="1"/>
              <a:t>hankkeista</a:t>
            </a:r>
            <a:r>
              <a:rPr lang="en-GB" sz="3600" dirty="0"/>
              <a:t>                            Haukipudas </a:t>
            </a:r>
            <a:r>
              <a:rPr lang="en-GB" sz="3600" dirty="0" err="1"/>
              <a:t>Luukelanperä</a:t>
            </a:r>
            <a:r>
              <a:rPr lang="en-GB" sz="3600" dirty="0"/>
              <a:t>(</a:t>
            </a:r>
            <a:r>
              <a:rPr lang="en-GB" sz="3600" dirty="0" err="1"/>
              <a:t>metsätilusjärjestely</a:t>
            </a:r>
            <a:r>
              <a:rPr lang="en-GB" sz="3600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931334-CB2F-4F2E-A473-23DEC5686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400"/>
            <a:ext cx="9237133" cy="4552948"/>
          </a:xfrm>
        </p:spPr>
        <p:txBody>
          <a:bodyPr/>
          <a:lstStyle/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" tIns="36000" rIns="36000" bIns="36000">
            <a:spAutoFit/>
          </a:bodyPr>
          <a:lstStyle/>
          <a:p>
            <a:fld id="{63471CB8-3264-4AFB-8CA6-F5F6F0E46DAC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36000" tIns="36000" rIns="36000" bIns="36000"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F453721C-63F1-4441-9808-A8C68156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7C1C76D-0827-BB8B-FB6A-0BEB920D1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31" y="1484980"/>
            <a:ext cx="8731369" cy="5236494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BE1E7465-7E4F-EC73-8E37-7DF98CA54D0F}"/>
              </a:ext>
            </a:extLst>
          </p:cNvPr>
          <p:cNvSpPr txBox="1"/>
          <p:nvPr/>
        </p:nvSpPr>
        <p:spPr>
          <a:xfrm>
            <a:off x="9254068" y="1484980"/>
            <a:ext cx="2861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dirty="0"/>
              <a:t>Palstakoko kasvaa 6,1 ha -&gt;10,6ha</a:t>
            </a:r>
          </a:p>
          <a:p>
            <a:pPr marL="285750" indent="-285750">
              <a:buFontTx/>
              <a:buChar char="-"/>
            </a:pPr>
            <a:r>
              <a:rPr lang="fi-FI" dirty="0"/>
              <a:t>Metsänkuljetusmatka lyhenee </a:t>
            </a:r>
          </a:p>
          <a:p>
            <a:r>
              <a:rPr lang="fi-FI" dirty="0"/>
              <a:t>    0,7km -&gt;0,4km:n</a:t>
            </a:r>
          </a:p>
          <a:p>
            <a:r>
              <a:rPr lang="fi-FI" dirty="0"/>
              <a:t>- Metsäpalstojen määrä vähenee 323kpl-&gt;187:n</a:t>
            </a:r>
          </a:p>
          <a:p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592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4006B7-02A4-4F31-B165-2B997C0C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6" y="374251"/>
            <a:ext cx="11059703" cy="1325563"/>
          </a:xfrm>
        </p:spPr>
        <p:txBody>
          <a:bodyPr>
            <a:noAutofit/>
          </a:bodyPr>
          <a:lstStyle/>
          <a:p>
            <a:r>
              <a:rPr lang="en-GB" sz="3600" dirty="0" err="1"/>
              <a:t>Esimerkkejä</a:t>
            </a:r>
            <a:r>
              <a:rPr lang="en-GB" sz="3600" dirty="0"/>
              <a:t> </a:t>
            </a:r>
            <a:r>
              <a:rPr lang="en-GB" sz="3600" dirty="0" err="1"/>
              <a:t>tehdyistä</a:t>
            </a:r>
            <a:r>
              <a:rPr lang="en-GB" sz="3600" dirty="0"/>
              <a:t> </a:t>
            </a:r>
            <a:r>
              <a:rPr lang="en-GB" sz="3600" dirty="0" err="1"/>
              <a:t>hankkeista</a:t>
            </a:r>
            <a:r>
              <a:rPr lang="en-GB" sz="3600" dirty="0"/>
              <a:t>                            </a:t>
            </a:r>
            <a:br>
              <a:rPr lang="en-GB" sz="3600" dirty="0"/>
            </a:br>
            <a:r>
              <a:rPr lang="en-GB" sz="3600" dirty="0" err="1"/>
              <a:t>Liminka</a:t>
            </a:r>
            <a:endParaRPr lang="en-GB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931334-CB2F-4F2E-A473-23DEC5686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400"/>
            <a:ext cx="9237133" cy="4552948"/>
          </a:xfrm>
        </p:spPr>
        <p:txBody>
          <a:bodyPr/>
          <a:lstStyle/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" tIns="36000" rIns="36000" bIns="36000">
            <a:spAutoFit/>
          </a:bodyPr>
          <a:lstStyle/>
          <a:p>
            <a:fld id="{CAA524FE-D1D6-4356-BCC6-CFC7E8299D50}" type="datetime1">
              <a:rPr lang="fi-FI" smtClean="0"/>
              <a:t>16.1.2025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36000" tIns="36000" rIns="36000" bIns="36000"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F453721C-63F1-4441-9808-A8C68156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r>
              <a:rPr lang="fi-FI"/>
              <a:t>Muhos Peltotilusjärjestelyn selvitystyö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D556B16-B29D-0D50-2548-872A099AC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60" y="1699814"/>
            <a:ext cx="4480686" cy="496999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4A1E22D-E712-567C-29A9-2320E4E63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886" y="1726940"/>
            <a:ext cx="4768786" cy="49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44189"/>
      </p:ext>
    </p:extLst>
  </p:cSld>
  <p:clrMapOvr>
    <a:masterClrMapping/>
  </p:clrMapOvr>
</p:sld>
</file>

<file path=ppt/theme/theme1.xml><?xml version="1.0" encoding="utf-8"?>
<a:theme xmlns:a="http://schemas.openxmlformats.org/drawingml/2006/main" name="MML-teema">
  <a:themeElements>
    <a:clrScheme name="Mukautettu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AAD2E0"/>
      </a:accent1>
      <a:accent2>
        <a:srgbClr val="72B5CC"/>
      </a:accent2>
      <a:accent3>
        <a:srgbClr val="2B7D93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E1C125A4-49F9-4C1C-87CA-596DBFBB1813}" vid="{6D0014F4-69F1-4348-9A8D-6DF3329DBDE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MML-kalvopohja-2024-FIN</Template>
  <TotalTime>618</TotalTime>
  <Words>534</Words>
  <Application>Microsoft Office PowerPoint</Application>
  <PresentationFormat>Laajakuva</PresentationFormat>
  <Paragraphs>110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Daytona</vt:lpstr>
      <vt:lpstr>MML-teema</vt:lpstr>
      <vt:lpstr>Muhoksen alueen peltotilusjärjestelyn selvittelyhanke</vt:lpstr>
      <vt:lpstr>Mitä tilusjärjestely tarkoittaa?</vt:lpstr>
      <vt:lpstr>- Parannetaan pirstoutunutta tilarakennetta tilusvaihdoin  - Peltolohkojen korvauskelpoisuus kuntoon  - Vesienhallinta (sala- ja valtaojat) kuntoon, viljelystiet kuntoon  - Maapankkitoiminta -&gt; ostetaan Suomen valtiolle (peltomaata) ja luovutetaan korvausta vastaan aktiivitilallisille (verohyöty jne.)  - Suomen valtio avustaa n. 75 % kiinteistötoimitusmaksussa  </vt:lpstr>
      <vt:lpstr>Tietoja Muhos alueen hakijoiden peltolohkoista!</vt:lpstr>
      <vt:lpstr>Tilusjärjestelyn toteuttamisen edellytykset</vt:lpstr>
      <vt:lpstr>Esimerkkejä tehdyistä hankkeista!</vt:lpstr>
      <vt:lpstr>Esimerkkejä tehdyistä hankkeista                            Lumijoki</vt:lpstr>
      <vt:lpstr>Esimerkkejä tehdyistä hankkeista                            Haukipudas Luukelanperä(metsätilusjärjestely)</vt:lpstr>
      <vt:lpstr>Esimerkkejä tehdyistä hankkeista                             Liminka</vt:lpstr>
      <vt:lpstr>Esimerkki tehdystä hankkeestaTyrnävä</vt:lpstr>
      <vt:lpstr>Kuinka jatketaan tästä eteenpäin…..</vt:lpstr>
      <vt:lpstr>Kuinka jatketaan tästä eteenpäin…..</vt:lpstr>
      <vt:lpstr>Makoisaa Joulunaikaa  Palataan Asiaan pian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Muhoksen alueen peltotilusjärjestelyn selvittelyhanke</dc:title>
  <dc:creator>Kytölä Juha</dc:creator>
  <cp:lastModifiedBy>Kytölä Juha</cp:lastModifiedBy>
  <cp:revision>12</cp:revision>
  <dcterms:created xsi:type="dcterms:W3CDTF">2024-12-04T11:06:46Z</dcterms:created>
  <dcterms:modified xsi:type="dcterms:W3CDTF">2025-01-16T06:28:47Z</dcterms:modified>
</cp:coreProperties>
</file>