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0"/>
  </p:notesMasterIdLst>
  <p:handoutMasterIdLst>
    <p:handoutMasterId r:id="rId11"/>
  </p:handoutMasterIdLst>
  <p:sldIdLst>
    <p:sldId id="264" r:id="rId2"/>
    <p:sldId id="326" r:id="rId3"/>
    <p:sldId id="327" r:id="rId4"/>
    <p:sldId id="330" r:id="rId5"/>
    <p:sldId id="328" r:id="rId6"/>
    <p:sldId id="329" r:id="rId7"/>
    <p:sldId id="333" r:id="rId8"/>
    <p:sldId id="334" r:id="rId9"/>
  </p:sldIdLst>
  <p:sldSz cx="9144000" cy="6858000" type="screen4x3"/>
  <p:notesSz cx="6794500" cy="9931400"/>
  <p:defaultTextStyle>
    <a:defPPr>
      <a:defRPr lang="fi-FI"/>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oppala Mikko" initials="KM" lastIdx="4" clrIdx="0">
    <p:extLst>
      <p:ext uri="{19B8F6BF-5375-455C-9EA6-DF929625EA0E}">
        <p15:presenceInfo xmlns:p15="http://schemas.microsoft.com/office/powerpoint/2012/main" userId="Kuoppala Mik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C90000"/>
    <a:srgbClr val="ED145B"/>
    <a:srgbClr val="375195"/>
    <a:srgbClr val="3D3D3D"/>
    <a:srgbClr val="FEBE10"/>
    <a:srgbClr val="00A651"/>
    <a:srgbClr val="00AEEF"/>
    <a:srgbClr val="ED1C24"/>
    <a:srgbClr val="ED1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88" autoAdjust="0"/>
  </p:normalViewPr>
  <p:slideViewPr>
    <p:cSldViewPr showGuides="1">
      <p:cViewPr varScale="1">
        <p:scale>
          <a:sx n="85" d="100"/>
          <a:sy n="85" d="100"/>
        </p:scale>
        <p:origin x="2202" y="78"/>
      </p:cViewPr>
      <p:guideLst>
        <p:guide orient="horz" pos="2205"/>
        <p:guide pos="2880"/>
      </p:guideLst>
    </p:cSldViewPr>
  </p:slideViewPr>
  <p:notesTextViewPr>
    <p:cViewPr>
      <p:scale>
        <a:sx n="100" d="100"/>
        <a:sy n="100" d="100"/>
      </p:scale>
      <p:origin x="0" y="0"/>
    </p:cViewPr>
  </p:notesTextViewPr>
  <p:notesViewPr>
    <p:cSldViewPr showGuides="1">
      <p:cViewPr varScale="1">
        <p:scale>
          <a:sx n="84" d="100"/>
          <a:sy n="84" d="100"/>
        </p:scale>
        <p:origin x="-1890"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fi-FI"/>
          </a:p>
        </p:txBody>
      </p:sp>
      <p:sp>
        <p:nvSpPr>
          <p:cNvPr id="88067" name="Rectangle 3"/>
          <p:cNvSpPr>
            <a:spLocks noGrp="1" noChangeArrowheads="1"/>
          </p:cNvSpPr>
          <p:nvPr>
            <p:ph type="dt" sz="quarter"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fi-FI"/>
          </a:p>
        </p:txBody>
      </p:sp>
      <p:sp>
        <p:nvSpPr>
          <p:cNvPr id="88068" name="Rectangle 4"/>
          <p:cNvSpPr>
            <a:spLocks noGrp="1" noChangeArrowheads="1"/>
          </p:cNvSpPr>
          <p:nvPr>
            <p:ph type="ftr" sz="quarter" idx="2"/>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fi-FI"/>
          </a:p>
        </p:txBody>
      </p:sp>
      <p:sp>
        <p:nvSpPr>
          <p:cNvPr id="88069" name="Rectangle 5"/>
          <p:cNvSpPr>
            <a:spLocks noGrp="1" noChangeArrowheads="1"/>
          </p:cNvSpPr>
          <p:nvPr>
            <p:ph type="sldNum" sz="quarter" idx="3"/>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DA97067-AC6F-43DB-BD4C-105BC97DDB89}" type="slidenum">
              <a:rPr lang="fi-FI"/>
              <a:pPr/>
              <a:t>‹#›</a:t>
            </a:fld>
            <a:endParaRPr lang="fi-FI"/>
          </a:p>
        </p:txBody>
      </p:sp>
    </p:spTree>
    <p:extLst>
      <p:ext uri="{BB962C8B-B14F-4D97-AF65-F5344CB8AC3E}">
        <p14:creationId xmlns:p14="http://schemas.microsoft.com/office/powerpoint/2010/main" val="265352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lvl1pPr>
          </a:lstStyle>
          <a:p>
            <a:endParaRPr lang="fi-FI"/>
          </a:p>
        </p:txBody>
      </p:sp>
      <p:sp>
        <p:nvSpPr>
          <p:cNvPr id="4099" name="Rectangle 3"/>
          <p:cNvSpPr>
            <a:spLocks noGrp="1" noChangeArrowheads="1"/>
          </p:cNvSpPr>
          <p:nvPr>
            <p:ph type="dt" idx="1"/>
          </p:nvPr>
        </p:nvSpPr>
        <p:spPr bwMode="auto">
          <a:xfrm>
            <a:off x="3848063" y="0"/>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lvl1pPr>
          </a:lstStyle>
          <a:p>
            <a:endParaRPr lang="fi-FI"/>
          </a:p>
        </p:txBody>
      </p:sp>
      <p:sp>
        <p:nvSpPr>
          <p:cNvPr id="410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066" y="4718094"/>
            <a:ext cx="5434369" cy="446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102" name="Rectangle 6"/>
          <p:cNvSpPr>
            <a:spLocks noGrp="1" noChangeArrowheads="1"/>
          </p:cNvSpPr>
          <p:nvPr>
            <p:ph type="ftr" sz="quarter" idx="4"/>
          </p:nvPr>
        </p:nvSpPr>
        <p:spPr bwMode="auto">
          <a:xfrm>
            <a:off x="0"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lvl1pPr>
          </a:lstStyle>
          <a:p>
            <a:endParaRPr lang="fi-FI"/>
          </a:p>
        </p:txBody>
      </p:sp>
      <p:sp>
        <p:nvSpPr>
          <p:cNvPr id="4103" name="Rectangle 7"/>
          <p:cNvSpPr>
            <a:spLocks noGrp="1" noChangeArrowheads="1"/>
          </p:cNvSpPr>
          <p:nvPr>
            <p:ph type="sldNum" sz="quarter" idx="5"/>
          </p:nvPr>
        </p:nvSpPr>
        <p:spPr bwMode="auto">
          <a:xfrm>
            <a:off x="3848063" y="9432795"/>
            <a:ext cx="2944899" cy="4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lvl1pPr>
          </a:lstStyle>
          <a:p>
            <a:fld id="{C63E8B1E-8334-4D5F-891E-3B58F056A3C4}" type="slidenum">
              <a:rPr lang="fi-FI"/>
              <a:pPr/>
              <a:t>‹#›</a:t>
            </a:fld>
            <a:endParaRPr lang="fi-FI"/>
          </a:p>
        </p:txBody>
      </p:sp>
    </p:spTree>
    <p:extLst>
      <p:ext uri="{BB962C8B-B14F-4D97-AF65-F5344CB8AC3E}">
        <p14:creationId xmlns:p14="http://schemas.microsoft.com/office/powerpoint/2010/main" val="3343047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6" y="1876"/>
            <a:ext cx="9143614"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043608" y="980728"/>
            <a:ext cx="7056398"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043608" y="2708920"/>
            <a:ext cx="7056398"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29518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971600" y="2060847"/>
            <a:ext cx="7056784"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588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971600" y="2060847"/>
            <a:ext cx="3312368"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9"/>
          <p:cNvSpPr>
            <a:spLocks noGrp="1"/>
          </p:cNvSpPr>
          <p:nvPr>
            <p:ph sz="quarter" idx="11"/>
          </p:nvPr>
        </p:nvSpPr>
        <p:spPr>
          <a:xfrm>
            <a:off x="4716016" y="2060847"/>
            <a:ext cx="3312368"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2117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Text Placeholder 2"/>
          <p:cNvSpPr>
            <a:spLocks noGrp="1"/>
          </p:cNvSpPr>
          <p:nvPr>
            <p:ph type="body" idx="1"/>
          </p:nvPr>
        </p:nvSpPr>
        <p:spPr>
          <a:xfrm>
            <a:off x="971600" y="1916832"/>
            <a:ext cx="3312368" cy="63976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Text Placeholder 4"/>
          <p:cNvSpPr>
            <a:spLocks noGrp="1"/>
          </p:cNvSpPr>
          <p:nvPr>
            <p:ph type="body" sz="quarter" idx="3"/>
          </p:nvPr>
        </p:nvSpPr>
        <p:spPr>
          <a:xfrm>
            <a:off x="4716016" y="1916832"/>
            <a:ext cx="3312368" cy="64807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Sisällön paikkamerkki 9"/>
          <p:cNvSpPr>
            <a:spLocks noGrp="1"/>
          </p:cNvSpPr>
          <p:nvPr>
            <p:ph sz="quarter" idx="10"/>
          </p:nvPr>
        </p:nvSpPr>
        <p:spPr>
          <a:xfrm>
            <a:off x="971600" y="2708920"/>
            <a:ext cx="3312368"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9"/>
          <p:cNvSpPr>
            <a:spLocks noGrp="1"/>
          </p:cNvSpPr>
          <p:nvPr>
            <p:ph sz="quarter" idx="11"/>
          </p:nvPr>
        </p:nvSpPr>
        <p:spPr>
          <a:xfrm>
            <a:off x="4716016" y="2708920"/>
            <a:ext cx="3312368"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19336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52156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971601" y="476672"/>
            <a:ext cx="2520279" cy="1224136"/>
          </a:xfrm>
        </p:spPr>
        <p:txBody>
          <a:bodyPr anchor="b"/>
          <a:lstStyle>
            <a:lvl1pPr algn="l">
              <a:lnSpc>
                <a:spcPts val="2500"/>
              </a:lnSpc>
              <a:defRPr sz="2000" b="1"/>
            </a:lvl1pPr>
          </a:lstStyle>
          <a:p>
            <a:r>
              <a:rPr lang="fi-FI"/>
              <a:t>Muokkaa perustyyl. napsautt.</a:t>
            </a:r>
            <a:endParaRPr lang="fi-FI" dirty="0"/>
          </a:p>
        </p:txBody>
      </p:sp>
      <p:sp>
        <p:nvSpPr>
          <p:cNvPr id="3" name="Content Placeholder 2"/>
          <p:cNvSpPr>
            <a:spLocks noGrp="1"/>
          </p:cNvSpPr>
          <p:nvPr>
            <p:ph idx="1"/>
          </p:nvPr>
        </p:nvSpPr>
        <p:spPr>
          <a:xfrm>
            <a:off x="3923928" y="476673"/>
            <a:ext cx="4104456" cy="5544616"/>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800"/>
            </a:lvl4pPr>
            <a:lvl5pPr>
              <a:lnSpc>
                <a:spcPct val="100000"/>
              </a:lnSpc>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xt Placeholder 3"/>
          <p:cNvSpPr>
            <a:spLocks noGrp="1"/>
          </p:cNvSpPr>
          <p:nvPr>
            <p:ph type="body" sz="half" idx="2"/>
          </p:nvPr>
        </p:nvSpPr>
        <p:spPr>
          <a:xfrm>
            <a:off x="971600" y="1844824"/>
            <a:ext cx="2520280" cy="4176465"/>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78060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835696" y="4941168"/>
            <a:ext cx="5400600" cy="572616"/>
          </a:xfrm>
        </p:spPr>
        <p:txBody>
          <a:bodyPr anchor="b">
            <a:noAutofit/>
          </a:bodyPr>
          <a:lstStyle>
            <a:lvl1pPr algn="ctr">
              <a:lnSpc>
                <a:spcPts val="2500"/>
              </a:lnSpc>
              <a:defRPr sz="2000" b="1"/>
            </a:lvl1pPr>
          </a:lstStyle>
          <a:p>
            <a:r>
              <a:rPr lang="fi-FI"/>
              <a:t>Muokkaa perustyyl. napsautt.</a:t>
            </a:r>
            <a:endParaRPr lang="fi-FI" dirty="0"/>
          </a:p>
        </p:txBody>
      </p:sp>
      <p:sp>
        <p:nvSpPr>
          <p:cNvPr id="3" name="Picture Placeholder 2"/>
          <p:cNvSpPr>
            <a:spLocks noGrp="1"/>
          </p:cNvSpPr>
          <p:nvPr>
            <p:ph type="pic" idx="1"/>
          </p:nvPr>
        </p:nvSpPr>
        <p:spPr>
          <a:xfrm>
            <a:off x="1835696" y="620688"/>
            <a:ext cx="5400600"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xt Placeholder 3"/>
          <p:cNvSpPr>
            <a:spLocks noGrp="1"/>
          </p:cNvSpPr>
          <p:nvPr>
            <p:ph type="body" sz="half" idx="2"/>
          </p:nvPr>
        </p:nvSpPr>
        <p:spPr>
          <a:xfrm>
            <a:off x="1835696" y="5661248"/>
            <a:ext cx="5400600" cy="500608"/>
          </a:xfrm>
        </p:spPr>
        <p:txBody>
          <a:bodyPr>
            <a:noAutofit/>
          </a:bodyPr>
          <a:lstStyle>
            <a:lvl1pPr marL="0" indent="0" algn="ctr">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330898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Lisätietoj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6" y="1876"/>
            <a:ext cx="9143614"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hasCustomPrompt="1"/>
          </p:nvPr>
        </p:nvSpPr>
        <p:spPr>
          <a:xfrm>
            <a:off x="1043608" y="980728"/>
            <a:ext cx="7056398"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dirty="0"/>
              <a:t>Lisätietoja</a:t>
            </a:r>
          </a:p>
        </p:txBody>
      </p:sp>
      <p:sp>
        <p:nvSpPr>
          <p:cNvPr id="134148" name="Rectangle 4"/>
          <p:cNvSpPr>
            <a:spLocks noGrp="1" noChangeArrowheads="1"/>
          </p:cNvSpPr>
          <p:nvPr>
            <p:ph type="subTitle" idx="1" hasCustomPrompt="1"/>
          </p:nvPr>
        </p:nvSpPr>
        <p:spPr>
          <a:xfrm>
            <a:off x="1043608" y="2708920"/>
            <a:ext cx="7056398"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dirty="0"/>
              <a:t>www.maanmittauslaitos.fi</a:t>
            </a:r>
          </a:p>
        </p:txBody>
      </p:sp>
    </p:spTree>
    <p:extLst>
      <p:ext uri="{BB962C8B-B14F-4D97-AF65-F5344CB8AC3E}">
        <p14:creationId xmlns:p14="http://schemas.microsoft.com/office/powerpoint/2010/main" val="201386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55" name="Picture 3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617" y="1875"/>
            <a:ext cx="9141501" cy="6856125"/>
          </a:xfrm>
          <a:prstGeom prst="rect">
            <a:avLst/>
          </a:prstGeom>
          <a:noFill/>
          <a:extLst>
            <a:ext uri="{909E8E84-426E-40DD-AFC4-6F175D3DCCD1}">
              <a14:hiddenFill xmlns:a14="http://schemas.microsoft.com/office/drawing/2010/main">
                <a:solidFill>
                  <a:srgbClr val="FFFFFF"/>
                </a:solidFill>
              </a14:hiddenFill>
            </a:ext>
          </a:extLst>
        </p:spPr>
      </p:pic>
      <p:sp>
        <p:nvSpPr>
          <p:cNvPr id="133124" name="Rectangle 4"/>
          <p:cNvSpPr>
            <a:spLocks noGrp="1" noChangeArrowheads="1"/>
          </p:cNvSpPr>
          <p:nvPr>
            <p:ph type="title"/>
          </p:nvPr>
        </p:nvSpPr>
        <p:spPr bwMode="auto">
          <a:xfrm>
            <a:off x="971600" y="476672"/>
            <a:ext cx="705678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endParaRPr lang="fi-FI" dirty="0"/>
          </a:p>
        </p:txBody>
      </p:sp>
      <p:sp>
        <p:nvSpPr>
          <p:cNvPr id="133125" name="Rectangle 5"/>
          <p:cNvSpPr>
            <a:spLocks noGrp="1" noChangeArrowheads="1"/>
          </p:cNvSpPr>
          <p:nvPr>
            <p:ph type="body" idx="1"/>
          </p:nvPr>
        </p:nvSpPr>
        <p:spPr bwMode="auto">
          <a:xfrm>
            <a:off x="971600" y="2060848"/>
            <a:ext cx="705678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0" bIns="0" numCol="1" anchor="t" anchorCtr="0" compatLnSpc="1">
            <a:prstTxWarp prst="textNoShape">
              <a:avLst/>
            </a:prstTxWarp>
            <a:normAutofit/>
          </a:bodyPr>
          <a:lstStyle/>
          <a:p>
            <a:pPr lvl="0"/>
            <a:r>
              <a:rPr lang="fi-FI" dirty="0"/>
              <a:t>Normaali teksti</a:t>
            </a:r>
          </a:p>
          <a:p>
            <a:pPr lvl="1"/>
            <a:r>
              <a:rPr lang="da-DK" dirty="0"/>
              <a:t>Sisennetty teksti</a:t>
            </a:r>
          </a:p>
          <a:p>
            <a:pPr lvl="2"/>
            <a:r>
              <a:rPr lang="fi-FI" dirty="0"/>
              <a:t>Sisennetty teksti</a:t>
            </a:r>
          </a:p>
          <a:p>
            <a:pPr lvl="3"/>
            <a:r>
              <a:rPr lang="fi-FI" dirty="0"/>
              <a:t>Sisennetty teksti</a:t>
            </a:r>
          </a:p>
          <a:p>
            <a:pPr lvl="4"/>
            <a:r>
              <a:rPr lang="fi-FI" dirty="0"/>
              <a:t>Sisennetty teksti</a:t>
            </a:r>
          </a:p>
        </p:txBody>
      </p:sp>
    </p:spTree>
    <p:extLst>
      <p:ext uri="{BB962C8B-B14F-4D97-AF65-F5344CB8AC3E}">
        <p14:creationId xmlns:p14="http://schemas.microsoft.com/office/powerpoint/2010/main" val="210320257"/>
      </p:ext>
    </p:extLst>
  </p:cSld>
  <p:clrMap bg1="lt1" tx1="dk1" bg2="lt2" tx2="dk2" accent1="accent1" accent2="accent2" accent3="accent3" accent4="accent4" accent5="accent5" accent6="accent6" hlink="hlink" folHlink="folHlink"/>
  <p:sldLayoutIdLst>
    <p:sldLayoutId id="2147483698" r:id="rId1"/>
    <p:sldLayoutId id="2147483703" r:id="rId2"/>
    <p:sldLayoutId id="2147483707" r:id="rId3"/>
    <p:sldLayoutId id="2147483708" r:id="rId4"/>
    <p:sldLayoutId id="2147483705" r:id="rId5"/>
    <p:sldLayoutId id="2147483706" r:id="rId6"/>
    <p:sldLayoutId id="2147483709" r:id="rId7"/>
    <p:sldLayoutId id="2147483710" r:id="rId8"/>
    <p:sldLayoutId id="2147483711" r:id="rId9"/>
  </p:sldLayoutIdLst>
  <p:hf hdr="0" dt="0"/>
  <p:txStyles>
    <p:titleStyle>
      <a:lvl1pPr algn="l" rtl="0" eaLnBrk="1" fontAlgn="base" hangingPunct="1">
        <a:lnSpc>
          <a:spcPts val="3800"/>
        </a:lnSpc>
        <a:spcBef>
          <a:spcPct val="0"/>
        </a:spcBef>
        <a:spcAft>
          <a:spcPct val="0"/>
        </a:spcAft>
        <a:defRPr sz="3800" b="1" spc="0" baseline="0">
          <a:solidFill>
            <a:schemeClr val="tx1">
              <a:lumMod val="50000"/>
            </a:schemeClr>
          </a:solidFill>
          <a:latin typeface="Georgia" panose="02040502050405020303" pitchFamily="18" charset="0"/>
          <a:ea typeface="+mj-ea"/>
          <a:cs typeface="+mj-cs"/>
        </a:defRPr>
      </a:lvl1pPr>
      <a:lvl2pPr algn="l" rtl="0" eaLnBrk="1" fontAlgn="base" hangingPunct="1">
        <a:spcBef>
          <a:spcPct val="0"/>
        </a:spcBef>
        <a:spcAft>
          <a:spcPct val="0"/>
        </a:spcAft>
        <a:defRPr sz="3300">
          <a:solidFill>
            <a:srgbClr val="ED1C24"/>
          </a:solidFill>
          <a:latin typeface="Verdana" pitchFamily="34" charset="0"/>
          <a:cs typeface="Arial" charset="0"/>
        </a:defRPr>
      </a:lvl2pPr>
      <a:lvl3pPr algn="l" rtl="0" eaLnBrk="1" fontAlgn="base" hangingPunct="1">
        <a:spcBef>
          <a:spcPct val="0"/>
        </a:spcBef>
        <a:spcAft>
          <a:spcPct val="0"/>
        </a:spcAft>
        <a:defRPr sz="3300">
          <a:solidFill>
            <a:srgbClr val="ED1C24"/>
          </a:solidFill>
          <a:latin typeface="Verdana" pitchFamily="34" charset="0"/>
          <a:cs typeface="Arial" charset="0"/>
        </a:defRPr>
      </a:lvl3pPr>
      <a:lvl4pPr algn="l" rtl="0" eaLnBrk="1" fontAlgn="base" hangingPunct="1">
        <a:spcBef>
          <a:spcPct val="0"/>
        </a:spcBef>
        <a:spcAft>
          <a:spcPct val="0"/>
        </a:spcAft>
        <a:defRPr sz="3300">
          <a:solidFill>
            <a:srgbClr val="ED1C24"/>
          </a:solidFill>
          <a:latin typeface="Verdana" pitchFamily="34" charset="0"/>
          <a:cs typeface="Arial" charset="0"/>
        </a:defRPr>
      </a:lvl4pPr>
      <a:lvl5pPr algn="l" rtl="0" eaLnBrk="1" fontAlgn="base" hangingPunct="1">
        <a:spcBef>
          <a:spcPct val="0"/>
        </a:spcBef>
        <a:spcAft>
          <a:spcPct val="0"/>
        </a:spcAft>
        <a:defRPr sz="3300">
          <a:solidFill>
            <a:srgbClr val="ED1C24"/>
          </a:solidFill>
          <a:latin typeface="Verdana" pitchFamily="34" charset="0"/>
          <a:cs typeface="Arial" charset="0"/>
        </a:defRPr>
      </a:lvl5pPr>
      <a:lvl6pPr marL="457200" algn="l" rtl="0" eaLnBrk="1" fontAlgn="base" hangingPunct="1">
        <a:spcBef>
          <a:spcPct val="0"/>
        </a:spcBef>
        <a:spcAft>
          <a:spcPct val="0"/>
        </a:spcAft>
        <a:defRPr sz="3300">
          <a:solidFill>
            <a:srgbClr val="ED1C24"/>
          </a:solidFill>
          <a:latin typeface="Verdana" pitchFamily="34" charset="0"/>
          <a:cs typeface="Arial" charset="0"/>
        </a:defRPr>
      </a:lvl6pPr>
      <a:lvl7pPr marL="914400" algn="l" rtl="0" eaLnBrk="1" fontAlgn="base" hangingPunct="1">
        <a:spcBef>
          <a:spcPct val="0"/>
        </a:spcBef>
        <a:spcAft>
          <a:spcPct val="0"/>
        </a:spcAft>
        <a:defRPr sz="3300">
          <a:solidFill>
            <a:srgbClr val="ED1C24"/>
          </a:solidFill>
          <a:latin typeface="Verdana" pitchFamily="34" charset="0"/>
          <a:cs typeface="Arial" charset="0"/>
        </a:defRPr>
      </a:lvl7pPr>
      <a:lvl8pPr marL="1371600" algn="l" rtl="0" eaLnBrk="1" fontAlgn="base" hangingPunct="1">
        <a:spcBef>
          <a:spcPct val="0"/>
        </a:spcBef>
        <a:spcAft>
          <a:spcPct val="0"/>
        </a:spcAft>
        <a:defRPr sz="3300">
          <a:solidFill>
            <a:srgbClr val="ED1C24"/>
          </a:solidFill>
          <a:latin typeface="Verdana" pitchFamily="34" charset="0"/>
          <a:cs typeface="Arial" charset="0"/>
        </a:defRPr>
      </a:lvl8pPr>
      <a:lvl9pPr marL="1828800" algn="l" rtl="0" eaLnBrk="1" fontAlgn="base" hangingPunct="1">
        <a:spcBef>
          <a:spcPct val="0"/>
        </a:spcBef>
        <a:spcAft>
          <a:spcPct val="0"/>
        </a:spcAft>
        <a:defRPr sz="3300">
          <a:solidFill>
            <a:srgbClr val="ED1C24"/>
          </a:solidFill>
          <a:latin typeface="Verdana" pitchFamily="34" charset="0"/>
          <a:cs typeface="Arial" charset="0"/>
        </a:defRPr>
      </a:lvl9pPr>
    </p:titleStyle>
    <p:bodyStyle>
      <a:lvl1pPr marL="266700" indent="-266700"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ea typeface="+mn-ea"/>
          <a:cs typeface="+mn-cs"/>
        </a:defRPr>
      </a:lvl1pPr>
      <a:lvl2pPr marL="542925" indent="-180975"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eaLnBrk="1" fontAlgn="base" hangingPunct="1">
        <a:lnSpc>
          <a:spcPct val="100000"/>
        </a:lnSpc>
        <a:spcBef>
          <a:spcPts val="9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86552" y="332656"/>
            <a:ext cx="7056398" cy="2232248"/>
          </a:xfrm>
        </p:spPr>
        <p:txBody>
          <a:bodyPr>
            <a:normAutofit/>
          </a:bodyPr>
          <a:lstStyle/>
          <a:p>
            <a:br>
              <a:rPr lang="fi-FI" sz="5300" strike="sngStrike" dirty="0"/>
            </a:br>
            <a:r>
              <a:rPr lang="fi-FI" sz="1800" dirty="0"/>
              <a:t>Alueellinen yksityistietoimitus 2021-653806</a:t>
            </a:r>
            <a:br>
              <a:rPr lang="fi-FI" sz="4000" dirty="0">
                <a:solidFill>
                  <a:srgbClr val="02A5E6"/>
                </a:solidFill>
                <a:latin typeface="Arial" charset="0"/>
                <a:ea typeface="DejaVu Sans" charset="0"/>
                <a:cs typeface="DejaVu Sans" charset="0"/>
              </a:rPr>
            </a:br>
            <a:endParaRPr lang="fi-FI" dirty="0"/>
          </a:p>
        </p:txBody>
      </p:sp>
      <p:sp>
        <p:nvSpPr>
          <p:cNvPr id="6" name="Subtitle 5"/>
          <p:cNvSpPr>
            <a:spLocks noGrp="1"/>
          </p:cNvSpPr>
          <p:nvPr>
            <p:ph type="subTitle" idx="1"/>
          </p:nvPr>
        </p:nvSpPr>
        <p:spPr>
          <a:xfrm>
            <a:off x="1043801" y="2204864"/>
            <a:ext cx="7056398" cy="1440160"/>
          </a:xfrm>
        </p:spPr>
        <p:txBody>
          <a:bodyPr>
            <a:normAutofit fontScale="25000" lnSpcReduction="20000"/>
          </a:bodyPr>
          <a:lstStyle/>
          <a:p>
            <a:r>
              <a:rPr lang="fi-FI" sz="7200" dirty="0" err="1"/>
              <a:t>Laikko</a:t>
            </a:r>
            <a:r>
              <a:rPr lang="fi-FI" sz="7200" dirty="0"/>
              <a:t> – Simpele rataosan</a:t>
            </a:r>
          </a:p>
          <a:p>
            <a:r>
              <a:rPr lang="fi-FI" sz="7200" dirty="0"/>
              <a:t>tasoristeysten lakkauttaminen sekä tästä aiheutuvien tieoikeuksien järjestely</a:t>
            </a:r>
          </a:p>
          <a:p>
            <a:endParaRPr lang="fi-FI" sz="7200" dirty="0"/>
          </a:p>
          <a:p>
            <a:r>
              <a:rPr lang="fi-FI" sz="7200" dirty="0"/>
              <a:t>30.11.2023 Rautjärven kunnanvirasto</a:t>
            </a:r>
          </a:p>
          <a:p>
            <a:endParaRPr lang="fi-FI" sz="7200" dirty="0"/>
          </a:p>
          <a:p>
            <a:endParaRPr lang="fi-FI" sz="7200" dirty="0"/>
          </a:p>
          <a:p>
            <a:r>
              <a:rPr lang="fi-FI" dirty="0"/>
              <a:t>n</a:t>
            </a:r>
          </a:p>
        </p:txBody>
      </p:sp>
      <p:sp>
        <p:nvSpPr>
          <p:cNvPr id="4" name="Subtitle 5"/>
          <p:cNvSpPr txBox="1">
            <a:spLocks/>
          </p:cNvSpPr>
          <p:nvPr/>
        </p:nvSpPr>
        <p:spPr bwMode="auto">
          <a:xfrm>
            <a:off x="2699792" y="3645024"/>
            <a:ext cx="4320672"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lvl1pPr marL="0" indent="0" algn="ctr" rtl="0" fontAlgn="base">
              <a:lnSpc>
                <a:spcPts val="2200"/>
              </a:lnSpc>
              <a:spcBef>
                <a:spcPts val="0"/>
              </a:spcBef>
              <a:spcAft>
                <a:spcPct val="0"/>
              </a:spcAft>
              <a:buClr>
                <a:srgbClr val="FF7900"/>
              </a:buClr>
              <a:buSzPct val="80000"/>
              <a:buFontTx/>
              <a:buNone/>
              <a:tabLst>
                <a:tab pos="2066925" algn="l"/>
              </a:tabLst>
              <a:defRPr sz="1800">
                <a:solidFill>
                  <a:schemeClr val="bg1"/>
                </a:solidFill>
                <a:latin typeface="Arial" panose="020B0604020202020204" pitchFamily="34" charset="0"/>
                <a:ea typeface="+mn-ea"/>
                <a:cs typeface="Arial" panose="020B0604020202020204" pitchFamily="34" charset="0"/>
              </a:defRPr>
            </a:lvl1pPr>
            <a:lvl2pPr marL="542925" indent="-180975" algn="l" rtl="0" fontAlgn="base">
              <a:lnSpc>
                <a:spcPts val="3000"/>
              </a:lnSpc>
              <a:spcBef>
                <a:spcPts val="15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fontAlgn="base">
              <a:lnSpc>
                <a:spcPts val="2600"/>
              </a:lnSpc>
              <a:spcBef>
                <a:spcPts val="15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a:lstStyle>
          <a:p>
            <a:pPr algn="l"/>
            <a:r>
              <a:rPr lang="fi-FI" sz="1200" b="0" kern="0" dirty="0">
                <a:latin typeface="+mn-lt"/>
              </a:rPr>
              <a:t>Toimitusinsinööri Jouni Partanen, Maanmittauslaitos</a:t>
            </a:r>
          </a:p>
          <a:p>
            <a:pPr algn="l"/>
            <a:r>
              <a:rPr lang="fi-FI" sz="1200" b="0" kern="0" dirty="0">
                <a:latin typeface="+mn-lt"/>
              </a:rPr>
              <a:t>Uskotut miehet: Saara Siitonen ja Mika Hanski</a:t>
            </a:r>
            <a:endParaRPr lang="fi-FI" sz="1400" b="0" kern="0" dirty="0">
              <a:latin typeface="+mn-lt"/>
            </a:endParaRPr>
          </a:p>
        </p:txBody>
      </p:sp>
    </p:spTree>
    <p:extLst>
      <p:ext uri="{BB962C8B-B14F-4D97-AF65-F5344CB8AC3E}">
        <p14:creationId xmlns:p14="http://schemas.microsoft.com/office/powerpoint/2010/main" val="42364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0BD4F33-3C10-4540-82F6-82DBA7C69098}"/>
              </a:ext>
            </a:extLst>
          </p:cNvPr>
          <p:cNvSpPr txBox="1"/>
          <p:nvPr/>
        </p:nvSpPr>
        <p:spPr>
          <a:xfrm>
            <a:off x="395536" y="338600"/>
            <a:ext cx="8280920" cy="6370975"/>
          </a:xfrm>
          <a:prstGeom prst="rect">
            <a:avLst/>
          </a:prstGeom>
          <a:noFill/>
        </p:spPr>
        <p:txBody>
          <a:bodyPr wrap="square">
            <a:spAutoFit/>
          </a:bodyPr>
          <a:lstStyle/>
          <a:p>
            <a:r>
              <a:rPr lang="fi-FI" sz="2400" dirty="0"/>
              <a:t>Toimituksen tarkoitus</a:t>
            </a:r>
          </a:p>
          <a:p>
            <a:pPr marL="285750" indent="-285750">
              <a:buFont typeface="Wingdings" panose="05000000000000000000" pitchFamily="2" charset="2"/>
              <a:buChar char="§"/>
            </a:pPr>
            <a:r>
              <a:rPr lang="fi-FI" b="0" dirty="0"/>
              <a:t>Rataosalla </a:t>
            </a:r>
            <a:r>
              <a:rPr lang="fi-FI" b="0" dirty="0" err="1"/>
              <a:t>Laikko</a:t>
            </a:r>
            <a:r>
              <a:rPr lang="fi-FI" b="0" dirty="0"/>
              <a:t> – Simpele olevien kahden tasoristeyksen </a:t>
            </a:r>
            <a:r>
              <a:rPr lang="fi-FI" b="0" dirty="0" err="1"/>
              <a:t>Ilmee</a:t>
            </a:r>
            <a:r>
              <a:rPr lang="fi-FI" b="0" dirty="0"/>
              <a:t> ja </a:t>
            </a:r>
            <a:r>
              <a:rPr lang="fi-FI" b="0" dirty="0" err="1"/>
              <a:t>Punasvaara</a:t>
            </a:r>
            <a:r>
              <a:rPr lang="fi-FI" b="0" dirty="0"/>
              <a:t> lakkauttaminen.</a:t>
            </a:r>
          </a:p>
          <a:p>
            <a:pPr marL="285750" indent="-285750">
              <a:buFont typeface="Wingdings" panose="05000000000000000000" pitchFamily="2" charset="2"/>
              <a:buChar char="§"/>
            </a:pPr>
            <a:endParaRPr lang="fi-FI" b="0" dirty="0"/>
          </a:p>
          <a:p>
            <a:endParaRPr lang="fi-FI" b="0" dirty="0"/>
          </a:p>
          <a:p>
            <a:endParaRPr lang="fi-FI" b="0" dirty="0"/>
          </a:p>
          <a:p>
            <a:pPr marL="285750" indent="-285750">
              <a:buFont typeface="Wingdings" panose="05000000000000000000" pitchFamily="2" charset="2"/>
              <a:buChar char="§"/>
            </a:pPr>
            <a:r>
              <a:rPr lang="fi-FI" b="0" dirty="0"/>
              <a:t>Korvaavien tieoikeuksien käsittely</a:t>
            </a:r>
          </a:p>
          <a:p>
            <a:pPr marL="742950" lvl="1" indent="-285750">
              <a:buFont typeface="Wingdings" panose="05000000000000000000" pitchFamily="2" charset="2"/>
              <a:buChar char="§"/>
            </a:pPr>
            <a:r>
              <a:rPr lang="fi-FI" b="0" dirty="0"/>
              <a:t>Vanhojen tieoikeuksien lakkauttaminen</a:t>
            </a:r>
          </a:p>
          <a:p>
            <a:pPr marL="742950" lvl="1" indent="-285750">
              <a:buFont typeface="Wingdings" panose="05000000000000000000" pitchFamily="2" charset="2"/>
              <a:buChar char="§"/>
            </a:pPr>
            <a:r>
              <a:rPr lang="fi-FI" b="0" dirty="0"/>
              <a:t>Uusien tieoikeuksien perustaminen</a:t>
            </a:r>
          </a:p>
          <a:p>
            <a:pPr marL="742950" lvl="1" indent="-285750">
              <a:buFont typeface="Wingdings" panose="05000000000000000000" pitchFamily="2" charset="2"/>
              <a:buChar char="§"/>
            </a:pPr>
            <a:r>
              <a:rPr lang="fi-FI" b="0" dirty="0"/>
              <a:t>Tieoikeuksiin liittyvät korvaukset</a:t>
            </a:r>
          </a:p>
          <a:p>
            <a:pPr marL="742950" lvl="1" indent="-285750">
              <a:buFont typeface="Wingdings" panose="05000000000000000000" pitchFamily="2" charset="2"/>
              <a:buChar char="§"/>
            </a:pPr>
            <a:r>
              <a:rPr lang="fi-FI" b="0" dirty="0"/>
              <a:t>Teiden kunnossapito (vanhat sekä uudet)</a:t>
            </a:r>
          </a:p>
          <a:p>
            <a:pPr marL="742950" lvl="1" indent="-285750">
              <a:buFont typeface="Wingdings" panose="05000000000000000000" pitchFamily="2" charset="2"/>
              <a:buChar char="§"/>
            </a:pPr>
            <a:r>
              <a:rPr lang="fi-FI" b="0" dirty="0"/>
              <a:t>Mahdollisesti uusien tiekuntien perustaminen</a:t>
            </a:r>
          </a:p>
          <a:p>
            <a:endParaRPr lang="fi-FI" b="0" dirty="0"/>
          </a:p>
          <a:p>
            <a:r>
              <a:rPr lang="fi-FI" sz="2400" dirty="0"/>
              <a:t>Lainsäädäntöä</a:t>
            </a:r>
          </a:p>
          <a:p>
            <a:pPr marL="342900" indent="-342900">
              <a:buFont typeface="Wingdings" panose="05000000000000000000" pitchFamily="2" charset="2"/>
              <a:buChar char="§"/>
            </a:pPr>
            <a:r>
              <a:rPr lang="fi-FI" b="0" dirty="0"/>
              <a:t>Kiinteistönmuodostamislaki</a:t>
            </a:r>
          </a:p>
          <a:p>
            <a:pPr marL="800100" lvl="1" indent="-342900">
              <a:buFont typeface="Wingdings" panose="05000000000000000000" pitchFamily="2" charset="2"/>
              <a:buChar char="§"/>
            </a:pPr>
            <a:r>
              <a:rPr lang="fi-FI" b="0" dirty="0"/>
              <a:t>Toimitusmenettely</a:t>
            </a:r>
          </a:p>
          <a:p>
            <a:pPr marL="342900" indent="-342900">
              <a:buFont typeface="Wingdings" panose="05000000000000000000" pitchFamily="2" charset="2"/>
              <a:buChar char="§"/>
            </a:pPr>
            <a:r>
              <a:rPr lang="fi-FI" b="0" dirty="0"/>
              <a:t>Yksityistielaki</a:t>
            </a:r>
          </a:p>
          <a:p>
            <a:pPr marL="800100" lvl="1" indent="-342900">
              <a:buFont typeface="Wingdings" panose="05000000000000000000" pitchFamily="2" charset="2"/>
              <a:buChar char="§"/>
            </a:pPr>
            <a:r>
              <a:rPr lang="fi-FI" b="0" dirty="0"/>
              <a:t>Tieoikeuksien käsittely</a:t>
            </a:r>
          </a:p>
          <a:p>
            <a:pPr marL="342900" indent="-342900">
              <a:buFont typeface="Wingdings" panose="05000000000000000000" pitchFamily="2" charset="2"/>
              <a:buChar char="§"/>
            </a:pPr>
            <a:r>
              <a:rPr lang="fi-FI" b="0" dirty="0"/>
              <a:t>Ratalaki</a:t>
            </a:r>
          </a:p>
          <a:p>
            <a:pPr marL="342900" indent="-342900">
              <a:buFont typeface="Wingdings" panose="05000000000000000000" pitchFamily="2" charset="2"/>
              <a:buChar char="§"/>
            </a:pPr>
            <a:r>
              <a:rPr lang="fi-FI" b="0" dirty="0"/>
              <a:t>Lunastuslaki</a:t>
            </a:r>
          </a:p>
          <a:p>
            <a:pPr marL="800100" lvl="1" indent="-342900">
              <a:buFont typeface="Wingdings" panose="05000000000000000000" pitchFamily="2" charset="2"/>
              <a:buChar char="§"/>
            </a:pPr>
            <a:r>
              <a:rPr lang="fi-FI" b="0" dirty="0"/>
              <a:t>Edunvalvontakulut</a:t>
            </a:r>
          </a:p>
          <a:p>
            <a:pPr marL="342900" indent="-342900">
              <a:buFont typeface="Wingdings" panose="05000000000000000000" pitchFamily="2" charset="2"/>
              <a:buChar char="§"/>
            </a:pPr>
            <a:endParaRPr lang="fi-FI" b="0" dirty="0"/>
          </a:p>
        </p:txBody>
      </p:sp>
      <p:sp>
        <p:nvSpPr>
          <p:cNvPr id="2" name="Nuoli: Oikea 1">
            <a:extLst>
              <a:ext uri="{FF2B5EF4-FFF2-40B4-BE49-F238E27FC236}">
                <a16:creationId xmlns:a16="http://schemas.microsoft.com/office/drawing/2014/main" id="{598A3CFF-5519-5961-28E3-62657539CB8B}"/>
              </a:ext>
            </a:extLst>
          </p:cNvPr>
          <p:cNvSpPr/>
          <p:nvPr/>
        </p:nvSpPr>
        <p:spPr bwMode="auto">
          <a:xfrm>
            <a:off x="1691680" y="1628800"/>
            <a:ext cx="828000" cy="396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5638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05FDB125-F681-4D77-88BC-A5FCA11CFBB4}"/>
              </a:ext>
            </a:extLst>
          </p:cNvPr>
          <p:cNvSpPr txBox="1"/>
          <p:nvPr/>
        </p:nvSpPr>
        <p:spPr>
          <a:xfrm>
            <a:off x="611560" y="615599"/>
            <a:ext cx="7992888" cy="5632311"/>
          </a:xfrm>
          <a:prstGeom prst="rect">
            <a:avLst/>
          </a:prstGeom>
          <a:noFill/>
        </p:spPr>
        <p:txBody>
          <a:bodyPr wrap="square">
            <a:spAutoFit/>
          </a:bodyPr>
          <a:lstStyle/>
          <a:p>
            <a:r>
              <a:rPr lang="fi-FI" dirty="0"/>
              <a:t>Toimituksen vireilletulo</a:t>
            </a:r>
          </a:p>
          <a:p>
            <a:pPr marL="285750" indent="-285750">
              <a:buFont typeface="Arial" panose="020B0604020202020204" pitchFamily="34" charset="0"/>
              <a:buChar char="•"/>
            </a:pPr>
            <a:r>
              <a:rPr lang="fi-FI" b="0" dirty="0"/>
              <a:t>Väyläviraston hakemus 11.1.2021</a:t>
            </a:r>
          </a:p>
          <a:p>
            <a:pPr marL="285750" indent="-285750">
              <a:buFont typeface="Arial" panose="020B0604020202020204" pitchFamily="34" charset="0"/>
              <a:buChar char="•"/>
            </a:pPr>
            <a:r>
              <a:rPr lang="fi-FI" b="0" dirty="0"/>
              <a:t>Hakemus yksityistietoimituksessa käsiteltävä tasoristeysten lakkauttaminen &gt; Alueellinen yksityistietoimitus</a:t>
            </a:r>
          </a:p>
          <a:p>
            <a:pPr marL="742950" lvl="1" indent="-285750">
              <a:buFont typeface="Arial" panose="020B0604020202020204" pitchFamily="34" charset="0"/>
              <a:buChar char="•"/>
            </a:pPr>
            <a:r>
              <a:rPr lang="fi-FI" b="0" u="sng" dirty="0"/>
              <a:t>Yksityistielaki 76 §:</a:t>
            </a:r>
          </a:p>
          <a:p>
            <a:pPr lvl="2"/>
            <a:r>
              <a:rPr lang="fi-FI" b="0" dirty="0"/>
              <a:t>Alueella, jolla tieoikeudet ovat epäselvät tai jolla liikenteellisten olosuhteiden muuttumisen vuoksi on tarpeen tehdä tai lakkauttaa teitä taikka muutoin järjestellä tieoikeuksia, voidaan tarkoituksenmukaisten tieyhteyksien järjestämiseksi ja tieoikeuksien saattamiseksi vastaamaan muuttuneita olosuhteita suorittaa tällaista aluetta koskeva yksityistietoimitus (alueellinen yksityistietoimitus).</a:t>
            </a:r>
          </a:p>
          <a:p>
            <a:pPr lvl="2"/>
            <a:r>
              <a:rPr lang="fi-FI" b="0" dirty="0"/>
              <a:t>Jos 1 momentissa tarkoitettu tieyhteyksien järjestely on tarpeen paikallisen liikenteen vähentämiseksi maantiellä </a:t>
            </a:r>
            <a:r>
              <a:rPr lang="fi-FI" b="0" u="sng" dirty="0"/>
              <a:t>taikka rautatien tasoristeyksien vähentämisen tai poistamisen vuoksi</a:t>
            </a:r>
            <a:r>
              <a:rPr lang="fi-FI" b="0" dirty="0"/>
              <a:t>, alueellisen yksityistietoimituksen suorittamista saa hakea myös maantien tai </a:t>
            </a:r>
            <a:r>
              <a:rPr lang="fi-FI" b="0" u="sng" dirty="0"/>
              <a:t>radan pitäjä</a:t>
            </a:r>
            <a:r>
              <a:rPr lang="fi-FI" b="0" dirty="0"/>
              <a:t>.</a:t>
            </a:r>
          </a:p>
          <a:p>
            <a:pPr lvl="2"/>
            <a:endParaRPr lang="fi-FI" b="0" dirty="0"/>
          </a:p>
          <a:p>
            <a:pPr marL="285750" indent="-285750">
              <a:buFont typeface="Arial" panose="020B0604020202020204" pitchFamily="34" charset="0"/>
              <a:buChar char="•"/>
            </a:pPr>
            <a:r>
              <a:rPr lang="fi-FI" b="0" dirty="0"/>
              <a:t>Ei ratalain mukaista ratasuunnitelmaa (&gt; ratatoimitus)</a:t>
            </a:r>
          </a:p>
          <a:p>
            <a:pPr marL="342900" indent="-342900">
              <a:buFont typeface="Arial" panose="020B0604020202020204" pitchFamily="34" charset="0"/>
              <a:buChar char="•"/>
            </a:pPr>
            <a:endParaRPr lang="fi-FI" b="0" dirty="0"/>
          </a:p>
        </p:txBody>
      </p:sp>
    </p:spTree>
    <p:extLst>
      <p:ext uri="{BB962C8B-B14F-4D97-AF65-F5344CB8AC3E}">
        <p14:creationId xmlns:p14="http://schemas.microsoft.com/office/powerpoint/2010/main" val="378915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F01ADA5-734B-4239-97C7-044A0874F8AD}"/>
              </a:ext>
            </a:extLst>
          </p:cNvPr>
          <p:cNvSpPr txBox="1"/>
          <p:nvPr/>
        </p:nvSpPr>
        <p:spPr>
          <a:xfrm>
            <a:off x="971600" y="1031097"/>
            <a:ext cx="7128792" cy="2862322"/>
          </a:xfrm>
          <a:prstGeom prst="rect">
            <a:avLst/>
          </a:prstGeom>
          <a:noFill/>
        </p:spPr>
        <p:txBody>
          <a:bodyPr wrap="square">
            <a:spAutoFit/>
          </a:bodyPr>
          <a:lstStyle/>
          <a:p>
            <a:r>
              <a:rPr lang="fi-FI" dirty="0"/>
              <a:t>Lakkauttamisen edellytykset</a:t>
            </a:r>
          </a:p>
          <a:p>
            <a:pPr marL="342900" indent="-342900">
              <a:buFont typeface="Arial" panose="020B0604020202020204" pitchFamily="34" charset="0"/>
              <a:buChar char="•"/>
            </a:pPr>
            <a:r>
              <a:rPr lang="fi-FI" b="0" dirty="0"/>
              <a:t>Yksityistielaki 12 §:</a:t>
            </a:r>
          </a:p>
          <a:p>
            <a:pPr lvl="1"/>
            <a:r>
              <a:rPr lang="fi-FI" b="0" dirty="0"/>
              <a:t>Yksityistie voidaan lakkauttaa, jos olosuhteet ovat muuttuneet niin, että (4 §:n) edellytyksiä tieoikeuden perustamiseen ei enää ole eikä tie ole kenellekään tieosakkaalle välttämätön.</a:t>
            </a:r>
          </a:p>
          <a:p>
            <a:pPr lvl="1"/>
            <a:r>
              <a:rPr lang="fi-FI" b="0" dirty="0"/>
              <a:t>Yksityistie voidaan lakkauttaa myös, jos </a:t>
            </a:r>
            <a:r>
              <a:rPr lang="fi-FI" b="0" u="sng" dirty="0"/>
              <a:t>yleinen tarve sitä vaatii</a:t>
            </a:r>
            <a:r>
              <a:rPr lang="fi-FI" b="0" dirty="0"/>
              <a:t>. Jos tällaisesta lakkauttamisesta aiheutuu kulkuyhteyksien katkeaminen, uudet kulkuyhteydet on järjestettävä antamalla niitä varten tarpeelliset oikeudet.</a:t>
            </a:r>
          </a:p>
          <a:p>
            <a:endParaRPr lang="fi-FI" b="0" dirty="0"/>
          </a:p>
        </p:txBody>
      </p:sp>
    </p:spTree>
    <p:extLst>
      <p:ext uri="{BB962C8B-B14F-4D97-AF65-F5344CB8AC3E}">
        <p14:creationId xmlns:p14="http://schemas.microsoft.com/office/powerpoint/2010/main" val="111169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D27DD6C-F8D8-4320-9AEE-EA38FC2DED38}"/>
              </a:ext>
            </a:extLst>
          </p:cNvPr>
          <p:cNvSpPr txBox="1"/>
          <p:nvPr/>
        </p:nvSpPr>
        <p:spPr>
          <a:xfrm>
            <a:off x="755576" y="476672"/>
            <a:ext cx="7344816" cy="3139321"/>
          </a:xfrm>
          <a:prstGeom prst="rect">
            <a:avLst/>
          </a:prstGeom>
          <a:noFill/>
        </p:spPr>
        <p:txBody>
          <a:bodyPr wrap="square">
            <a:spAutoFit/>
          </a:bodyPr>
          <a:lstStyle/>
          <a:p>
            <a:r>
              <a:rPr lang="fi-FI" dirty="0"/>
              <a:t>Nykyiset tieoikeudet</a:t>
            </a:r>
          </a:p>
          <a:p>
            <a:pPr marL="285750" indent="-285750">
              <a:buFont typeface="Arial" panose="020B0604020202020204" pitchFamily="34" charset="0"/>
              <a:buChar char="•"/>
            </a:pPr>
            <a:r>
              <a:rPr lang="fi-FI" b="0" dirty="0"/>
              <a:t>Ilmeen tasoristeyksessä:</a:t>
            </a:r>
          </a:p>
          <a:p>
            <a:pPr marL="742950" lvl="1" indent="-285750">
              <a:buFont typeface="Courier New" panose="02070309020205020404" pitchFamily="49" charset="0"/>
              <a:buChar char="o"/>
            </a:pPr>
            <a:r>
              <a:rPr lang="fi-FI" b="0" dirty="0"/>
              <a:t>Lentokentän yksityistie, Y2004-15640</a:t>
            </a:r>
          </a:p>
          <a:p>
            <a:pPr marL="742950" lvl="1" indent="-285750">
              <a:buFont typeface="Courier New" panose="02070309020205020404" pitchFamily="49" charset="0"/>
              <a:buChar char="o"/>
            </a:pPr>
            <a:r>
              <a:rPr lang="fi-FI" b="0" dirty="0"/>
              <a:t>Perustettu v. 1979, tielautakunnan päätöksellä</a:t>
            </a:r>
          </a:p>
          <a:p>
            <a:pPr marL="742950" lvl="1" indent="-285750">
              <a:buFont typeface="Courier New" panose="02070309020205020404" pitchFamily="49" charset="0"/>
              <a:buChar char="o"/>
            </a:pPr>
            <a:r>
              <a:rPr lang="fi-FI" b="0" dirty="0"/>
              <a:t>vanha kylätie, Metsäkylän kylätie</a:t>
            </a:r>
          </a:p>
          <a:p>
            <a:pPr marL="742950" lvl="1" indent="-285750">
              <a:buFont typeface="Courier New" panose="02070309020205020404" pitchFamily="49" charset="0"/>
              <a:buChar char="o"/>
            </a:pPr>
            <a:endParaRPr lang="fi-FI" b="0" dirty="0"/>
          </a:p>
          <a:p>
            <a:pPr marL="285750" indent="-285750">
              <a:buFont typeface="Arial" panose="020B0604020202020204" pitchFamily="34" charset="0"/>
              <a:buChar char="•"/>
            </a:pPr>
            <a:r>
              <a:rPr lang="fi-FI" b="0" dirty="0" err="1"/>
              <a:t>Punasvaaran</a:t>
            </a:r>
            <a:r>
              <a:rPr lang="fi-FI" b="0" dirty="0"/>
              <a:t> tasoristeyksessä:</a:t>
            </a:r>
          </a:p>
          <a:p>
            <a:pPr marL="742950" lvl="1" indent="-285750">
              <a:buFont typeface="Courier New" panose="02070309020205020404" pitchFamily="49" charset="0"/>
              <a:buChar char="o"/>
            </a:pPr>
            <a:r>
              <a:rPr lang="fi-FI" b="0" dirty="0" err="1"/>
              <a:t>Punasvaara-Änkilä</a:t>
            </a:r>
            <a:r>
              <a:rPr lang="fi-FI" b="0" dirty="0"/>
              <a:t> yksityistie, Y2004-12646</a:t>
            </a:r>
          </a:p>
          <a:p>
            <a:pPr marL="742950" lvl="1" indent="-285750">
              <a:buFont typeface="Courier New" panose="02070309020205020404" pitchFamily="49" charset="0"/>
              <a:buChar char="o"/>
            </a:pPr>
            <a:r>
              <a:rPr lang="fi-FI" b="0" dirty="0"/>
              <a:t>Perustettu v. 1978, tielautakunnan päätöksellä</a:t>
            </a:r>
          </a:p>
          <a:p>
            <a:pPr marL="742950" lvl="1" indent="-285750">
              <a:buFont typeface="Courier New" panose="02070309020205020404" pitchFamily="49" charset="0"/>
              <a:buChar char="o"/>
            </a:pPr>
            <a:r>
              <a:rPr lang="fi-FI" b="0" dirty="0"/>
              <a:t>Vanha yhteinen tie</a:t>
            </a:r>
          </a:p>
          <a:p>
            <a:pPr lvl="1"/>
            <a:endParaRPr lang="fi-FI" b="0" dirty="0"/>
          </a:p>
        </p:txBody>
      </p:sp>
    </p:spTree>
    <p:extLst>
      <p:ext uri="{BB962C8B-B14F-4D97-AF65-F5344CB8AC3E}">
        <p14:creationId xmlns:p14="http://schemas.microsoft.com/office/powerpoint/2010/main" val="50734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6D2A3C-1159-4D46-A92C-DCB3144D2504}"/>
              </a:ext>
            </a:extLst>
          </p:cNvPr>
          <p:cNvSpPr txBox="1"/>
          <p:nvPr/>
        </p:nvSpPr>
        <p:spPr>
          <a:xfrm>
            <a:off x="827584" y="477099"/>
            <a:ext cx="7632848" cy="6186309"/>
          </a:xfrm>
          <a:prstGeom prst="rect">
            <a:avLst/>
          </a:prstGeom>
          <a:noFill/>
        </p:spPr>
        <p:txBody>
          <a:bodyPr wrap="square">
            <a:spAutoFit/>
          </a:bodyPr>
          <a:lstStyle/>
          <a:p>
            <a:r>
              <a:rPr lang="fi-FI" sz="2400" dirty="0"/>
              <a:t>Tasoristeysselvitys Imatra – Kesälahti v. 2011</a:t>
            </a:r>
          </a:p>
          <a:p>
            <a:endParaRPr lang="fi-FI" sz="2400" dirty="0"/>
          </a:p>
          <a:p>
            <a:pPr marL="285750" indent="-285750">
              <a:buFont typeface="Wingdings" panose="05000000000000000000" pitchFamily="2" charset="2"/>
              <a:buChar char="§"/>
            </a:pPr>
            <a:r>
              <a:rPr lang="fi-FI" b="0" dirty="0"/>
              <a:t>Tasoristeysselvityksen keskeisenä tavoitteena on tie- ja raideliikenteen turvallisuuden ja liikennöitävyyden parantaminen poistamalla tasoristeykset. Liikenteen sujuvuuden lisäksi tasoristeyksien poisto osaltaan mahdollistaa junien nopeustason noston.</a:t>
            </a:r>
          </a:p>
          <a:p>
            <a:pPr marL="285750" indent="-285750">
              <a:buFont typeface="Wingdings" panose="05000000000000000000" pitchFamily="2" charset="2"/>
              <a:buChar char="§"/>
            </a:pPr>
            <a:endParaRPr lang="fi-FI" b="0" dirty="0"/>
          </a:p>
          <a:p>
            <a:pPr marL="285750" indent="-285750">
              <a:buFont typeface="Wingdings" panose="05000000000000000000" pitchFamily="2" charset="2"/>
              <a:buChar char="§"/>
            </a:pPr>
            <a:r>
              <a:rPr lang="fi-FI" b="0" dirty="0"/>
              <a:t>Tasoristeys </a:t>
            </a:r>
            <a:r>
              <a:rPr lang="fi-FI" dirty="0" err="1"/>
              <a:t>Ilmee</a:t>
            </a:r>
            <a:r>
              <a:rPr lang="fi-FI" b="0" dirty="0"/>
              <a:t>:</a:t>
            </a:r>
          </a:p>
          <a:p>
            <a:pPr marL="742950" lvl="1" indent="-285750">
              <a:buFont typeface="Courier New" panose="02070309020205020404" pitchFamily="49" charset="0"/>
              <a:buChar char="o"/>
            </a:pPr>
            <a:r>
              <a:rPr lang="fi-FI" b="0" dirty="0"/>
              <a:t>Tasoristeys korvataan tiejärjestelyillä siten, että radan varressa, paalutussuunnassa oikealla menevä yksityistie parannetaan etelään n. 2 km matkalla yhdystielle 14912 (Metsäkyläntielle). Pohjoisen suuntaan rakennetaan uutta yksityistietä 0,8 km ja nykyistä yksityistietä parannetaan noin 4 km matkalla.</a:t>
            </a:r>
          </a:p>
          <a:p>
            <a:pPr marL="742950" lvl="1" indent="-285750">
              <a:buFont typeface="Courier New" panose="02070309020205020404" pitchFamily="49" charset="0"/>
              <a:buChar char="o"/>
            </a:pPr>
            <a:r>
              <a:rPr lang="fi-FI" b="0" dirty="0"/>
              <a:t>Vaihtoehtoisena ratkaisuna on tarkasteltu myös yli-/ali kulkusiltaan perustuvaa ratkaisua. </a:t>
            </a:r>
          </a:p>
          <a:p>
            <a:pPr marL="742950" lvl="1" indent="-285750">
              <a:buFont typeface="Courier New" panose="02070309020205020404" pitchFamily="49" charset="0"/>
              <a:buChar char="o"/>
            </a:pPr>
            <a:endParaRPr lang="fi-FI" b="0" dirty="0"/>
          </a:p>
          <a:p>
            <a:pPr marL="285750" indent="-285750">
              <a:buFont typeface="Wingdings" panose="05000000000000000000" pitchFamily="2" charset="2"/>
              <a:buChar char="§"/>
            </a:pPr>
            <a:r>
              <a:rPr lang="fi-FI" b="0" dirty="0"/>
              <a:t>Tasoristeys </a:t>
            </a:r>
            <a:r>
              <a:rPr lang="fi-FI" dirty="0" err="1"/>
              <a:t>Punasvaara</a:t>
            </a:r>
            <a:r>
              <a:rPr lang="fi-FI" b="0" dirty="0"/>
              <a:t>:</a:t>
            </a:r>
          </a:p>
          <a:p>
            <a:pPr marL="742950" lvl="1" indent="-285750">
              <a:buFont typeface="Courier New" panose="02070309020205020404" pitchFamily="49" charset="0"/>
              <a:buChar char="o"/>
            </a:pPr>
            <a:r>
              <a:rPr lang="fi-FI" b="0" dirty="0"/>
              <a:t>Tasoristeys poistetaan tiejärjestelyin.</a:t>
            </a:r>
          </a:p>
          <a:p>
            <a:pPr marL="742950" lvl="1" indent="-285750">
              <a:buFont typeface="Courier New" panose="02070309020205020404" pitchFamily="49" charset="0"/>
              <a:buChar char="o"/>
            </a:pPr>
            <a:r>
              <a:rPr lang="fi-FI" b="0" dirty="0"/>
              <a:t>Vaihtoehtoisena ratkaisuna on tarkasteltu tasoristeyksen korvaamista ylikulkusillalla.</a:t>
            </a:r>
          </a:p>
          <a:p>
            <a:endParaRPr lang="fi-FI" sz="2400" dirty="0"/>
          </a:p>
        </p:txBody>
      </p:sp>
    </p:spTree>
    <p:extLst>
      <p:ext uri="{BB962C8B-B14F-4D97-AF65-F5344CB8AC3E}">
        <p14:creationId xmlns:p14="http://schemas.microsoft.com/office/powerpoint/2010/main" val="425525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89A9F018-B853-D240-3C42-A5AEC6198DD4}"/>
              </a:ext>
            </a:extLst>
          </p:cNvPr>
          <p:cNvSpPr txBox="1"/>
          <p:nvPr/>
        </p:nvSpPr>
        <p:spPr bwMode="auto">
          <a:xfrm>
            <a:off x="467544" y="404664"/>
            <a:ext cx="7056784" cy="432047"/>
          </a:xfrm>
          <a:prstGeom prst="rect">
            <a:avLst/>
          </a:prstGeom>
          <a:noFill/>
          <a:ln>
            <a:noFill/>
          </a:ln>
          <a:effectLst/>
        </p:spPr>
        <p:txBody>
          <a:bodyPr vert="horz" wrap="square" lIns="0" tIns="0" rIns="0" bIns="0" numCol="1" rtlCol="0" anchor="b" anchorCtr="0" compatLnSpc="1">
            <a:prstTxWarp prst="textNoShape">
              <a:avLst/>
            </a:prstTxWarp>
            <a:noAutofit/>
          </a:bodyPr>
          <a:lstStyle/>
          <a:p>
            <a:pPr>
              <a:lnSpc>
                <a:spcPts val="3800"/>
              </a:lnSpc>
              <a:spcAft>
                <a:spcPts val="600"/>
              </a:spcAft>
            </a:pPr>
            <a:r>
              <a:rPr lang="fi-FI" sz="2400" b="1" spc="0" baseline="0" dirty="0">
                <a:solidFill>
                  <a:schemeClr val="tx1">
                    <a:lumMod val="50000"/>
                  </a:schemeClr>
                </a:solidFill>
                <a:latin typeface="+mn-lt"/>
                <a:ea typeface="+mj-ea"/>
                <a:cs typeface="Arial" panose="020B0604020202020204" pitchFamily="34" charset="0"/>
              </a:rPr>
              <a:t>Arvioitu</a:t>
            </a:r>
            <a:r>
              <a:rPr lang="fi-FI" sz="2400" b="1" spc="0" baseline="0" dirty="0">
                <a:solidFill>
                  <a:schemeClr val="tx1">
                    <a:lumMod val="50000"/>
                  </a:schemeClr>
                </a:solidFill>
                <a:latin typeface="+mn-lt"/>
                <a:ea typeface="+mj-ea"/>
                <a:cs typeface="+mj-cs"/>
              </a:rPr>
              <a:t> vaikutus-alue</a:t>
            </a:r>
          </a:p>
        </p:txBody>
      </p:sp>
      <p:pic>
        <p:nvPicPr>
          <p:cNvPr id="6" name="Kuva 5">
            <a:extLst>
              <a:ext uri="{FF2B5EF4-FFF2-40B4-BE49-F238E27FC236}">
                <a16:creationId xmlns:a16="http://schemas.microsoft.com/office/drawing/2014/main" id="{C191AC1B-75DF-A8AB-286A-CEDADB3782B4}"/>
              </a:ext>
            </a:extLst>
          </p:cNvPr>
          <p:cNvPicPr>
            <a:picLocks noChangeAspect="1"/>
          </p:cNvPicPr>
          <p:nvPr/>
        </p:nvPicPr>
        <p:blipFill>
          <a:blip r:embed="rId2"/>
          <a:stretch>
            <a:fillRect/>
          </a:stretch>
        </p:blipFill>
        <p:spPr>
          <a:xfrm>
            <a:off x="2411760" y="980728"/>
            <a:ext cx="3793922" cy="5400600"/>
          </a:xfrm>
          <a:prstGeom prst="rect">
            <a:avLst/>
          </a:prstGeom>
          <a:noFill/>
        </p:spPr>
      </p:pic>
    </p:spTree>
    <p:extLst>
      <p:ext uri="{BB962C8B-B14F-4D97-AF65-F5344CB8AC3E}">
        <p14:creationId xmlns:p14="http://schemas.microsoft.com/office/powerpoint/2010/main" val="301002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F70853C-D677-CFA8-E891-2D5B04A935CE}"/>
              </a:ext>
            </a:extLst>
          </p:cNvPr>
          <p:cNvSpPr txBox="1"/>
          <p:nvPr/>
        </p:nvSpPr>
        <p:spPr bwMode="auto">
          <a:xfrm>
            <a:off x="971600" y="476672"/>
            <a:ext cx="7056784" cy="432048"/>
          </a:xfrm>
          <a:prstGeom prst="rect">
            <a:avLst/>
          </a:prstGeom>
          <a:noFill/>
          <a:ln>
            <a:noFill/>
          </a:ln>
          <a:effectLst/>
        </p:spPr>
        <p:txBody>
          <a:bodyPr vert="horz" wrap="square" lIns="0" tIns="0" rIns="0" bIns="0" numCol="1" rtlCol="0" anchor="b" anchorCtr="0" compatLnSpc="1">
            <a:prstTxWarp prst="textNoShape">
              <a:avLst/>
            </a:prstTxWarp>
            <a:normAutofit/>
          </a:bodyPr>
          <a:lstStyle/>
          <a:p>
            <a:pPr>
              <a:lnSpc>
                <a:spcPts val="3800"/>
              </a:lnSpc>
              <a:spcAft>
                <a:spcPts val="600"/>
              </a:spcAft>
            </a:pPr>
            <a:r>
              <a:rPr lang="fi-FI" sz="2400" b="1" spc="0" baseline="0" dirty="0">
                <a:solidFill>
                  <a:schemeClr val="tx1">
                    <a:lumMod val="50000"/>
                  </a:schemeClr>
                </a:solidFill>
                <a:latin typeface="Arial" panose="020B0604020202020204" pitchFamily="34" charset="0"/>
                <a:ea typeface="+mj-ea"/>
                <a:cs typeface="Arial" panose="020B0604020202020204" pitchFamily="34" charset="0"/>
              </a:rPr>
              <a:t>Alueen tiekunnalliset yksityistiet</a:t>
            </a:r>
          </a:p>
        </p:txBody>
      </p:sp>
      <p:pic>
        <p:nvPicPr>
          <p:cNvPr id="4" name="Kuva 3">
            <a:extLst>
              <a:ext uri="{FF2B5EF4-FFF2-40B4-BE49-F238E27FC236}">
                <a16:creationId xmlns:a16="http://schemas.microsoft.com/office/drawing/2014/main" id="{8D67715F-8212-A323-8028-67C93EB24AC6}"/>
              </a:ext>
            </a:extLst>
          </p:cNvPr>
          <p:cNvPicPr>
            <a:picLocks noChangeAspect="1"/>
          </p:cNvPicPr>
          <p:nvPr/>
        </p:nvPicPr>
        <p:blipFill>
          <a:blip r:embed="rId2"/>
          <a:stretch>
            <a:fillRect/>
          </a:stretch>
        </p:blipFill>
        <p:spPr>
          <a:xfrm>
            <a:off x="2483768" y="1020779"/>
            <a:ext cx="3744416" cy="5387649"/>
          </a:xfrm>
          <a:prstGeom prst="rect">
            <a:avLst/>
          </a:prstGeom>
          <a:noFill/>
        </p:spPr>
      </p:pic>
    </p:spTree>
    <p:extLst>
      <p:ext uri="{BB962C8B-B14F-4D97-AF65-F5344CB8AC3E}">
        <p14:creationId xmlns:p14="http://schemas.microsoft.com/office/powerpoint/2010/main" val="74792145"/>
      </p:ext>
    </p:extLst>
  </p:cSld>
  <p:clrMapOvr>
    <a:masterClrMapping/>
  </p:clrMapOvr>
</p:sld>
</file>

<file path=ppt/theme/theme1.xml><?xml version="1.0" encoding="utf-8"?>
<a:theme xmlns:a="http://schemas.openxmlformats.org/drawingml/2006/main" name="MMLppt-suomi">
  <a:themeElements>
    <a:clrScheme name="Maanmittauslaitos">
      <a:dk1>
        <a:srgbClr val="000000"/>
      </a:dk1>
      <a:lt1>
        <a:srgbClr val="FFFFFF"/>
      </a:lt1>
      <a:dk2>
        <a:srgbClr val="000000"/>
      </a:dk2>
      <a:lt2>
        <a:srgbClr val="FFFFFF"/>
      </a:lt2>
      <a:accent1>
        <a:srgbClr val="71B5CC"/>
      </a:accent1>
      <a:accent2>
        <a:srgbClr val="776F65"/>
      </a:accent2>
      <a:accent3>
        <a:srgbClr val="00B588"/>
      </a:accent3>
      <a:accent4>
        <a:srgbClr val="91BD10"/>
      </a:accent4>
      <a:accent5>
        <a:srgbClr val="FF7900"/>
      </a:accent5>
      <a:accent6>
        <a:srgbClr val="5E172D"/>
      </a:accent6>
      <a:hlink>
        <a:srgbClr val="71B5CC"/>
      </a:hlink>
      <a:folHlink>
        <a:srgbClr val="71B5CC"/>
      </a:folHlink>
    </a:clrScheme>
    <a:fontScheme name="Maanmittauslaito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A50021"/>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ED1C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kalvopohja_su_2014</Template>
  <TotalTime>10055</TotalTime>
  <Words>383</Words>
  <Application>Microsoft Office PowerPoint</Application>
  <PresentationFormat>Näytössä katseltava diaesitys (4:3)</PresentationFormat>
  <Paragraphs>65</Paragraphs>
  <Slides>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8</vt:i4>
      </vt:variant>
    </vt:vector>
  </HeadingPairs>
  <TitlesOfParts>
    <vt:vector size="14" baseType="lpstr">
      <vt:lpstr>Arial</vt:lpstr>
      <vt:lpstr>Courier New</vt:lpstr>
      <vt:lpstr>Georgia</vt:lpstr>
      <vt:lpstr>Verdana</vt:lpstr>
      <vt:lpstr>Wingdings</vt:lpstr>
      <vt:lpstr>MMLppt-suomi</vt:lpstr>
      <vt:lpstr> Alueellinen yksityistietoimitus 2021-653806 </vt:lpstr>
      <vt:lpstr>PowerPoint-esitys</vt:lpstr>
      <vt:lpstr>PowerPoint-esitys</vt:lpstr>
      <vt:lpstr>PowerPoint-esitys</vt:lpstr>
      <vt:lpstr>PowerPoint-esitys</vt:lpstr>
      <vt:lpstr>PowerPoint-esitys</vt:lpstr>
      <vt:lpstr>PowerPoint-esitys</vt:lpstr>
      <vt:lpstr>PowerPoint-esitys</vt:lpstr>
    </vt:vector>
  </TitlesOfParts>
  <Company>Maanmittauslaitos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Voimalinjalunastus</dc:title>
  <dc:creator>Lauhkonen Hanna</dc:creator>
  <cp:lastModifiedBy>Partanen Jouni</cp:lastModifiedBy>
  <cp:revision>136</cp:revision>
  <cp:lastPrinted>2016-05-04T12:10:08Z</cp:lastPrinted>
  <dcterms:created xsi:type="dcterms:W3CDTF">2015-05-25T07:29:41Z</dcterms:created>
  <dcterms:modified xsi:type="dcterms:W3CDTF">2023-11-29T11:58:39Z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