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2" r:id="rId2"/>
  </p:sldMasterIdLst>
  <p:notesMasterIdLst>
    <p:notesMasterId r:id="rId10"/>
  </p:notesMasterIdLst>
  <p:handoutMasterIdLst>
    <p:handoutMasterId r:id="rId11"/>
  </p:handoutMasterIdLst>
  <p:sldIdLst>
    <p:sldId id="256" r:id="rId3"/>
    <p:sldId id="282" r:id="rId4"/>
    <p:sldId id="278" r:id="rId5"/>
    <p:sldId id="267" r:id="rId6"/>
    <p:sldId id="279" r:id="rId7"/>
    <p:sldId id="280" r:id="rId8"/>
    <p:sldId id="276" r:id="rId9"/>
  </p:sldIdLst>
  <p:sldSz cx="9144000" cy="6858000" type="screen4x3"/>
  <p:notesSz cx="6797675" cy="9926638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B3E0"/>
    <a:srgbClr val="E1E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4" autoAdjust="0"/>
    <p:restoredTop sz="94660"/>
  </p:normalViewPr>
  <p:slideViewPr>
    <p:cSldViewPr>
      <p:cViewPr varScale="1">
        <p:scale>
          <a:sx n="104" d="100"/>
          <a:sy n="104" d="100"/>
        </p:scale>
        <p:origin x="60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08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5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50532" y="0"/>
            <a:ext cx="2945553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B8E5-6766-4E44-90B8-FAC17D2A5D8D}" type="datetimeFigureOut">
              <a:rPr lang="fi-FI" smtClean="0"/>
              <a:pPr/>
              <a:t>4.8.2026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323"/>
            <a:ext cx="2945553" cy="49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50532" y="9428323"/>
            <a:ext cx="2945553" cy="4967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8692C-3FA2-49DA-B926-DC067D7CECB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512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1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i-FI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i-FI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1E9CD5-8FA4-4A5E-8906-91DB22D2E0DF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4211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E9CD5-8FA4-4A5E-8906-91DB22D2E0DF}" type="slidenum">
              <a:rPr lang="fi-FI" smtClean="0"/>
              <a:pPr/>
              <a:t>1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36588" y="2097088"/>
            <a:ext cx="7737475" cy="148272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47700" y="657225"/>
            <a:ext cx="5572125" cy="314325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  <p:pic>
        <p:nvPicPr>
          <p:cNvPr id="15377" name="TitleLogo2" descr="ELYT_fi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750" y="366713"/>
            <a:ext cx="2322513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6DD590-6948-43E2-A1A8-44E16ED020DB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E74588-D046-4934-89B1-368B2D88D8D8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1813" y="1341438"/>
            <a:ext cx="3870325" cy="4589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54538" y="1341438"/>
            <a:ext cx="3870325" cy="4589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60842B-343A-4466-A47F-D501FFAB426D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Alatunnisteen paikkamerk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AB5A358-3818-4CB3-8CA1-8A4D1F605151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9" name="Päivämäärän paikkamerkki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B1FA024-41CD-43C7-A632-89881408D9B0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F306E5-5C34-4A72-98FD-975545A3B094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AE29ED-82D1-43AA-8EA0-1726F9E7A185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3DE839C-AD4F-4244-BAA3-7C9FA1C78837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A82EA8-6F04-4405-993A-B76BAD9A4AA3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451600" y="617538"/>
            <a:ext cx="1973263" cy="5313362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528638" y="617538"/>
            <a:ext cx="5770562" cy="5313362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F6E49A-A900-4D28-BA9E-BB0714E5BB27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36588" y="2097088"/>
            <a:ext cx="7737475" cy="148272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47700" y="657225"/>
            <a:ext cx="5572125" cy="314325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  <p:pic>
        <p:nvPicPr>
          <p:cNvPr id="15377" name="TitleLogo2" descr="ELYT_sv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750" y="366713"/>
            <a:ext cx="2286000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18565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067148-3900-4119-9D68-8828E94A73AB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3884591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E0EC0-5AA2-471C-98BF-2B1156D1AF2A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327495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1813" y="1341438"/>
            <a:ext cx="3870325" cy="4589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54538" y="1341438"/>
            <a:ext cx="3870325" cy="4589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45F2FD-1174-41C3-A802-B15F3F3C191C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1605561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Alatunnisteen paikkamerk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31ACCA-6CEB-43A2-9DB1-2B38277A8CC7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9" name="Päivämäärän paikkamerkki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950492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D1E670-59FF-4633-B2A1-DD3596BC8A66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806165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5D239A-009E-46F0-9D76-BBA123241D33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1393671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116E9F-F4AC-4331-B06B-E57D335D5A00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1207981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CE4E0A-904A-4276-95BE-E84C99605618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32900912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DFACCBD-5642-4C93-ACE0-60AFA9A66691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3245284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451600" y="617538"/>
            <a:ext cx="1973263" cy="5313362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528638" y="617538"/>
            <a:ext cx="5770562" cy="5313362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B0A51D2-396F-4B6C-AFFE-D9591553D301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19.4.2010 / Ann-Christine Ketolainen</a:t>
            </a:r>
          </a:p>
        </p:txBody>
      </p:sp>
    </p:spTree>
    <p:extLst>
      <p:ext uri="{BB962C8B-B14F-4D97-AF65-F5344CB8AC3E}">
        <p14:creationId xmlns:p14="http://schemas.microsoft.com/office/powerpoint/2010/main" val="246440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57863" y="6224588"/>
            <a:ext cx="26638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ts val="400"/>
              </a:spcAft>
              <a:defRPr sz="900"/>
            </a:lvl1pPr>
          </a:lstStyle>
          <a:p>
            <a:endParaRPr lang="fi-FI"/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6613" y="6224588"/>
            <a:ext cx="287337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ts val="400"/>
              </a:spcAft>
              <a:defRPr sz="900"/>
            </a:lvl1pPr>
          </a:lstStyle>
          <a:p>
            <a:fld id="{11975A26-EBD3-400B-BFEB-E6232962DC09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2925" y="211138"/>
            <a:ext cx="3916363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Aft>
                <a:spcPts val="200"/>
              </a:spcAft>
              <a:defRPr sz="900"/>
            </a:lvl1pPr>
          </a:lstStyle>
          <a:p>
            <a:r>
              <a:rPr lang="fi-FI"/>
              <a:t>19.4.2010 / Ann-Christine Ketolainen</a:t>
            </a:r>
          </a:p>
        </p:txBody>
      </p:sp>
      <p:sp>
        <p:nvSpPr>
          <p:cNvPr id="14349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28638" y="617538"/>
            <a:ext cx="78962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14350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1813" y="1341438"/>
            <a:ext cx="7893050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4365" name="SlideLogo2" descr="ELYT_fi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23050" y="215900"/>
            <a:ext cx="18192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/>
  <p:txStyles>
    <p:titleStyle>
      <a:lvl1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algn="l" rtl="0" fontAlgn="base">
        <a:spcBef>
          <a:spcPct val="0"/>
        </a:spcBef>
        <a:spcAft>
          <a:spcPts val="4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287338" indent="-285750" algn="l" rtl="0" fontAlgn="base">
        <a:spcBef>
          <a:spcPct val="0"/>
        </a:spcBef>
        <a:spcAft>
          <a:spcPts val="400"/>
        </a:spcAft>
        <a:buClr>
          <a:schemeClr val="tx1"/>
        </a:buClr>
        <a:buFont typeface="Arial" charset="0"/>
        <a:buChar char="•"/>
        <a:defRPr>
          <a:solidFill>
            <a:schemeClr val="tx1"/>
          </a:solidFill>
          <a:latin typeface="+mn-lt"/>
        </a:defRPr>
      </a:lvl2pPr>
      <a:lvl3pPr marL="288925" algn="l" rtl="0" fontAlgn="base">
        <a:spcBef>
          <a:spcPct val="0"/>
        </a:spcBef>
        <a:spcAft>
          <a:spcPts val="400"/>
        </a:spcAft>
        <a:defRPr sz="1400" b="1">
          <a:solidFill>
            <a:schemeClr val="tx1"/>
          </a:solidFill>
          <a:latin typeface="+mn-lt"/>
        </a:defRPr>
      </a:lvl3pPr>
      <a:lvl4pPr marL="519113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635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5pPr>
      <a:lvl6pPr marL="12207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6pPr>
      <a:lvl7pPr marL="16779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7pPr>
      <a:lvl8pPr marL="21351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8pPr>
      <a:lvl9pPr marL="25923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57863" y="6224588"/>
            <a:ext cx="266382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ts val="400"/>
              </a:spcAft>
              <a:defRPr sz="900"/>
            </a:lvl1pPr>
          </a:lstStyle>
          <a:p>
            <a:endParaRPr lang="fi-FI"/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6613" y="6224588"/>
            <a:ext cx="287337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ts val="400"/>
              </a:spcAft>
              <a:defRPr sz="900"/>
            </a:lvl1pPr>
          </a:lstStyle>
          <a:p>
            <a:fld id="{F3479C6F-3613-42B6-B45C-FE56F81246BB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2925" y="211138"/>
            <a:ext cx="3916363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Aft>
                <a:spcPts val="200"/>
              </a:spcAft>
              <a:defRPr sz="900"/>
            </a:lvl1pPr>
          </a:lstStyle>
          <a:p>
            <a:r>
              <a:rPr lang="fi-FI"/>
              <a:t>19.4.2010 / Ann-Christine Ketolainen</a:t>
            </a:r>
          </a:p>
        </p:txBody>
      </p:sp>
      <p:sp>
        <p:nvSpPr>
          <p:cNvPr id="14349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28638" y="617538"/>
            <a:ext cx="78962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14350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1813" y="1341438"/>
            <a:ext cx="7893050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4365" name="SlideLogo2" descr="ELYT_sv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23050" y="215900"/>
            <a:ext cx="178276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5984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/>
  <p:txStyles>
    <p:titleStyle>
      <a:lvl1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ts val="60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algn="l" rtl="0" fontAlgn="base">
        <a:spcBef>
          <a:spcPct val="0"/>
        </a:spcBef>
        <a:spcAft>
          <a:spcPts val="400"/>
        </a:spcAft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287338" indent="-285750" algn="l" rtl="0" fontAlgn="base">
        <a:spcBef>
          <a:spcPct val="0"/>
        </a:spcBef>
        <a:spcAft>
          <a:spcPts val="400"/>
        </a:spcAft>
        <a:buClr>
          <a:schemeClr val="tx1"/>
        </a:buClr>
        <a:buFont typeface="Arial" charset="0"/>
        <a:buChar char="•"/>
        <a:defRPr>
          <a:solidFill>
            <a:schemeClr val="tx1"/>
          </a:solidFill>
          <a:latin typeface="+mn-lt"/>
        </a:defRPr>
      </a:lvl2pPr>
      <a:lvl3pPr marL="288925" algn="l" rtl="0" fontAlgn="base">
        <a:spcBef>
          <a:spcPct val="0"/>
        </a:spcBef>
        <a:spcAft>
          <a:spcPts val="400"/>
        </a:spcAft>
        <a:defRPr sz="1400" b="1">
          <a:solidFill>
            <a:schemeClr val="tx1"/>
          </a:solidFill>
          <a:latin typeface="+mn-lt"/>
        </a:defRPr>
      </a:lvl3pPr>
      <a:lvl4pPr marL="519113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4pPr>
      <a:lvl5pPr marL="7635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5pPr>
      <a:lvl6pPr marL="12207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6pPr>
      <a:lvl7pPr marL="16779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7pPr>
      <a:lvl8pPr marL="21351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8pPr>
      <a:lvl9pPr marL="2592388" indent="-228600" algn="l" rtl="0" fontAlgn="base">
        <a:spcBef>
          <a:spcPct val="0"/>
        </a:spcBef>
        <a:spcAft>
          <a:spcPts val="40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6588" y="2097088"/>
            <a:ext cx="7737475" cy="2592052"/>
          </a:xfrm>
        </p:spPr>
        <p:txBody>
          <a:bodyPr/>
          <a:lstStyle/>
          <a:p>
            <a:pPr algn="ctr"/>
            <a:r>
              <a:rPr lang="fi-FI" sz="3200" dirty="0"/>
              <a:t>RATATOIMITUS</a:t>
            </a:r>
            <a:br>
              <a:rPr lang="fi-FI" sz="3200" dirty="0"/>
            </a:br>
            <a:br>
              <a:rPr lang="fi-FI" sz="3200" dirty="0"/>
            </a:br>
            <a:r>
              <a:rPr lang="fi-FI" dirty="0"/>
              <a:t>Kaksoisraide Liminka-Oulu</a:t>
            </a:r>
            <a:br>
              <a:rPr lang="fi-FI" dirty="0"/>
            </a:br>
            <a:br>
              <a:rPr lang="fi-FI" dirty="0"/>
            </a:br>
            <a:r>
              <a:rPr lang="fi-FI" dirty="0"/>
              <a:t>4.8.2026 TN 2026-773253 (Liminka)</a:t>
            </a:r>
            <a:br>
              <a:rPr lang="fi-FI" dirty="0"/>
            </a:br>
            <a:r>
              <a:rPr lang="fi-FI" dirty="0"/>
              <a:t>5.8.2026 TN 2026-773424 (Kempele)</a:t>
            </a:r>
            <a:br>
              <a:rPr lang="fi-FI" dirty="0"/>
            </a:br>
            <a:r>
              <a:rPr lang="fi-FI" dirty="0"/>
              <a:t>6.8.2026 TN 2026-773426 (Oulu)</a:t>
            </a:r>
            <a:br>
              <a:rPr lang="fi-FI" dirty="0"/>
            </a:br>
            <a:br>
              <a:rPr lang="fi-FI" sz="1600" dirty="0"/>
            </a:br>
            <a:br>
              <a:rPr lang="fi-FI" sz="1600" dirty="0"/>
            </a:br>
            <a:endParaRPr lang="fi-FI" sz="1600" dirty="0"/>
          </a:p>
        </p:txBody>
      </p:sp>
      <p:pic>
        <p:nvPicPr>
          <p:cNvPr id="1026" name="Kuva 1">
            <a:extLst>
              <a:ext uri="{FF2B5EF4-FFF2-40B4-BE49-F238E27FC236}">
                <a16:creationId xmlns:a16="http://schemas.microsoft.com/office/drawing/2014/main" id="{B117A02C-0C85-5193-D42C-BB8E18459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163" y="296652"/>
            <a:ext cx="2901877" cy="68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A15401-227D-46F8-AE73-37F565B39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Hankkeen yhteystietoja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FD9205D-ACA2-49EC-BB4B-A30F0A8D12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6DD590-6948-43E2-A1A8-44E16ED020DB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7FF5422-DAEF-41E8-9032-CEAB3272DF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813" y="1341438"/>
            <a:ext cx="7893050" cy="4589462"/>
          </a:xfrm>
        </p:spPr>
        <p:txBody>
          <a:bodyPr/>
          <a:lstStyle/>
          <a:p>
            <a:pPr lvl="1" eaLnBrk="1" hangingPunct="1"/>
            <a:r>
              <a:rPr lang="fi-FI" b="1" dirty="0"/>
              <a:t>Rakennuttaja Väylävirasto</a:t>
            </a:r>
          </a:p>
          <a:p>
            <a:r>
              <a:rPr lang="fi-FI" dirty="0"/>
              <a:t>	</a:t>
            </a:r>
            <a:r>
              <a:rPr lang="fi-FI" b="0" dirty="0"/>
              <a:t>Projektipäällikkö Vesa Pakarinen</a:t>
            </a:r>
          </a:p>
          <a:p>
            <a:r>
              <a:rPr lang="fi-FI" b="0" dirty="0"/>
              <a:t>	vesa.pakarinen@vayla.fi, puh. 0295 34 3149</a:t>
            </a:r>
          </a:p>
          <a:p>
            <a:endParaRPr lang="fi-FI" dirty="0"/>
          </a:p>
          <a:p>
            <a:pPr lvl="1"/>
            <a:r>
              <a:rPr lang="fi-FI" b="1" dirty="0">
                <a:ea typeface="+mn-ea"/>
                <a:cs typeface="+mn-cs"/>
              </a:rPr>
              <a:t>Väyläviraston edustaja maanhankintaa ja korvauksia koskevissa asioissa </a:t>
            </a:r>
            <a:r>
              <a:rPr lang="fi-FI" b="1" dirty="0"/>
              <a:t>Pohjois-Suomen elinvoimakeskus</a:t>
            </a:r>
            <a:endParaRPr lang="fi-FI" b="1" dirty="0">
              <a:ea typeface="+mn-ea"/>
              <a:cs typeface="+mn-cs"/>
            </a:endParaRPr>
          </a:p>
          <a:p>
            <a:pPr marL="1588" lvl="1" indent="0">
              <a:buNone/>
            </a:pPr>
            <a:r>
              <a:rPr lang="fi-FI" b="1" dirty="0">
                <a:ea typeface="+mn-ea"/>
                <a:cs typeface="+mn-cs"/>
              </a:rPr>
              <a:t>	</a:t>
            </a:r>
            <a:r>
              <a:rPr lang="fi-FI" dirty="0"/>
              <a:t>Maanhankintavastaava Sami Mantere</a:t>
            </a:r>
          </a:p>
          <a:p>
            <a:pPr marL="1588" lvl="1" indent="0">
              <a:buNone/>
            </a:pPr>
            <a:r>
              <a:rPr lang="fi-FI" dirty="0"/>
              <a:t>	puh. 050 351 1603, sami.mantere@elinvoimakeskus.fi</a:t>
            </a:r>
          </a:p>
          <a:p>
            <a:pPr marL="1588" lvl="1" indent="0">
              <a:buNone/>
            </a:pPr>
            <a:r>
              <a:rPr lang="fi-FI" b="1" dirty="0">
                <a:ea typeface="+mn-ea"/>
                <a:cs typeface="+mn-cs"/>
              </a:rPr>
              <a:t>	</a:t>
            </a:r>
          </a:p>
          <a:p>
            <a:pPr marL="1588" lvl="1" indent="0">
              <a:buNone/>
            </a:pPr>
            <a:r>
              <a:rPr lang="fi-FI" b="1" dirty="0">
                <a:ea typeface="+mn-ea"/>
                <a:cs typeface="+mn-cs"/>
              </a:rPr>
              <a:t>	</a:t>
            </a:r>
            <a:r>
              <a:rPr lang="fi-FI" dirty="0"/>
              <a:t>Welado Oy Anne Kääriä</a:t>
            </a:r>
          </a:p>
          <a:p>
            <a:pPr marL="1588" lvl="1" indent="0">
              <a:buNone/>
            </a:pPr>
            <a:r>
              <a:rPr lang="fi-FI" dirty="0"/>
              <a:t>	puh. 044 511 3234, anne.kaaria@welado.fi</a:t>
            </a:r>
          </a:p>
          <a:p>
            <a:pPr marL="1588" lvl="1" indent="0">
              <a:buNone/>
            </a:pPr>
            <a:endParaRPr lang="fi-FI" b="1" dirty="0">
              <a:ea typeface="+mn-ea"/>
              <a:cs typeface="+mn-cs"/>
            </a:endParaRPr>
          </a:p>
          <a:p>
            <a:pPr lvl="1"/>
            <a:r>
              <a:rPr lang="fi-FI" b="1" dirty="0"/>
              <a:t>Ajankohtaista tietoa hankkeesta </a:t>
            </a:r>
          </a:p>
          <a:p>
            <a:pPr lvl="2"/>
            <a:r>
              <a:rPr lang="fi-FI" sz="1800" b="0" dirty="0">
                <a:solidFill>
                  <a:srgbClr val="0070C0"/>
                </a:solidFill>
                <a:ea typeface="+mn-ea"/>
                <a:cs typeface="+mn-cs"/>
              </a:rPr>
              <a:t>	https://vayla.fi/oulu-liminka-kaksoisraide</a:t>
            </a:r>
          </a:p>
          <a:p>
            <a:pPr lvl="2"/>
            <a:r>
              <a:rPr lang="fi-FI" sz="1800" b="0" dirty="0">
                <a:solidFill>
                  <a:srgbClr val="0070C0"/>
                </a:solidFill>
                <a:ea typeface="+mn-ea"/>
                <a:cs typeface="+mn-cs"/>
              </a:rPr>
              <a:t>	</a:t>
            </a:r>
          </a:p>
          <a:p>
            <a:pPr lvl="2"/>
            <a:endParaRPr lang="fi-FI" sz="1800" b="0" dirty="0">
              <a:solidFill>
                <a:srgbClr val="0070C0"/>
              </a:solidFill>
              <a:ea typeface="+mn-ea"/>
              <a:cs typeface="+mn-cs"/>
            </a:endParaRPr>
          </a:p>
          <a:p>
            <a:pPr lvl="2"/>
            <a:endParaRPr lang="fi-FI" sz="1800" b="0" dirty="0">
              <a:solidFill>
                <a:srgbClr val="0070C0"/>
              </a:solidFill>
              <a:ea typeface="+mn-ea"/>
              <a:cs typeface="+mn-cs"/>
            </a:endParaRPr>
          </a:p>
          <a:p>
            <a:pPr lvl="2"/>
            <a:r>
              <a:rPr lang="fi-FI" sz="1800" b="0" dirty="0"/>
              <a:t>	</a:t>
            </a:r>
            <a:r>
              <a:rPr lang="fi-FI" sz="1800" dirty="0"/>
              <a:t>	</a:t>
            </a:r>
          </a:p>
          <a:p>
            <a:pPr lvl="1" eaLnBrk="1" hangingPunct="1">
              <a:buFontTx/>
              <a:buNone/>
            </a:pPr>
            <a:r>
              <a:rPr lang="fi-FI" b="1" dirty="0"/>
              <a:t>	</a:t>
            </a:r>
            <a:endParaRPr lang="fi-FI" sz="1400" b="1" dirty="0"/>
          </a:p>
        </p:txBody>
      </p:sp>
      <p:pic>
        <p:nvPicPr>
          <p:cNvPr id="3" name="Kuva 1">
            <a:extLst>
              <a:ext uri="{FF2B5EF4-FFF2-40B4-BE49-F238E27FC236}">
                <a16:creationId xmlns:a16="http://schemas.microsoft.com/office/drawing/2014/main" id="{A5338811-D8FC-50A8-24D7-608A3E82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203" y="38962"/>
            <a:ext cx="2505833" cy="59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772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ian numeron paikkamerkki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F056BCA-13EA-4E26-A4BD-5C4ECB0D357A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Ratasuunnitelma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1813" y="1233488"/>
            <a:ext cx="7893050" cy="5243512"/>
          </a:xfrm>
        </p:spPr>
        <p:txBody>
          <a:bodyPr/>
          <a:lstStyle/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fi-FI" sz="2000" dirty="0"/>
              <a:t>Ratasuunnitelmassa osoitetaan toteutettavat toimenpiteet, sekä niitä varten tarvittavat alueet ja oikeudet. 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fi-FI" sz="2000" dirty="0"/>
              <a:t>Lainvoimainen ratasuunnitelma ja asemakaava toimivat lunastuslupana. 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fi-FI" sz="2000" dirty="0"/>
              <a:t>Ratasuunnitelmaan on liitetty arvio hankkeen vaikutuksista sekä esitetty ne toimenpiteet, jotka ovat tarpeen haitallisten vaikutusten poistamiseksi tai vähentämiseksi. 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fi-FI" sz="2000" dirty="0"/>
              <a:t>Ratasuunnitelma on käynyt läpi ratalain mukaisen käsittelyn ja maanomistajilla on ollut mahdollisuus lausua mielipiteensä suunnitelmista ja ne on huomioitu mahdollisuuksien mukaan.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fi-FI" sz="2000" dirty="0"/>
              <a:t>Ratasuunnitelman hyväksymispäätös on annettu 29.8.2025. 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fi-FI" sz="2000" dirty="0"/>
              <a:t>Ratasuunnitelma on saanut lainvoiman 6.10.2025.</a:t>
            </a:r>
          </a:p>
          <a:p>
            <a:pPr marL="0" indent="0" eaLnBrk="1" hangingPunct="1"/>
            <a:endParaRPr lang="fi-FI" sz="2000" b="1" dirty="0"/>
          </a:p>
          <a:p>
            <a:pPr marL="0" indent="0" eaLnBrk="1" hangingPunct="1">
              <a:buFontTx/>
              <a:buNone/>
            </a:pPr>
            <a:endParaRPr lang="fi-FI" sz="180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B0C685A-4309-6C0C-7A93-3A9D0AB36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2636"/>
            <a:ext cx="2505833" cy="59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72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ian numeron paikkamerkki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4500308-4D88-4B53-96CF-40195259AF6B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692696"/>
            <a:ext cx="7896225" cy="540792"/>
          </a:xfrm>
        </p:spPr>
        <p:txBody>
          <a:bodyPr/>
          <a:lstStyle/>
          <a:p>
            <a:pPr eaLnBrk="1" hangingPunct="1"/>
            <a:r>
              <a:rPr lang="fi-FI" dirty="0"/>
              <a:t>Maanhankinta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1813" y="1412776"/>
            <a:ext cx="7893050" cy="4896544"/>
          </a:xfrm>
        </p:spPr>
        <p:txBody>
          <a:bodyPr/>
          <a:lstStyle/>
          <a:p>
            <a:pPr lvl="1" eaLnBrk="1" hangingPunct="1"/>
            <a:r>
              <a:rPr lang="fi-FI" sz="2000" dirty="0"/>
              <a:t>Ratasuunnitelma oikeuttaa siinä osoitettujen alueiden ja oikeuksien lunastamiseen. </a:t>
            </a:r>
          </a:p>
          <a:p>
            <a:pPr lvl="1" eaLnBrk="1" hangingPunct="1"/>
            <a:r>
              <a:rPr lang="fi-FI" sz="2000" dirty="0"/>
              <a:t>Hanketta varten tarvittavat alueet ja oikeudet lunastetaan ratatoimituksessa. </a:t>
            </a:r>
          </a:p>
          <a:p>
            <a:pPr lvl="1" eaLnBrk="1" hangingPunct="1"/>
            <a:r>
              <a:rPr lang="fi-FI" sz="2000" dirty="0"/>
              <a:t>Toimituksen hakijana ja radanpitäjän edustajana ratatoimituksessa toimii Pohjois-Suomen elinvoimakeskus. </a:t>
            </a:r>
          </a:p>
          <a:p>
            <a:pPr lvl="1" eaLnBrk="1" hangingPunct="1"/>
            <a:r>
              <a:rPr lang="fi-FI" sz="2000" dirty="0"/>
              <a:t>Ratasuunnitelmassa osoitetut alueet ja oikeudet otetaan radanpitäjän haltuun ratatoimituksen haltuunottokokouksessa. </a:t>
            </a:r>
          </a:p>
          <a:p>
            <a:pPr lvl="1"/>
            <a:r>
              <a:rPr lang="fi-FI" sz="2000" dirty="0"/>
              <a:t>Haltuunoton myötä käynnistyvät toimituksen korvauskäsittelyt toimitusinsinöörin johdolla. </a:t>
            </a:r>
          </a:p>
          <a:p>
            <a:pPr lvl="1"/>
            <a:r>
              <a:rPr lang="fi-FI" sz="2000" dirty="0"/>
              <a:t>Elinvoimakeskus on toimituksessa maanomistajien tavoin asianosainen.</a:t>
            </a:r>
          </a:p>
          <a:p>
            <a:pPr lvl="1" eaLnBrk="1" hangingPunct="1"/>
            <a:r>
              <a:rPr lang="fi-FI" sz="2000" dirty="0"/>
              <a:t>Päätökset toimituksessa tekee lunastustoimikunta. </a:t>
            </a:r>
          </a:p>
          <a:p>
            <a:pPr lvl="1" eaLnBrk="1" hangingPunct="1"/>
            <a:r>
              <a:rPr lang="fi-FI" sz="2000" b="1" dirty="0"/>
              <a:t>Ratatoimituksessa ei tehdä rakentamiseen liittyviä päätöksiä. </a:t>
            </a:r>
          </a:p>
          <a:p>
            <a:pPr marL="0" indent="0" eaLnBrk="1" hangingPunct="1">
              <a:buFontTx/>
              <a:buNone/>
            </a:pPr>
            <a:endParaRPr lang="fi-FI" sz="2000" b="1" dirty="0"/>
          </a:p>
          <a:p>
            <a:pPr marL="0" indent="0" eaLnBrk="1" hangingPunct="1">
              <a:buFontTx/>
              <a:buNone/>
            </a:pPr>
            <a:endParaRPr lang="fi-FI" sz="2000" b="1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C89E2DA-7CC3-E8FD-87FF-F2F20E593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2636"/>
            <a:ext cx="2505833" cy="59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ian numeron paikkamerkki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4500308-4D88-4B53-96CF-40195259AF6B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692696"/>
            <a:ext cx="7896225" cy="540792"/>
          </a:xfrm>
        </p:spPr>
        <p:txBody>
          <a:bodyPr/>
          <a:lstStyle/>
          <a:p>
            <a:pPr eaLnBrk="1" hangingPunct="1"/>
            <a:r>
              <a:rPr lang="fi-FI" dirty="0"/>
              <a:t>Haltuun otettavalla alueella oleva omaisuus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1813" y="1233488"/>
            <a:ext cx="7893050" cy="4991100"/>
          </a:xfrm>
        </p:spPr>
        <p:txBody>
          <a:bodyPr/>
          <a:lstStyle/>
          <a:p>
            <a:pPr lvl="1" eaLnBrk="1" hangingPunct="1"/>
            <a:r>
              <a:rPr lang="fi-FI" dirty="0"/>
              <a:t>Haltuunottokokouksen jälkeen radanpitäjällä on oikeus aloittaa rakentamistyöt ja poistaa tai siirtää haltuun otettavalla alueella oleva omaisuus.</a:t>
            </a:r>
          </a:p>
          <a:p>
            <a:pPr lvl="1" eaLnBrk="1" hangingPunct="1"/>
            <a:r>
              <a:rPr lang="fi-FI" dirty="0"/>
              <a:t>Puusto jää lähtökohtaisesti maanomistajalle. Puusto poistetaan urakan toimesta. </a:t>
            </a:r>
          </a:p>
          <a:p>
            <a:pPr lvl="2"/>
            <a:r>
              <a:rPr lang="fi-FI" dirty="0">
                <a:highlight>
                  <a:srgbClr val="FFFF00"/>
                </a:highlight>
              </a:rPr>
              <a:t>	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ED39834-84CE-CB63-5E0F-7CC9DDCB6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2636"/>
            <a:ext cx="2505833" cy="59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530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ian numeron paikkamerkki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4500308-4D88-4B53-96CF-40195259AF6B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692696"/>
            <a:ext cx="7896225" cy="540792"/>
          </a:xfrm>
        </p:spPr>
        <p:txBody>
          <a:bodyPr/>
          <a:lstStyle/>
          <a:p>
            <a:pPr eaLnBrk="1" hangingPunct="1"/>
            <a:r>
              <a:rPr lang="fi-FI" dirty="0"/>
              <a:t>Melumittaukset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1813" y="1233488"/>
            <a:ext cx="7893050" cy="5243512"/>
          </a:xfrm>
        </p:spPr>
        <p:txBody>
          <a:bodyPr/>
          <a:lstStyle/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fi-FI" dirty="0"/>
              <a:t>Melumittauksia suoritetaan asuin- ja lomakiinteistöillä 16 mittauspisteessä.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i-FI" dirty="0"/>
              <a:t>Tarkoituksena on selvittää hankkeen aiheuttama melutason muutos. Mittaukset uusitaan samoissa pisteissä rakentamisen päätyttyä.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i-FI" dirty="0"/>
              <a:t>Melumittaukset tekee </a:t>
            </a:r>
            <a:r>
              <a:rPr lang="fi-FI" dirty="0" err="1"/>
              <a:t>Forcit</a:t>
            </a:r>
            <a:r>
              <a:rPr lang="fi-FI" dirty="0"/>
              <a:t> Consulting Oy.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i-FI" dirty="0"/>
              <a:t>Mittaukset suoritetaan Ympäristöoppaan 5/1996 Raideliikennemelun mittaaminen mukaisin menetelmin.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i-FI" dirty="0"/>
              <a:t>Mittaustuloksia käytetään lähtötietona mahdollisten meluhaittojen arvioinnissa. </a:t>
            </a:r>
          </a:p>
          <a:p>
            <a:pPr marL="0" indent="0" eaLnBrk="1" hangingPunct="1">
              <a:buFontTx/>
              <a:buNone/>
            </a:pPr>
            <a:endParaRPr lang="fi-FI" sz="2000" b="1" dirty="0"/>
          </a:p>
          <a:p>
            <a:pPr marL="0" indent="0" eaLnBrk="1" hangingPunct="1">
              <a:buFontTx/>
              <a:buNone/>
            </a:pPr>
            <a:endParaRPr lang="fi-FI" sz="2000" b="1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2D9E3B3-B7A3-2B2C-BF45-B52933F8B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2636"/>
            <a:ext cx="2505833" cy="59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370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ian numeron paikkamerkki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D53B85D-5B8E-4B2F-9669-25A835F9091A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dirty="0"/>
              <a:t>Työn aikaiset vahingot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fi-FI" sz="2000" dirty="0"/>
              <a:t>Rakentamisen aikana voi kiinteistöihin kohdistua erilaisia vahinkoja (esim. louhinta- ja vettymisvahingot, </a:t>
            </a:r>
            <a:r>
              <a:rPr lang="fi-FI" sz="2000" dirty="0" err="1"/>
              <a:t>haltuunotetun</a:t>
            </a:r>
            <a:r>
              <a:rPr lang="fi-FI" sz="2000" dirty="0"/>
              <a:t> alueen ylitykset). </a:t>
            </a:r>
          </a:p>
          <a:p>
            <a:pPr lvl="1"/>
            <a:r>
              <a:rPr lang="fi-FI" sz="2000" dirty="0"/>
              <a:t>Vahingot on syytä dokumentoida esim. muistiinpanoin ja valokuvin heti niiden tapahduttua.</a:t>
            </a:r>
          </a:p>
          <a:p>
            <a:pPr lvl="1"/>
            <a:r>
              <a:rPr lang="fi-FI" sz="2000" dirty="0"/>
              <a:t>Yhteys hankkeen edustajiin heti vahingon tapahduttua. </a:t>
            </a:r>
          </a:p>
          <a:p>
            <a:pPr lvl="1" eaLnBrk="1" hangingPunct="1"/>
            <a:r>
              <a:rPr lang="fi-FI" sz="2000" dirty="0"/>
              <a:t>Maanomistajat voivat neuvotella vahinkojen korjaamisesta välittömästi vahingon tapahduttua urakoitsijan/hankkeen edustajien kanssa. Vahinko pyritään korjaamaan heti sen tapahduttua. </a:t>
            </a:r>
          </a:p>
          <a:p>
            <a:pPr lvl="1" eaLnBrk="1" hangingPunct="1"/>
            <a:r>
              <a:rPr lang="fi-FI" sz="2000" dirty="0"/>
              <a:t>Korvauskysymykset käsitellään ratatoimituksessa, ellei niistä ole sovittu työn aikana. </a:t>
            </a:r>
          </a:p>
          <a:p>
            <a:pPr lvl="1" eaLnBrk="1" hangingPunct="1"/>
            <a:r>
              <a:rPr lang="fi-FI" sz="2000" dirty="0"/>
              <a:t>Maanomistajan tulee itse olla aktiivinen, jos vahinkoja aiheutuu!</a:t>
            </a:r>
          </a:p>
          <a:p>
            <a:pPr marL="0" indent="0" eaLnBrk="1" hangingPunct="1">
              <a:buFontTx/>
              <a:buNone/>
            </a:pPr>
            <a:endParaRPr lang="fi-FI" sz="1800" b="1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455FD6F3-6254-0549-535F-8A330E3A6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2636"/>
            <a:ext cx="2505833" cy="59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_Oletuspohja">
  <a:themeElements>
    <a:clrScheme name="TH_Oletuspohja 1">
      <a:dk1>
        <a:srgbClr val="000000"/>
      </a:dk1>
      <a:lt1>
        <a:srgbClr val="FFFFFF"/>
      </a:lt1>
      <a:dk2>
        <a:srgbClr val="000000"/>
      </a:dk2>
      <a:lt2>
        <a:srgbClr val="DDDD99"/>
      </a:lt2>
      <a:accent1>
        <a:srgbClr val="FFFFFF"/>
      </a:accent1>
      <a:accent2>
        <a:srgbClr val="0062C8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58B5"/>
      </a:accent6>
      <a:hlink>
        <a:srgbClr val="E20000"/>
      </a:hlink>
      <a:folHlink>
        <a:srgbClr val="00E100"/>
      </a:folHlink>
    </a:clrScheme>
    <a:fontScheme name="TH_Oletuspohj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_Oletuspohja 1">
        <a:dk1>
          <a:srgbClr val="000000"/>
        </a:dk1>
        <a:lt1>
          <a:srgbClr val="FFFFFF"/>
        </a:lt1>
        <a:dk2>
          <a:srgbClr val="000000"/>
        </a:dk2>
        <a:lt2>
          <a:srgbClr val="DDDD99"/>
        </a:lt2>
        <a:accent1>
          <a:srgbClr val="FFFFFF"/>
        </a:accent1>
        <a:accent2>
          <a:srgbClr val="0062C8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058B5"/>
        </a:accent6>
        <a:hlink>
          <a:srgbClr val="E20000"/>
        </a:hlink>
        <a:folHlink>
          <a:srgbClr val="00E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H_Oletuspohja">
  <a:themeElements>
    <a:clrScheme name="TH_Oletuspohja 1">
      <a:dk1>
        <a:srgbClr val="000000"/>
      </a:dk1>
      <a:lt1>
        <a:srgbClr val="FFFFFF"/>
      </a:lt1>
      <a:dk2>
        <a:srgbClr val="000000"/>
      </a:dk2>
      <a:lt2>
        <a:srgbClr val="DDDD99"/>
      </a:lt2>
      <a:accent1>
        <a:srgbClr val="FFFFFF"/>
      </a:accent1>
      <a:accent2>
        <a:srgbClr val="0062C8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58B5"/>
      </a:accent6>
      <a:hlink>
        <a:srgbClr val="E20000"/>
      </a:hlink>
      <a:folHlink>
        <a:srgbClr val="00E100"/>
      </a:folHlink>
    </a:clrScheme>
    <a:fontScheme name="TH_Oletuspohj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_Oletuspohja 1">
        <a:dk1>
          <a:srgbClr val="000000"/>
        </a:dk1>
        <a:lt1>
          <a:srgbClr val="FFFFFF"/>
        </a:lt1>
        <a:dk2>
          <a:srgbClr val="000000"/>
        </a:dk2>
        <a:lt2>
          <a:srgbClr val="DDDD99"/>
        </a:lt2>
        <a:accent1>
          <a:srgbClr val="FFFFFF"/>
        </a:accent1>
        <a:accent2>
          <a:srgbClr val="0062C8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0058B5"/>
        </a:accent6>
        <a:hlink>
          <a:srgbClr val="E20000"/>
        </a:hlink>
        <a:folHlink>
          <a:srgbClr val="00E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1849</TotalTime>
  <Words>425</Words>
  <Application>Microsoft Office PowerPoint</Application>
  <PresentationFormat>Näytössä katseltava diaesitys (4:3)</PresentationFormat>
  <Paragraphs>60</Paragraphs>
  <Slides>7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TH_Oletuspohja</vt:lpstr>
      <vt:lpstr>1_TH_Oletuspohja</vt:lpstr>
      <vt:lpstr>RATATOIMITUS  Kaksoisraide Liminka-Oulu  4.8.2026 TN 2026-773253 (Liminka) 5.8.2026 TN 2026-773424 (Kempele) 6.8.2026 TN 2026-773426 (Oulu)   </vt:lpstr>
      <vt:lpstr>Hankkeen yhteystietoja</vt:lpstr>
      <vt:lpstr>Ratasuunnitelma</vt:lpstr>
      <vt:lpstr>Maanhankinta</vt:lpstr>
      <vt:lpstr>Haltuun otettavalla alueella oleva omaisuus</vt:lpstr>
      <vt:lpstr>Melumittaukset</vt:lpstr>
      <vt:lpstr>Työn aikaiset vahingot</vt:lpstr>
    </vt:vector>
  </TitlesOfParts>
  <Company>ELY, Uusimaa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Ketolainen Ann-Christine</dc:creator>
  <cp:lastModifiedBy>Iikkanen Olli</cp:lastModifiedBy>
  <cp:revision>159</cp:revision>
  <cp:lastPrinted>2018-06-05T13:39:20Z</cp:lastPrinted>
  <dcterms:created xsi:type="dcterms:W3CDTF">2006-05-10T12:18:58Z</dcterms:created>
  <dcterms:modified xsi:type="dcterms:W3CDTF">2026-08-04T11:55:06Z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TieturiVerID">
    <vt:lpwstr>319.81.05.008</vt:lpwstr>
  </property>
  <property fmtid="{D5CDD505-2E9C-101B-9397-08002B2CF9AE}" pid="3" name="dvDefinition">
    <vt:lpwstr>76</vt:lpwstr>
  </property>
  <property fmtid="{D5CDD505-2E9C-101B-9397-08002B2CF9AE}" pid="4" name="Toiminto">
    <vt:lpwstr>23 Tienpidon toteutus</vt:lpwstr>
  </property>
  <property fmtid="{D5CDD505-2E9C-101B-9397-08002B2CF9AE}" pid="5" name="Asiakirjan tyyppi">
    <vt:lpwstr>ESITYS</vt:lpwstr>
  </property>
  <property fmtid="{D5CDD505-2E9C-101B-9397-08002B2CF9AE}" pid="6" name="Asian tunnus">
    <vt:lpwstr/>
  </property>
  <property fmtid="{D5CDD505-2E9C-101B-9397-08002B2CF9AE}" pid="7" name="Päiväys">
    <vt:lpwstr>19.4.2010</vt:lpwstr>
  </property>
  <property fmtid="{D5CDD505-2E9C-101B-9397-08002B2CF9AE}" pid="8" name="Kieli">
    <vt:lpwstr>Suomi</vt:lpwstr>
  </property>
  <property fmtid="{D5CDD505-2E9C-101B-9397-08002B2CF9AE}" pid="9" name="Julkisuus">
    <vt:lpwstr>Julkinen</vt:lpwstr>
  </property>
  <property fmtid="{D5CDD505-2E9C-101B-9397-08002B2CF9AE}" pid="10" name="dvLogo">
    <vt:lpwstr>1</vt:lpwstr>
  </property>
  <property fmtid="{D5CDD505-2E9C-101B-9397-08002B2CF9AE}" pid="11" name="dvEULogo">
    <vt:lpwstr>0</vt:lpwstr>
  </property>
  <property fmtid="{D5CDD505-2E9C-101B-9397-08002B2CF9AE}" pid="12" name="Projekti tai hanke">
    <vt:lpwstr> </vt:lpwstr>
  </property>
</Properties>
</file>