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notesMasterIdLst>
    <p:notesMasterId r:id="rId9"/>
  </p:notesMasterIdLst>
  <p:handoutMasterIdLst>
    <p:handoutMasterId r:id="rId10"/>
  </p:handoutMasterIdLst>
  <p:sldIdLst>
    <p:sldId id="264" r:id="rId2"/>
    <p:sldId id="326" r:id="rId3"/>
    <p:sldId id="327" r:id="rId4"/>
    <p:sldId id="330" r:id="rId5"/>
    <p:sldId id="328" r:id="rId6"/>
    <p:sldId id="329" r:id="rId7"/>
    <p:sldId id="333" r:id="rId8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oppala Mikko" initials="KM" lastIdx="4" clrIdx="0">
    <p:extLst>
      <p:ext uri="{19B8F6BF-5375-455C-9EA6-DF929625EA0E}">
        <p15:presenceInfo xmlns:p15="http://schemas.microsoft.com/office/powerpoint/2012/main" userId="Kuoppala Mik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747"/>
    <a:srgbClr val="C90000"/>
    <a:srgbClr val="ED145B"/>
    <a:srgbClr val="375195"/>
    <a:srgbClr val="3D3D3D"/>
    <a:srgbClr val="FEBE10"/>
    <a:srgbClr val="00A651"/>
    <a:srgbClr val="00AEEF"/>
    <a:srgbClr val="ED1C24"/>
    <a:srgbClr val="ED1B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9188" autoAdjust="0"/>
  </p:normalViewPr>
  <p:slideViewPr>
    <p:cSldViewPr showGuides="1">
      <p:cViewPr varScale="1">
        <p:scale>
          <a:sx n="85" d="100"/>
          <a:sy n="85" d="100"/>
        </p:scale>
        <p:origin x="2202" y="60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-1890" y="-9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fi-FI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063" y="0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fi-FI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795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fi-FI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063" y="9432795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DA97067-AC6F-43DB-BD4C-105BC97DDB8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528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endParaRPr 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063" y="0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endParaRPr lang="fi-FI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66" y="4718094"/>
            <a:ext cx="5434369" cy="446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795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endParaRPr 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063" y="9432795"/>
            <a:ext cx="2944899" cy="4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fld id="{C63E8B1E-8334-4D5F-891E-3B58F056A3C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3047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76" name="Picture 3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6" y="1876"/>
            <a:ext cx="9143614" cy="68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43608" y="980728"/>
            <a:ext cx="7056398" cy="1368152"/>
          </a:xfrm>
        </p:spPr>
        <p:txBody>
          <a:bodyPr anchor="b">
            <a:normAutofit/>
          </a:bodyPr>
          <a:lstStyle>
            <a:lvl1pPr algn="ctr">
              <a:lnSpc>
                <a:spcPts val="5200"/>
              </a:lnSpc>
              <a:defRPr sz="380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2708920"/>
            <a:ext cx="7056398" cy="576064"/>
          </a:xfrm>
        </p:spPr>
        <p:txBody>
          <a:bodyPr lIns="0">
            <a:norm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buFontTx/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i-FI" noProof="0"/>
              <a:t>Muokkaa alaotsikon perustyyliä napsautt.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95185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10"/>
          </p:nvPr>
        </p:nvSpPr>
        <p:spPr>
          <a:xfrm>
            <a:off x="971600" y="2060847"/>
            <a:ext cx="7056784" cy="3960441"/>
          </a:xfrm>
        </p:spPr>
        <p:txBody>
          <a:bodyPr/>
          <a:lstStyle>
            <a:lvl1pPr>
              <a:spcBef>
                <a:spcPts val="900"/>
              </a:spcBef>
              <a:defRPr sz="2000"/>
            </a:lvl1pPr>
            <a:lvl2pPr>
              <a:spcBef>
                <a:spcPts val="900"/>
              </a:spcBef>
              <a:defRPr sz="2000"/>
            </a:lvl2pPr>
            <a:lvl3pPr>
              <a:spcBef>
                <a:spcPts val="900"/>
              </a:spcBef>
              <a:defRPr sz="1800"/>
            </a:lvl3pPr>
            <a:lvl4pPr>
              <a:spcBef>
                <a:spcPts val="900"/>
              </a:spcBef>
              <a:defRPr sz="1800"/>
            </a:lvl4pPr>
            <a:lvl5pPr>
              <a:spcBef>
                <a:spcPts val="900"/>
              </a:spcBef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88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10" name="Sisällön paikkamerkki 9"/>
          <p:cNvSpPr>
            <a:spLocks noGrp="1"/>
          </p:cNvSpPr>
          <p:nvPr>
            <p:ph sz="quarter" idx="10"/>
          </p:nvPr>
        </p:nvSpPr>
        <p:spPr>
          <a:xfrm>
            <a:off x="971600" y="2060847"/>
            <a:ext cx="3312368" cy="3960441"/>
          </a:xfrm>
        </p:spPr>
        <p:txBody>
          <a:bodyPr/>
          <a:lstStyle>
            <a:lvl1pPr>
              <a:lnSpc>
                <a:spcPct val="100000"/>
              </a:lnSpc>
              <a:spcBef>
                <a:spcPts val="900"/>
              </a:spcBef>
              <a:defRPr sz="1600"/>
            </a:lvl1pPr>
            <a:lvl2pPr>
              <a:lnSpc>
                <a:spcPct val="100000"/>
              </a:lnSpc>
              <a:spcBef>
                <a:spcPts val="900"/>
              </a:spcBef>
              <a:defRPr sz="1600"/>
            </a:lvl2pPr>
            <a:lvl3pPr>
              <a:lnSpc>
                <a:spcPct val="100000"/>
              </a:lnSpc>
              <a:spcBef>
                <a:spcPts val="900"/>
              </a:spcBef>
              <a:defRPr sz="1400"/>
            </a:lvl3pPr>
            <a:lvl4pPr>
              <a:lnSpc>
                <a:spcPct val="100000"/>
              </a:lnSpc>
              <a:spcBef>
                <a:spcPts val="900"/>
              </a:spcBef>
              <a:defRPr sz="1400"/>
            </a:lvl4pPr>
            <a:lvl5pPr>
              <a:lnSpc>
                <a:spcPct val="100000"/>
              </a:lnSpc>
              <a:spcBef>
                <a:spcPts val="900"/>
              </a:spcBef>
              <a:defRPr sz="13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Sisällön paikkamerkki 9"/>
          <p:cNvSpPr>
            <a:spLocks noGrp="1"/>
          </p:cNvSpPr>
          <p:nvPr>
            <p:ph sz="quarter" idx="11"/>
          </p:nvPr>
        </p:nvSpPr>
        <p:spPr>
          <a:xfrm>
            <a:off x="4716016" y="2060847"/>
            <a:ext cx="3312368" cy="3960441"/>
          </a:xfrm>
        </p:spPr>
        <p:txBody>
          <a:bodyPr/>
          <a:lstStyle>
            <a:lvl1pPr>
              <a:lnSpc>
                <a:spcPct val="100000"/>
              </a:lnSpc>
              <a:spcBef>
                <a:spcPts val="900"/>
              </a:spcBef>
              <a:defRPr sz="1600"/>
            </a:lvl1pPr>
            <a:lvl2pPr>
              <a:lnSpc>
                <a:spcPct val="100000"/>
              </a:lnSpc>
              <a:spcBef>
                <a:spcPts val="900"/>
              </a:spcBef>
              <a:defRPr sz="1600"/>
            </a:lvl2pPr>
            <a:lvl3pPr>
              <a:lnSpc>
                <a:spcPct val="100000"/>
              </a:lnSpc>
              <a:spcBef>
                <a:spcPts val="900"/>
              </a:spcBef>
              <a:defRPr sz="1400"/>
            </a:lvl3pPr>
            <a:lvl4pPr>
              <a:lnSpc>
                <a:spcPct val="100000"/>
              </a:lnSpc>
              <a:spcBef>
                <a:spcPts val="900"/>
              </a:spcBef>
              <a:defRPr sz="1400"/>
            </a:lvl4pPr>
            <a:lvl5pPr>
              <a:lnSpc>
                <a:spcPct val="100000"/>
              </a:lnSpc>
              <a:spcBef>
                <a:spcPts val="900"/>
              </a:spcBef>
              <a:defRPr sz="13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1179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971600" y="1916832"/>
            <a:ext cx="3312368" cy="639762"/>
          </a:xfrm>
        </p:spPr>
        <p:txBody>
          <a:bodyPr lIns="0" anchor="b">
            <a:noAutofit/>
          </a:bodyPr>
          <a:lstStyle>
            <a:lvl1pPr marL="0" indent="0">
              <a:lnSpc>
                <a:spcPts val="2500"/>
              </a:lnSpc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6" y="1916832"/>
            <a:ext cx="3312368" cy="648072"/>
          </a:xfrm>
        </p:spPr>
        <p:txBody>
          <a:bodyPr lIns="0" anchor="b">
            <a:noAutofit/>
          </a:bodyPr>
          <a:lstStyle>
            <a:lvl1pPr marL="0" indent="0">
              <a:lnSpc>
                <a:spcPts val="2500"/>
              </a:lnSpc>
              <a:buNone/>
              <a:defRPr sz="20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Sisällön paikkamerkki 9"/>
          <p:cNvSpPr>
            <a:spLocks noGrp="1"/>
          </p:cNvSpPr>
          <p:nvPr>
            <p:ph sz="quarter" idx="10"/>
          </p:nvPr>
        </p:nvSpPr>
        <p:spPr>
          <a:xfrm>
            <a:off x="971600" y="2708920"/>
            <a:ext cx="3312368" cy="3312368"/>
          </a:xfrm>
        </p:spPr>
        <p:txBody>
          <a:bodyPr/>
          <a:lstStyle>
            <a:lvl1pPr>
              <a:lnSpc>
                <a:spcPct val="100000"/>
              </a:lnSpc>
              <a:spcBef>
                <a:spcPts val="900"/>
              </a:spcBef>
              <a:defRPr sz="1600"/>
            </a:lvl1pPr>
            <a:lvl2pPr>
              <a:lnSpc>
                <a:spcPct val="100000"/>
              </a:lnSpc>
              <a:spcBef>
                <a:spcPts val="900"/>
              </a:spcBef>
              <a:defRPr sz="1600"/>
            </a:lvl2pPr>
            <a:lvl3pPr>
              <a:lnSpc>
                <a:spcPct val="100000"/>
              </a:lnSpc>
              <a:spcBef>
                <a:spcPts val="900"/>
              </a:spcBef>
              <a:defRPr sz="1400"/>
            </a:lvl3pPr>
            <a:lvl4pPr>
              <a:lnSpc>
                <a:spcPct val="100000"/>
              </a:lnSpc>
              <a:spcBef>
                <a:spcPts val="900"/>
              </a:spcBef>
              <a:defRPr sz="1400"/>
            </a:lvl4pPr>
            <a:lvl5pPr>
              <a:lnSpc>
                <a:spcPct val="100000"/>
              </a:lnSpc>
              <a:spcBef>
                <a:spcPts val="900"/>
              </a:spcBef>
              <a:defRPr sz="13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2" name="Sisällön paikkamerkki 9"/>
          <p:cNvSpPr>
            <a:spLocks noGrp="1"/>
          </p:cNvSpPr>
          <p:nvPr>
            <p:ph sz="quarter" idx="11"/>
          </p:nvPr>
        </p:nvSpPr>
        <p:spPr>
          <a:xfrm>
            <a:off x="4716016" y="2708920"/>
            <a:ext cx="3312368" cy="3312368"/>
          </a:xfrm>
        </p:spPr>
        <p:txBody>
          <a:bodyPr/>
          <a:lstStyle>
            <a:lvl1pPr>
              <a:lnSpc>
                <a:spcPct val="100000"/>
              </a:lnSpc>
              <a:spcBef>
                <a:spcPts val="900"/>
              </a:spcBef>
              <a:defRPr sz="1600"/>
            </a:lvl1pPr>
            <a:lvl2pPr>
              <a:lnSpc>
                <a:spcPct val="100000"/>
              </a:lnSpc>
              <a:spcBef>
                <a:spcPts val="900"/>
              </a:spcBef>
              <a:defRPr sz="1600"/>
            </a:lvl2pPr>
            <a:lvl3pPr>
              <a:lnSpc>
                <a:spcPct val="100000"/>
              </a:lnSpc>
              <a:spcBef>
                <a:spcPts val="900"/>
              </a:spcBef>
              <a:defRPr sz="1400"/>
            </a:lvl3pPr>
            <a:lvl4pPr>
              <a:lnSpc>
                <a:spcPct val="100000"/>
              </a:lnSpc>
              <a:spcBef>
                <a:spcPts val="900"/>
              </a:spcBef>
              <a:defRPr sz="1400"/>
            </a:lvl4pPr>
            <a:lvl5pPr>
              <a:lnSpc>
                <a:spcPct val="100000"/>
              </a:lnSpc>
              <a:spcBef>
                <a:spcPts val="900"/>
              </a:spcBef>
              <a:defRPr sz="13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336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52156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235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1" y="476672"/>
            <a:ext cx="2520279" cy="1224136"/>
          </a:xfrm>
        </p:spPr>
        <p:txBody>
          <a:bodyPr anchor="b"/>
          <a:lstStyle>
            <a:lvl1pPr algn="l">
              <a:lnSpc>
                <a:spcPts val="2500"/>
              </a:lnSpc>
              <a:defRPr sz="2000"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928" y="476673"/>
            <a:ext cx="4104456" cy="5544616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1600" y="1844824"/>
            <a:ext cx="2520280" cy="4176465"/>
          </a:xfrm>
        </p:spPr>
        <p:txBody>
          <a:bodyPr/>
          <a:lstStyle>
            <a:lvl1pPr marL="0" indent="0">
              <a:lnSpc>
                <a:spcPts val="18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060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4941168"/>
            <a:ext cx="5400600" cy="572616"/>
          </a:xfrm>
        </p:spPr>
        <p:txBody>
          <a:bodyPr anchor="b">
            <a:noAutofit/>
          </a:bodyPr>
          <a:lstStyle>
            <a:lvl1pPr algn="ctr">
              <a:lnSpc>
                <a:spcPts val="2500"/>
              </a:lnSpc>
              <a:defRPr sz="2000" b="1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00600" cy="41764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5696" y="5661248"/>
            <a:ext cx="5400600" cy="500608"/>
          </a:xfrm>
        </p:spPr>
        <p:txBody>
          <a:bodyPr>
            <a:noAutofit/>
          </a:bodyPr>
          <a:lstStyle>
            <a:lvl1pPr marL="0" indent="0" algn="ctr">
              <a:lnSpc>
                <a:spcPts val="18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0898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isätieto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76" name="Picture 3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6" y="1876"/>
            <a:ext cx="9143614" cy="685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14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43608" y="980728"/>
            <a:ext cx="7056398" cy="1368152"/>
          </a:xfrm>
        </p:spPr>
        <p:txBody>
          <a:bodyPr anchor="b">
            <a:normAutofit/>
          </a:bodyPr>
          <a:lstStyle>
            <a:lvl1pPr algn="ctr">
              <a:lnSpc>
                <a:spcPts val="5200"/>
              </a:lnSpc>
              <a:defRPr sz="380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fi-FI" noProof="0" dirty="0"/>
              <a:t>Lisätietoja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043608" y="2708920"/>
            <a:ext cx="7056398" cy="576064"/>
          </a:xfrm>
        </p:spPr>
        <p:txBody>
          <a:bodyPr lIns="0">
            <a:norm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buFontTx/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i-FI" noProof="0" dirty="0"/>
              <a:t>www.maanmittauslaitos.fi</a:t>
            </a:r>
          </a:p>
        </p:txBody>
      </p:sp>
    </p:spTree>
    <p:extLst>
      <p:ext uri="{BB962C8B-B14F-4D97-AF65-F5344CB8AC3E}">
        <p14:creationId xmlns:p14="http://schemas.microsoft.com/office/powerpoint/2010/main" val="201386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5" name="Picture 3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7" y="1875"/>
            <a:ext cx="9141501" cy="685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71600" y="476672"/>
            <a:ext cx="705678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fi-FI" dirty="0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600" y="2060848"/>
            <a:ext cx="705678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dirty="0"/>
              <a:t>Normaali teksti</a:t>
            </a:r>
          </a:p>
          <a:p>
            <a:pPr lvl="1"/>
            <a:r>
              <a:rPr lang="da-DK" dirty="0"/>
              <a:t>Sisennetty teksti</a:t>
            </a:r>
          </a:p>
          <a:p>
            <a:pPr lvl="2"/>
            <a:r>
              <a:rPr lang="fi-FI" dirty="0"/>
              <a:t>Sisennetty teksti</a:t>
            </a:r>
          </a:p>
          <a:p>
            <a:pPr lvl="3"/>
            <a:r>
              <a:rPr lang="fi-FI" dirty="0"/>
              <a:t>Sisennetty teksti</a:t>
            </a:r>
          </a:p>
          <a:p>
            <a:pPr lvl="4"/>
            <a:r>
              <a:rPr lang="fi-FI" dirty="0"/>
              <a:t>Sisennetty teksti</a:t>
            </a:r>
          </a:p>
        </p:txBody>
      </p:sp>
    </p:spTree>
    <p:extLst>
      <p:ext uri="{BB962C8B-B14F-4D97-AF65-F5344CB8AC3E}">
        <p14:creationId xmlns:p14="http://schemas.microsoft.com/office/powerpoint/2010/main" val="21032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3" r:id="rId2"/>
    <p:sldLayoutId id="2147483707" r:id="rId3"/>
    <p:sldLayoutId id="2147483708" r:id="rId4"/>
    <p:sldLayoutId id="2147483705" r:id="rId5"/>
    <p:sldLayoutId id="2147483706" r:id="rId6"/>
    <p:sldLayoutId id="2147483709" r:id="rId7"/>
    <p:sldLayoutId id="2147483710" r:id="rId8"/>
    <p:sldLayoutId id="2147483711" r:id="rId9"/>
  </p:sldLayoutIdLst>
  <p:hf hdr="0" dt="0"/>
  <p:txStyles>
    <p:titleStyle>
      <a:lvl1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 spc="0" baseline="0">
          <a:solidFill>
            <a:schemeClr val="tx1">
              <a:lumMod val="50000"/>
            </a:schemeClr>
          </a:solidFill>
          <a:latin typeface="Georgia" panose="02040502050405020303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ED1C24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ED1C24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ED1C24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ED1C24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ED1C24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ED1C24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ED1C24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ED1C24"/>
          </a:solidFill>
          <a:latin typeface="Verdana" pitchFamily="34" charset="0"/>
          <a:cs typeface="Arial" charset="0"/>
        </a:defRPr>
      </a:lvl9pPr>
    </p:titleStyle>
    <p:bodyStyle>
      <a:lvl1pPr marL="266700" indent="-266700" algn="l" rtl="0" eaLnBrk="1" fontAlgn="base" hangingPunct="1">
        <a:lnSpc>
          <a:spcPct val="100000"/>
        </a:lnSpc>
        <a:spcBef>
          <a:spcPts val="900"/>
        </a:spcBef>
        <a:spcAft>
          <a:spcPct val="0"/>
        </a:spcAft>
        <a:buClr>
          <a:srgbClr val="FF7900"/>
        </a:buClr>
        <a:buSzPct val="80000"/>
        <a:buChar char="•"/>
        <a:tabLst>
          <a:tab pos="2066925" algn="l"/>
        </a:tabLst>
        <a:defRPr sz="20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542925" indent="-180975" algn="l" rtl="0" eaLnBrk="1" fontAlgn="base" hangingPunct="1">
        <a:lnSpc>
          <a:spcPct val="100000"/>
        </a:lnSpc>
        <a:spcBef>
          <a:spcPts val="900"/>
        </a:spcBef>
        <a:spcAft>
          <a:spcPct val="0"/>
        </a:spcAft>
        <a:buClr>
          <a:srgbClr val="FF7900"/>
        </a:buClr>
        <a:buSzPct val="80000"/>
        <a:buChar char="•"/>
        <a:tabLst>
          <a:tab pos="2066925" algn="l"/>
        </a:tabLst>
        <a:defRPr sz="2000">
          <a:solidFill>
            <a:schemeClr val="tx1">
              <a:lumMod val="50000"/>
            </a:schemeClr>
          </a:solidFill>
          <a:latin typeface="+mn-lt"/>
          <a:cs typeface="+mn-cs"/>
        </a:defRPr>
      </a:lvl2pPr>
      <a:lvl3pPr marL="809625" indent="-171450" algn="l" rtl="0" eaLnBrk="1" fontAlgn="base" hangingPunct="1">
        <a:lnSpc>
          <a:spcPct val="100000"/>
        </a:lnSpc>
        <a:spcBef>
          <a:spcPts val="900"/>
        </a:spcBef>
        <a:spcAft>
          <a:spcPct val="0"/>
        </a:spcAft>
        <a:buClr>
          <a:srgbClr val="FF7900"/>
        </a:buClr>
        <a:buSzPct val="80000"/>
        <a:buChar char="•"/>
        <a:tabLst>
          <a:tab pos="2066925" algn="l"/>
        </a:tabLst>
        <a:defRPr sz="1800">
          <a:solidFill>
            <a:schemeClr val="tx1">
              <a:lumMod val="50000"/>
            </a:schemeClr>
          </a:solidFill>
          <a:latin typeface="+mn-lt"/>
          <a:cs typeface="+mn-cs"/>
        </a:defRPr>
      </a:lvl3pPr>
      <a:lvl4pPr marL="1162050" indent="-180975" algn="l" rtl="0" eaLnBrk="1" fontAlgn="base" hangingPunct="1">
        <a:lnSpc>
          <a:spcPct val="100000"/>
        </a:lnSpc>
        <a:spcBef>
          <a:spcPts val="900"/>
        </a:spcBef>
        <a:spcAft>
          <a:spcPct val="0"/>
        </a:spcAft>
        <a:buClr>
          <a:srgbClr val="FF7900"/>
        </a:buClr>
        <a:buSzPct val="80000"/>
        <a:buChar char="•"/>
        <a:tabLst>
          <a:tab pos="2066925" algn="l"/>
        </a:tabLst>
        <a:defRPr sz="1800">
          <a:solidFill>
            <a:schemeClr val="tx1">
              <a:lumMod val="50000"/>
            </a:schemeClr>
          </a:solidFill>
          <a:latin typeface="+mn-lt"/>
          <a:cs typeface="+mn-cs"/>
        </a:defRPr>
      </a:lvl4pPr>
      <a:lvl5pPr marL="1524000" indent="-180975" algn="l" rtl="0" eaLnBrk="1" fontAlgn="base" hangingPunct="1">
        <a:lnSpc>
          <a:spcPct val="100000"/>
        </a:lnSpc>
        <a:spcBef>
          <a:spcPts val="900"/>
        </a:spcBef>
        <a:spcAft>
          <a:spcPct val="0"/>
        </a:spcAft>
        <a:buClr>
          <a:srgbClr val="FF7900"/>
        </a:buClr>
        <a:buSzPct val="80000"/>
        <a:buChar char="•"/>
        <a:tabLst>
          <a:tab pos="2066925" algn="l"/>
        </a:tabLst>
        <a:defRPr sz="1600">
          <a:solidFill>
            <a:schemeClr val="tx1">
              <a:lumMod val="50000"/>
            </a:schemeClr>
          </a:solidFill>
          <a:latin typeface="+mn-lt"/>
          <a:cs typeface="+mn-cs"/>
        </a:defRPr>
      </a:lvl5pPr>
      <a:lvl6pPr marL="1600200" indent="-1714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D2D2D2"/>
        </a:buClr>
        <a:buSzPct val="90000"/>
        <a:buChar char="•"/>
        <a:tabLst>
          <a:tab pos="2066925" algn="l"/>
        </a:tabLst>
        <a:defRPr sz="1100">
          <a:solidFill>
            <a:srgbClr val="3D3D3D"/>
          </a:solidFill>
          <a:latin typeface="+mn-lt"/>
          <a:cs typeface="+mn-cs"/>
        </a:defRPr>
      </a:lvl6pPr>
      <a:lvl7pPr marL="2057400" indent="-1714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D2D2D2"/>
        </a:buClr>
        <a:buSzPct val="90000"/>
        <a:buChar char="•"/>
        <a:tabLst>
          <a:tab pos="2066925" algn="l"/>
        </a:tabLst>
        <a:defRPr sz="1100">
          <a:solidFill>
            <a:srgbClr val="3D3D3D"/>
          </a:solidFill>
          <a:latin typeface="+mn-lt"/>
          <a:cs typeface="+mn-cs"/>
        </a:defRPr>
      </a:lvl7pPr>
      <a:lvl8pPr marL="2514600" indent="-1714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D2D2D2"/>
        </a:buClr>
        <a:buSzPct val="90000"/>
        <a:buChar char="•"/>
        <a:tabLst>
          <a:tab pos="2066925" algn="l"/>
        </a:tabLst>
        <a:defRPr sz="1100">
          <a:solidFill>
            <a:srgbClr val="3D3D3D"/>
          </a:solidFill>
          <a:latin typeface="+mn-lt"/>
          <a:cs typeface="+mn-cs"/>
        </a:defRPr>
      </a:lvl8pPr>
      <a:lvl9pPr marL="2971800" indent="-1714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D2D2D2"/>
        </a:buClr>
        <a:buSzPct val="90000"/>
        <a:buChar char="•"/>
        <a:tabLst>
          <a:tab pos="2066925" algn="l"/>
        </a:tabLst>
        <a:defRPr sz="1100">
          <a:solidFill>
            <a:srgbClr val="3D3D3D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ohjakarttoja/Otrakas.pdf" TargetMode="External"/><Relationship Id="rId2" Type="http://schemas.openxmlformats.org/officeDocument/2006/relationships/hyperlink" Target="Pohjakarttoja/Rajasuo%201%20ja%202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Pohjakarttoja/Multam&#228;ki2%20Kosonen%20ja%20uusi%20tie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Pohjakarttoja/Pesonen%202%20ja%20Sarikko.pdf" TargetMode="External"/><Relationship Id="rId2" Type="http://schemas.openxmlformats.org/officeDocument/2006/relationships/hyperlink" Target="Pohjakarttoja/Inkinen%20Myllysulku%20ja%20Pesonen%201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Pohjakarttoja/Saukkonen%20ja%20Aatu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Pohjakarttoja/Saukkonen%20ja%20Aatu.pdf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86552" y="332656"/>
            <a:ext cx="7056398" cy="2232248"/>
          </a:xfrm>
        </p:spPr>
        <p:txBody>
          <a:bodyPr>
            <a:normAutofit/>
          </a:bodyPr>
          <a:lstStyle/>
          <a:p>
            <a:br>
              <a:rPr lang="fi-FI" sz="5300" strike="sngStrike" dirty="0"/>
            </a:br>
            <a:r>
              <a:rPr lang="fi-FI" sz="1800" dirty="0"/>
              <a:t>Alueellinen yksityistietoimitus 2015-519440</a:t>
            </a:r>
            <a:br>
              <a:rPr lang="fi-FI" sz="4000" dirty="0">
                <a:solidFill>
                  <a:srgbClr val="02A5E6"/>
                </a:solidFill>
                <a:latin typeface="Arial" charset="0"/>
                <a:ea typeface="DejaVu Sans" charset="0"/>
                <a:cs typeface="DejaVu Sans" charset="0"/>
              </a:rPr>
            </a:br>
            <a:endParaRPr lang="fi-FI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43801" y="2204864"/>
            <a:ext cx="7056398" cy="1440160"/>
          </a:xfrm>
        </p:spPr>
        <p:txBody>
          <a:bodyPr>
            <a:normAutofit fontScale="25000" lnSpcReduction="20000"/>
          </a:bodyPr>
          <a:lstStyle/>
          <a:p>
            <a:r>
              <a:rPr lang="fi-FI" sz="7200" dirty="0"/>
              <a:t>Savonlinna – Parikkala rataosan</a:t>
            </a:r>
          </a:p>
          <a:p>
            <a:r>
              <a:rPr lang="fi-FI" sz="7200" dirty="0"/>
              <a:t>tasoristeysten lakkauttaminen sekä tästä aiheutuvien tieoikeuksien järjestely</a:t>
            </a:r>
          </a:p>
          <a:p>
            <a:endParaRPr lang="fi-FI" sz="7200" dirty="0"/>
          </a:p>
          <a:p>
            <a:r>
              <a:rPr lang="fi-FI" sz="7200" dirty="0"/>
              <a:t>24.11.2023 Parikkalan kunnanvirasto</a:t>
            </a:r>
          </a:p>
          <a:p>
            <a:endParaRPr lang="fi-FI" sz="7200" dirty="0"/>
          </a:p>
          <a:p>
            <a:endParaRPr lang="fi-FI" sz="7200" dirty="0"/>
          </a:p>
          <a:p>
            <a:r>
              <a:rPr lang="fi-FI" dirty="0"/>
              <a:t>n</a:t>
            </a:r>
          </a:p>
        </p:txBody>
      </p:sp>
      <p:sp>
        <p:nvSpPr>
          <p:cNvPr id="4" name="Subtitle 5"/>
          <p:cNvSpPr txBox="1">
            <a:spLocks/>
          </p:cNvSpPr>
          <p:nvPr/>
        </p:nvSpPr>
        <p:spPr bwMode="auto">
          <a:xfrm>
            <a:off x="2699792" y="3645024"/>
            <a:ext cx="4320672" cy="15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>
                <a:srgbClr val="FF7900"/>
              </a:buClr>
              <a:buSzPct val="80000"/>
              <a:buFontTx/>
              <a:buNone/>
              <a:tabLst>
                <a:tab pos="2066925" algn="l"/>
              </a:tabLst>
              <a:defRPr sz="18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42925" indent="-180975" algn="l" rtl="0" fontAlgn="base">
              <a:lnSpc>
                <a:spcPts val="3000"/>
              </a:lnSpc>
              <a:spcBef>
                <a:spcPts val="1500"/>
              </a:spcBef>
              <a:spcAft>
                <a:spcPct val="0"/>
              </a:spcAft>
              <a:buClr>
                <a:srgbClr val="FF7900"/>
              </a:buClr>
              <a:buSzPct val="80000"/>
              <a:buChar char="•"/>
              <a:tabLst>
                <a:tab pos="2066925" algn="l"/>
              </a:tabLst>
              <a:defRPr sz="200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defRPr>
            </a:lvl2pPr>
            <a:lvl3pPr marL="809625" indent="-171450" algn="l" rtl="0" fontAlgn="base">
              <a:lnSpc>
                <a:spcPts val="2800"/>
              </a:lnSpc>
              <a:spcBef>
                <a:spcPts val="1500"/>
              </a:spcBef>
              <a:spcAft>
                <a:spcPct val="0"/>
              </a:spcAft>
              <a:buClr>
                <a:srgbClr val="FF7900"/>
              </a:buClr>
              <a:buSzPct val="80000"/>
              <a:buChar char="•"/>
              <a:tabLst>
                <a:tab pos="2066925" algn="l"/>
              </a:tabLst>
              <a:defRPr sz="180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defRPr>
            </a:lvl3pPr>
            <a:lvl4pPr marL="1162050" indent="-180975" algn="l" rtl="0" fontAlgn="base">
              <a:lnSpc>
                <a:spcPts val="2800"/>
              </a:lnSpc>
              <a:spcBef>
                <a:spcPts val="1500"/>
              </a:spcBef>
              <a:spcAft>
                <a:spcPct val="0"/>
              </a:spcAft>
              <a:buClr>
                <a:srgbClr val="FF7900"/>
              </a:buClr>
              <a:buSzPct val="80000"/>
              <a:buChar char="•"/>
              <a:tabLst>
                <a:tab pos="2066925" algn="l"/>
              </a:tabLst>
              <a:defRPr sz="180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defRPr>
            </a:lvl4pPr>
            <a:lvl5pPr marL="1524000" indent="-180975" algn="l" rtl="0" fontAlgn="base">
              <a:lnSpc>
                <a:spcPts val="2600"/>
              </a:lnSpc>
              <a:spcBef>
                <a:spcPts val="1500"/>
              </a:spcBef>
              <a:spcAft>
                <a:spcPct val="0"/>
              </a:spcAft>
              <a:buClr>
                <a:srgbClr val="FF7900"/>
              </a:buClr>
              <a:buSzPct val="80000"/>
              <a:buChar char="•"/>
              <a:tabLst>
                <a:tab pos="2066925" algn="l"/>
              </a:tabLst>
              <a:defRPr sz="1600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defRPr>
            </a:lvl5pPr>
            <a:lvl6pPr marL="1600200" indent="-171450" algn="l" rtl="0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D2D2D2"/>
              </a:buClr>
              <a:buSzPct val="90000"/>
              <a:buChar char="•"/>
              <a:tabLst>
                <a:tab pos="2066925" algn="l"/>
              </a:tabLst>
              <a:defRPr sz="1100">
                <a:solidFill>
                  <a:srgbClr val="3D3D3D"/>
                </a:solidFill>
                <a:latin typeface="+mn-lt"/>
                <a:cs typeface="+mn-cs"/>
              </a:defRPr>
            </a:lvl6pPr>
            <a:lvl7pPr marL="2057400" indent="-171450" algn="l" rtl="0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D2D2D2"/>
              </a:buClr>
              <a:buSzPct val="90000"/>
              <a:buChar char="•"/>
              <a:tabLst>
                <a:tab pos="2066925" algn="l"/>
              </a:tabLst>
              <a:defRPr sz="1100">
                <a:solidFill>
                  <a:srgbClr val="3D3D3D"/>
                </a:solidFill>
                <a:latin typeface="+mn-lt"/>
                <a:cs typeface="+mn-cs"/>
              </a:defRPr>
            </a:lvl7pPr>
            <a:lvl8pPr marL="2514600" indent="-171450" algn="l" rtl="0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D2D2D2"/>
              </a:buClr>
              <a:buSzPct val="90000"/>
              <a:buChar char="•"/>
              <a:tabLst>
                <a:tab pos="2066925" algn="l"/>
              </a:tabLst>
              <a:defRPr sz="1100">
                <a:solidFill>
                  <a:srgbClr val="3D3D3D"/>
                </a:solidFill>
                <a:latin typeface="+mn-lt"/>
                <a:cs typeface="+mn-cs"/>
              </a:defRPr>
            </a:lvl8pPr>
            <a:lvl9pPr marL="2971800" indent="-171450" algn="l" rtl="0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D2D2D2"/>
              </a:buClr>
              <a:buSzPct val="90000"/>
              <a:buChar char="•"/>
              <a:tabLst>
                <a:tab pos="2066925" algn="l"/>
              </a:tabLst>
              <a:defRPr sz="1100">
                <a:solidFill>
                  <a:srgbClr val="3D3D3D"/>
                </a:solidFill>
                <a:latin typeface="+mn-lt"/>
                <a:cs typeface="+mn-cs"/>
              </a:defRPr>
            </a:lvl9pPr>
          </a:lstStyle>
          <a:p>
            <a:pPr algn="l"/>
            <a:r>
              <a:rPr lang="fi-FI" sz="1200" b="0" kern="0" dirty="0">
                <a:latin typeface="+mn-lt"/>
              </a:rPr>
              <a:t>Toimitusinsinööri Jouni Partanen, Maanmittauslaitos</a:t>
            </a:r>
          </a:p>
          <a:p>
            <a:pPr algn="l"/>
            <a:r>
              <a:rPr lang="fi-FI" sz="1200" b="0" kern="0" dirty="0">
                <a:latin typeface="+mn-lt"/>
              </a:rPr>
              <a:t>Uskotut miehet: Harri </a:t>
            </a:r>
            <a:r>
              <a:rPr lang="fi-FI" sz="1200" b="0" kern="0" dirty="0" err="1">
                <a:latin typeface="+mn-lt"/>
              </a:rPr>
              <a:t>Hernesmaa</a:t>
            </a:r>
            <a:r>
              <a:rPr lang="fi-FI" sz="1200" b="0" kern="0" dirty="0">
                <a:latin typeface="+mn-lt"/>
              </a:rPr>
              <a:t> ja Jouni Kurri</a:t>
            </a:r>
            <a:endParaRPr lang="fi-FI" sz="1400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64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60BD4F33-3C10-4540-82F6-82DBA7C69098}"/>
              </a:ext>
            </a:extLst>
          </p:cNvPr>
          <p:cNvSpPr txBox="1"/>
          <p:nvPr/>
        </p:nvSpPr>
        <p:spPr>
          <a:xfrm>
            <a:off x="395536" y="338600"/>
            <a:ext cx="828092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i-FI" sz="2400" dirty="0"/>
          </a:p>
          <a:p>
            <a:r>
              <a:rPr lang="fi-FI" sz="2400" dirty="0"/>
              <a:t>Toimituksen tarkoitus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Rataosalla Särkisalmi – Savonlinnan kaupunginraja välisellä olevien 13 tasoristeyksen lakkauttaminen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Korvaavien tieoikeuksien perustaminen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0" dirty="0"/>
              <a:t>Uusien tieoikeuksien perustaminen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0" dirty="0"/>
              <a:t>Tieoikeuksiin liittyvien korvausten määrääminen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0" dirty="0"/>
              <a:t>Teiden kunnossapidon määrääminen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0" dirty="0"/>
              <a:t>Mahdollisesti uusien tiekuntien perustaminen</a:t>
            </a:r>
          </a:p>
          <a:p>
            <a:endParaRPr lang="fi-FI" b="0" dirty="0"/>
          </a:p>
          <a:p>
            <a:r>
              <a:rPr lang="fi-FI" sz="2400" dirty="0"/>
              <a:t>Lainsäädäntöä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Kiinteistönmuodostamislaki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i-FI" b="0" dirty="0"/>
              <a:t>Toimitusmenettely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Yksityistielaki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i-FI" b="0" dirty="0"/>
              <a:t>Tieoikeuksien käsittely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Ratalaki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Lunastuslaki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i-FI" b="0" dirty="0"/>
              <a:t>Edunvalvontakulut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i-FI" b="0" dirty="0"/>
          </a:p>
        </p:txBody>
      </p:sp>
    </p:spTree>
    <p:extLst>
      <p:ext uri="{BB962C8B-B14F-4D97-AF65-F5344CB8AC3E}">
        <p14:creationId xmlns:p14="http://schemas.microsoft.com/office/powerpoint/2010/main" val="1656386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05FDB125-F681-4D77-88BC-A5FCA11CFBB4}"/>
              </a:ext>
            </a:extLst>
          </p:cNvPr>
          <p:cNvSpPr txBox="1"/>
          <p:nvPr/>
        </p:nvSpPr>
        <p:spPr>
          <a:xfrm>
            <a:off x="611560" y="615599"/>
            <a:ext cx="7992888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/>
              <a:t>Tähän mennessä tapahtunutta:</a:t>
            </a:r>
          </a:p>
          <a:p>
            <a:endParaRPr lang="fi-FI" sz="2400" b="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Alkukokous 27.3.2017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i-FI" b="0" dirty="0"/>
              <a:t>Ei päätöksiä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Jatkokokous 14.6.2019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i-FI" b="0" dirty="0"/>
              <a:t>Päätöksenä lakkautettu 11 tasoristeystä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i-FI" b="0" dirty="0"/>
              <a:t>Päätöksenä ”tieoikeudet voimassa kunnes korvaavat kulkuyhteydet on järjestetty”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i-FI" b="0" dirty="0"/>
              <a:t>Päätöksistä annettu valitusosoitus =&gt; Ei valitettu 15.7.2019 mennessä =&gt; Päätökset lainvoimaisia.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b="0" dirty="0"/>
          </a:p>
        </p:txBody>
      </p:sp>
    </p:spTree>
    <p:extLst>
      <p:ext uri="{BB962C8B-B14F-4D97-AF65-F5344CB8AC3E}">
        <p14:creationId xmlns:p14="http://schemas.microsoft.com/office/powerpoint/2010/main" val="378915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FF01ADA5-734B-4239-97C7-044A0874F8AD}"/>
              </a:ext>
            </a:extLst>
          </p:cNvPr>
          <p:cNvSpPr txBox="1"/>
          <p:nvPr/>
        </p:nvSpPr>
        <p:spPr>
          <a:xfrm>
            <a:off x="971600" y="1031097"/>
            <a:ext cx="7128792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/>
              <a:t>Korvaavat tieoikeudet</a:t>
            </a:r>
          </a:p>
          <a:p>
            <a:endParaRPr lang="fi-FI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2" action="ppaction://hlinkfile"/>
              </a:rPr>
              <a:t>Rajasuo 1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Ei tarvita korvaavaa tietä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2" action="ppaction://hlinkfile"/>
              </a:rPr>
              <a:t>Rajasuo 2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Ei tarvita korvaavaa tietä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 err="1">
                <a:hlinkClick r:id="rId3" action="ppaction://hlinkfile"/>
              </a:rPr>
              <a:t>Otrakas</a:t>
            </a:r>
            <a:r>
              <a:rPr lang="fi-FI" b="0" dirty="0"/>
              <a:t> (ei lakkautettu)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Ei ole rakennettu korvaavaa tietä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4" action="ppaction://hlinkfile"/>
              </a:rPr>
              <a:t>Multamäki 2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Rakennettu uusi tie (pituus 325 m) Rajasuon yksityistielle saakka.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4" action="ppaction://hlinkfile"/>
              </a:rPr>
              <a:t>Kosonen</a:t>
            </a:r>
            <a:r>
              <a:rPr lang="fi-FI" b="0" dirty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Rakennettu uusi </a:t>
            </a:r>
            <a:r>
              <a:rPr lang="fi-FI" b="0" dirty="0" err="1"/>
              <a:t>Koskuinmäentie</a:t>
            </a:r>
            <a:r>
              <a:rPr lang="fi-FI" b="0" dirty="0"/>
              <a:t> (pituus 417 m) uuden tasoristeyksen </a:t>
            </a:r>
            <a:r>
              <a:rPr lang="fi-FI" b="0" dirty="0" err="1"/>
              <a:t>Koskuinmäki</a:t>
            </a:r>
            <a:r>
              <a:rPr lang="fi-FI" b="0" dirty="0"/>
              <a:t> kautta </a:t>
            </a:r>
            <a:r>
              <a:rPr lang="fi-FI" b="0" dirty="0" err="1"/>
              <a:t>Savonlinnantielle</a:t>
            </a:r>
            <a:r>
              <a:rPr lang="fi-FI" b="0" dirty="0"/>
              <a:t> (VT14)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b="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b="0" dirty="0"/>
          </a:p>
          <a:p>
            <a:endParaRPr lang="fi-FI" b="0" dirty="0"/>
          </a:p>
        </p:txBody>
      </p:sp>
    </p:spTree>
    <p:extLst>
      <p:ext uri="{BB962C8B-B14F-4D97-AF65-F5344CB8AC3E}">
        <p14:creationId xmlns:p14="http://schemas.microsoft.com/office/powerpoint/2010/main" val="111169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7D27DD6C-F8D8-4320-9AEE-EA38FC2DED38}"/>
              </a:ext>
            </a:extLst>
          </p:cNvPr>
          <p:cNvSpPr txBox="1"/>
          <p:nvPr/>
        </p:nvSpPr>
        <p:spPr>
          <a:xfrm>
            <a:off x="899592" y="620688"/>
            <a:ext cx="7344816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/>
              <a:t>Korvaavat tieoikeudet (jatkuu)</a:t>
            </a:r>
          </a:p>
          <a:p>
            <a:endParaRPr lang="fi-FI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2" action="ppaction://hlinkfile"/>
              </a:rPr>
              <a:t>Inkinen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Korvaava kulku uuden tasoristeyksen </a:t>
            </a:r>
            <a:r>
              <a:rPr lang="fi-FI" b="0" dirty="0" err="1"/>
              <a:t>Koskuinmäki</a:t>
            </a:r>
            <a:r>
              <a:rPr lang="fi-FI" b="0" dirty="0"/>
              <a:t> kautta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2" action="ppaction://hlinkfile"/>
              </a:rPr>
              <a:t>Myllysulku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Ei tarvita korvaavaa tietä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2" action="ppaction://hlinkfile"/>
              </a:rPr>
              <a:t>Pesonen 1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Ei tarvita korvaavaa tietä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3" action="ppaction://hlinkfile"/>
              </a:rPr>
              <a:t>Pesonen 2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Rakennettu uusi tie (pituus 320 m) </a:t>
            </a:r>
            <a:r>
              <a:rPr lang="fi-FI" b="0" dirty="0" err="1"/>
              <a:t>Savonlinnantielle</a:t>
            </a:r>
            <a:r>
              <a:rPr lang="fi-FI" b="0" dirty="0"/>
              <a:t> (VT14)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 err="1">
                <a:hlinkClick r:id="rId3" action="ppaction://hlinkfile"/>
              </a:rPr>
              <a:t>Sarikko</a:t>
            </a:r>
            <a:r>
              <a:rPr lang="fi-FI" b="0" dirty="0"/>
              <a:t> (ei lakkautettu)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Ei ole rakennettu korvaavaa tietä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4" action="ppaction://hlinkfile"/>
              </a:rPr>
              <a:t>Saukkonen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Rakennettu uusi tie (pituus 100 m) ja jatkuu vanhalla tiellä </a:t>
            </a:r>
            <a:r>
              <a:rPr lang="fi-FI" b="0" dirty="0" err="1"/>
              <a:t>Savonlinnantielle</a:t>
            </a: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b="0" dirty="0"/>
          </a:p>
          <a:p>
            <a:endParaRPr lang="fi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b="0" dirty="0"/>
          </a:p>
        </p:txBody>
      </p:sp>
    </p:spTree>
    <p:extLst>
      <p:ext uri="{BB962C8B-B14F-4D97-AF65-F5344CB8AC3E}">
        <p14:creationId xmlns:p14="http://schemas.microsoft.com/office/powerpoint/2010/main" val="507342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FE6D2A3C-1159-4D46-A92C-DCB3144D2504}"/>
              </a:ext>
            </a:extLst>
          </p:cNvPr>
          <p:cNvSpPr txBox="1"/>
          <p:nvPr/>
        </p:nvSpPr>
        <p:spPr>
          <a:xfrm>
            <a:off x="827584" y="477099"/>
            <a:ext cx="7632848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/>
              <a:t>Korvaavat tieoikeudet jatkuu</a:t>
            </a:r>
          </a:p>
          <a:p>
            <a:endParaRPr lang="fi-FI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2" action="ppaction://hlinkfile"/>
              </a:rPr>
              <a:t>Sinkkonen</a:t>
            </a:r>
            <a:endParaRPr lang="fi-FI" b="0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Ei tarvita korvaavaa tietä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b="0" dirty="0"/>
              <a:t>Tasoristeys </a:t>
            </a:r>
            <a:r>
              <a:rPr lang="fi-FI" b="0" dirty="0">
                <a:hlinkClick r:id="rId2" action="ppaction://hlinkfile"/>
              </a:rPr>
              <a:t>Aatu</a:t>
            </a:r>
            <a:r>
              <a:rPr lang="fi-FI" b="0" dirty="0"/>
              <a:t> (asemakaava-alue)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i-FI" b="0" dirty="0"/>
              <a:t>Ei tarvita korvaavaa tietä</a:t>
            </a:r>
          </a:p>
          <a:p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25525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DECB9606-72D4-F24F-BFCC-030734C4E4F4}"/>
              </a:ext>
            </a:extLst>
          </p:cNvPr>
          <p:cNvSpPr txBox="1"/>
          <p:nvPr/>
        </p:nvSpPr>
        <p:spPr>
          <a:xfrm>
            <a:off x="683568" y="404664"/>
            <a:ext cx="756084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Keskeneräiset asiat</a:t>
            </a:r>
          </a:p>
          <a:p>
            <a:endParaRPr lang="fi-FI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Tasoristeykset </a:t>
            </a:r>
            <a:r>
              <a:rPr lang="fi-FI" b="0" dirty="0" err="1"/>
              <a:t>Otrakas</a:t>
            </a:r>
            <a:r>
              <a:rPr lang="fi-FI" b="0" dirty="0"/>
              <a:t> ja </a:t>
            </a:r>
            <a:r>
              <a:rPr lang="fi-FI" b="0" dirty="0" err="1"/>
              <a:t>Sarikko</a:t>
            </a:r>
            <a:endParaRPr lang="fi-FI" b="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Korvaavat tieoikeudet?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Tieoikeuksien perustaminen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Sijainti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Leveys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Oikeutetut kiinteistöt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Kunnossapidon osittelu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Vanhat tiet (myös tiekunnalliset yksityistiet)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Uudet tiet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i-FI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b="0" dirty="0"/>
              <a:t>Korvaukset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Uusista teistä maapohja- ja puustokorvaukset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Haitan- ja vahingonkorvaukset</a:t>
            </a:r>
          </a:p>
          <a:p>
            <a:pPr marL="1257300" lvl="2" indent="-342900">
              <a:buSzPct val="96000"/>
              <a:buFont typeface="Arial" panose="020B0604020202020204" pitchFamily="34" charset="0"/>
              <a:buChar char="•"/>
            </a:pPr>
            <a:r>
              <a:rPr lang="fi-FI" b="0" dirty="0"/>
              <a:t>Kunnossapidon lisääntyminen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i-FI" b="0" dirty="0"/>
              <a:t>Kiertohaitta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i-FI" b="0" dirty="0"/>
              <a:t>Edunvalvontakulut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b="0" dirty="0"/>
              <a:t>Maksaminen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0023322"/>
      </p:ext>
    </p:extLst>
  </p:cSld>
  <p:clrMapOvr>
    <a:masterClrMapping/>
  </p:clrMapOvr>
</p:sld>
</file>

<file path=ppt/theme/theme1.xml><?xml version="1.0" encoding="utf-8"?>
<a:theme xmlns:a="http://schemas.openxmlformats.org/drawingml/2006/main" name="MMLppt-suomi">
  <a:themeElements>
    <a:clrScheme name="Maanmittauslaito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1B5CC"/>
      </a:accent1>
      <a:accent2>
        <a:srgbClr val="776F65"/>
      </a:accent2>
      <a:accent3>
        <a:srgbClr val="00B588"/>
      </a:accent3>
      <a:accent4>
        <a:srgbClr val="91BD10"/>
      </a:accent4>
      <a:accent5>
        <a:srgbClr val="FF7900"/>
      </a:accent5>
      <a:accent6>
        <a:srgbClr val="5E172D"/>
      </a:accent6>
      <a:hlink>
        <a:srgbClr val="71B5CC"/>
      </a:hlink>
      <a:folHlink>
        <a:srgbClr val="71B5CC"/>
      </a:folHlink>
    </a:clrScheme>
    <a:fontScheme name="Maanmittauslaitos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75195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314987"/>
        </a:accent6>
        <a:hlink>
          <a:srgbClr val="FF860D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75195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314987"/>
        </a:accent6>
        <a:hlink>
          <a:srgbClr val="FF860D"/>
        </a:hlink>
        <a:folHlink>
          <a:srgbClr val="ED1C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kalvopohja_su_2014</Template>
  <TotalTime>9562</TotalTime>
  <Words>292</Words>
  <Application>Microsoft Office PowerPoint</Application>
  <PresentationFormat>Näytössä katseltava diaesitys (4:3)</PresentationFormat>
  <Paragraphs>102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Courier New</vt:lpstr>
      <vt:lpstr>Georgia</vt:lpstr>
      <vt:lpstr>Verdana</vt:lpstr>
      <vt:lpstr>Wingdings</vt:lpstr>
      <vt:lpstr>MMLppt-suomi</vt:lpstr>
      <vt:lpstr> Alueellinen yksityistietoimitus 2015-519440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Maanmittauslaitos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Voimalinjalunastus</dc:title>
  <dc:creator>Lauhkonen Hanna</dc:creator>
  <cp:lastModifiedBy>Partanen Jouni</cp:lastModifiedBy>
  <cp:revision>132</cp:revision>
  <cp:lastPrinted>2016-05-04T12:10:08Z</cp:lastPrinted>
  <dcterms:created xsi:type="dcterms:W3CDTF">2015-05-25T07:29:41Z</dcterms:created>
  <dcterms:modified xsi:type="dcterms:W3CDTF">2023-11-23T07:04:57Z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