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256" r:id="rId5"/>
    <p:sldId id="301" r:id="rId6"/>
    <p:sldId id="257" r:id="rId7"/>
    <p:sldId id="318" r:id="rId8"/>
    <p:sldId id="316" r:id="rId9"/>
    <p:sldId id="319" r:id="rId10"/>
    <p:sldId id="320" r:id="rId11"/>
    <p:sldId id="322" r:id="rId12"/>
    <p:sldId id="284" r:id="rId13"/>
    <p:sldId id="299" r:id="rId14"/>
    <p:sldId id="285" r:id="rId15"/>
    <p:sldId id="287" r:id="rId16"/>
    <p:sldId id="288" r:id="rId17"/>
    <p:sldId id="289" r:id="rId18"/>
    <p:sldId id="290" r:id="rId19"/>
    <p:sldId id="323" r:id="rId20"/>
    <p:sldId id="324" r:id="rId21"/>
    <p:sldId id="325" r:id="rId22"/>
    <p:sldId id="326" r:id="rId23"/>
    <p:sldId id="327" r:id="rId24"/>
    <p:sldId id="298" r:id="rId25"/>
    <p:sldId id="296" r:id="rId26"/>
    <p:sldId id="297" r:id="rId27"/>
    <p:sldId id="302" r:id="rId28"/>
    <p:sldId id="304" r:id="rId29"/>
    <p:sldId id="336" r:id="rId30"/>
    <p:sldId id="337" r:id="rId31"/>
    <p:sldId id="305" r:id="rId32"/>
    <p:sldId id="344" r:id="rId33"/>
    <p:sldId id="345" r:id="rId34"/>
    <p:sldId id="306" r:id="rId35"/>
    <p:sldId id="334" r:id="rId36"/>
    <p:sldId id="335" r:id="rId37"/>
    <p:sldId id="310" r:id="rId38"/>
    <p:sldId id="314" r:id="rId39"/>
    <p:sldId id="294" r:id="rId40"/>
    <p:sldId id="350" r:id="rId41"/>
    <p:sldId id="315" r:id="rId4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37F80F-8CC9-764B-B549-2861D68E3699}" name="Nikander Juho (MML)" initials="N(" userId="S::juho.nikander@maanmittauslaitos.fi::3f8478fa-ed92-4d35-b02e-52519abd9751" providerId="AD"/>
  <p188:author id="{A7637D56-20E7-FBD7-0A1B-DA8AE28590CE}" name="Oksanen Kaija (MML)" initials="O(" userId="S::kaija.oksanen@maanmittauslaitos.fi::9f064002-cdf0-4c60-93af-a600f8a791cf" providerId="AD"/>
  <p188:author id="{42786CF0-569A-70B6-46CA-6838885634DC}" name="Virtanen Jouni (MML)" initials="V(" userId="S::jouni.virtanen@maanmittauslaitos.fi::b8c01e91-ba32-4ffc-8c33-97944e2185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101" d="100"/>
          <a:sy n="101" d="100"/>
        </p:scale>
        <p:origin x="1200" y="108"/>
      </p:cViewPr>
      <p:guideLst>
        <p:guide orient="horz" pos="2160"/>
        <p:guide/>
        <p:guide pos="76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27/11/2023</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27.11.2023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marR="0" lvl="0" indent="-342900" algn="l" defTabSz="914400" rtl="0" eaLnBrk="1" fontAlgn="auto" latinLnBrk="0" hangingPunct="1">
              <a:lnSpc>
                <a:spcPct val="100000"/>
              </a:lnSpc>
              <a:spcBef>
                <a:spcPts val="1000"/>
              </a:spcBef>
              <a:spcAft>
                <a:spcPts val="0"/>
              </a:spcAft>
              <a:buClr>
                <a:srgbClr val="266B7F"/>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33333"/>
                </a:solidFill>
                <a:effectLst/>
                <a:uLnTx/>
                <a:uFillTx/>
                <a:latin typeface="Daytona" panose="020B0604030500040204" pitchFamily="34" charset="0"/>
                <a:ea typeface="+mn-ea"/>
                <a:cs typeface="+mn-cs"/>
              </a:rPr>
              <a:t>Arvioitava on mm. mahdolliset kunnossapitokustannusten lisääntyminen ja mahdolliset kiertohaitat.</a:t>
            </a:r>
          </a:p>
          <a:p>
            <a:pPr marL="342900" marR="0" lvl="0" indent="-342900" algn="l" defTabSz="914400" rtl="0" eaLnBrk="1" fontAlgn="auto" latinLnBrk="0" hangingPunct="1">
              <a:lnSpc>
                <a:spcPct val="100000"/>
              </a:lnSpc>
              <a:spcBef>
                <a:spcPts val="1000"/>
              </a:spcBef>
              <a:spcAft>
                <a:spcPts val="0"/>
              </a:spcAft>
              <a:buClr>
                <a:srgbClr val="266B7F"/>
              </a:buClr>
              <a:buSzTx/>
              <a:buFont typeface="Arial" panose="020B0604020202020204" pitchFamily="34" charset="0"/>
              <a:buChar char="•"/>
              <a:tabLst/>
              <a:defRPr/>
            </a:pPr>
            <a:r>
              <a:rPr kumimoji="0" lang="fi-FI" sz="2400" b="0" i="0" u="none" strike="noStrike" kern="1200" cap="none" spc="0" normalizeH="0" baseline="0" noProof="0" dirty="0">
                <a:ln>
                  <a:noFill/>
                </a:ln>
                <a:solidFill>
                  <a:srgbClr val="333333"/>
                </a:solidFill>
                <a:effectLst/>
                <a:uLnTx/>
                <a:uFillTx/>
                <a:latin typeface="Daytona" panose="020B0604030500040204" pitchFamily="34" charset="0"/>
                <a:ea typeface="+mn-ea"/>
                <a:cs typeface="+mn-cs"/>
              </a:rPr>
              <a:t>Vuotuiset tienpitokustannukset saadaan selville esimerkiksi tiekunnan kirjanpidosta.</a:t>
            </a:r>
          </a:p>
          <a:p>
            <a:pPr marL="342900" marR="0" lvl="0" indent="-342900" algn="l" defTabSz="914400" rtl="0" eaLnBrk="1" fontAlgn="auto" latinLnBrk="0" hangingPunct="1">
              <a:lnSpc>
                <a:spcPct val="100000"/>
              </a:lnSpc>
              <a:spcBef>
                <a:spcPts val="1000"/>
              </a:spcBef>
              <a:spcAft>
                <a:spcPts val="0"/>
              </a:spcAft>
              <a:buClr>
                <a:srgbClr val="266B7F"/>
              </a:buClr>
              <a:buSzTx/>
              <a:buFont typeface="Arial" panose="020B0604020202020204" pitchFamily="34" charset="0"/>
              <a:buChar char="•"/>
              <a:tabLst/>
              <a:defRPr/>
            </a:pPr>
            <a:r>
              <a:rPr kumimoji="0" lang="fi-FI" sz="2400" b="0" i="0" u="none" strike="noStrike" kern="1200" cap="none" spc="0" normalizeH="0" baseline="0" noProof="0">
                <a:ln>
                  <a:noFill/>
                </a:ln>
                <a:solidFill>
                  <a:srgbClr val="333333"/>
                </a:solidFill>
                <a:effectLst/>
                <a:uLnTx/>
                <a:uFillTx/>
                <a:latin typeface="Daytona" panose="020B0604030500040204" pitchFamily="34" charset="0"/>
                <a:ea typeface="+mn-ea"/>
                <a:cs typeface="+mn-cs"/>
              </a:rPr>
              <a:t>Apuna arvioinnissa toimisi Tervapuro-Hyttimäki ja Tervapuron yksityistien tieyksikkölaskelmat ja kirjanpidon.</a:t>
            </a:r>
          </a:p>
          <a:p>
            <a:endParaRPr lang="fi-FI"/>
          </a:p>
        </p:txBody>
      </p:sp>
      <p:sp>
        <p:nvSpPr>
          <p:cNvPr id="4" name="Dian numeron paikkamerkki 3"/>
          <p:cNvSpPr>
            <a:spLocks noGrp="1"/>
          </p:cNvSpPr>
          <p:nvPr>
            <p:ph type="sldNum" sz="quarter" idx="5"/>
          </p:nvPr>
        </p:nvSpPr>
        <p:spPr/>
        <p:txBody>
          <a:bodyPr/>
          <a:lstStyle/>
          <a:p>
            <a:fld id="{E44EDCDC-EF19-4E02-9CB6-75B88F00AE23}" type="slidenum">
              <a:rPr lang="fi-FI" smtClean="0"/>
              <a:t>17</a:t>
            </a:fld>
            <a:endParaRPr lang="fi-FI"/>
          </a:p>
        </p:txBody>
      </p:sp>
    </p:spTree>
    <p:extLst>
      <p:ext uri="{BB962C8B-B14F-4D97-AF65-F5344CB8AC3E}">
        <p14:creationId xmlns:p14="http://schemas.microsoft.com/office/powerpoint/2010/main" val="932676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a:t>Muokkaa </a:t>
            </a:r>
            <a:r>
              <a:rPr lang="fi-FI" err="1"/>
              <a:t>ots</a:t>
            </a:r>
            <a:r>
              <a:rPr lang="fi-FI"/>
              <a:t>. </a:t>
            </a:r>
            <a:r>
              <a:rPr lang="fi-FI" err="1"/>
              <a:t>perustyyl</a:t>
            </a:r>
            <a:r>
              <a:rPr lang="fi-FI"/>
              <a:t>. </a:t>
            </a:r>
            <a:r>
              <a:rPr lang="fi-FI" err="1"/>
              <a:t>napsautt</a:t>
            </a:r>
            <a:r>
              <a:rPr lang="fi-FI"/>
              <a:t>.</a:t>
            </a:r>
            <a:br>
              <a:rPr lang="fi-FI"/>
            </a:br>
            <a:r>
              <a:rPr lang="fi-FI" err="1"/>
              <a:t>tt</a:t>
            </a:r>
            <a:endParaRPr lang="fi-FI"/>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Esittäjä</a:t>
            </a:r>
            <a:endParaRPr lang="en-GB"/>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sp>
        <p:nvSpPr>
          <p:cNvPr id="14" name="Kuvan paikkamerkki 13">
            <a:extLst>
              <a:ext uri="{FF2B5EF4-FFF2-40B4-BE49-F238E27FC236}">
                <a16:creationId xmlns:a16="http://schemas.microsoft.com/office/drawing/2014/main" id="{3753A34E-7BDC-438A-A3A1-FFD1D9D3EFBB}"/>
              </a:ext>
            </a:extLst>
          </p:cNvPr>
          <p:cNvSpPr>
            <a:spLocks noGrp="1"/>
          </p:cNvSpPr>
          <p:nvPr>
            <p:ph type="pic" sz="quarter" idx="16"/>
          </p:nvPr>
        </p:nvSpPr>
        <p:spPr>
          <a:xfrm>
            <a:off x="0" y="0"/>
            <a:ext cx="12192000" cy="4648200"/>
          </a:xfrm>
          <a:solidFill>
            <a:schemeClr val="bg1">
              <a:lumMod val="95000"/>
            </a:schemeClr>
          </a:solidFill>
        </p:spPr>
        <p:txBody>
          <a:bodyPr/>
          <a:lstStyle/>
          <a:p>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endParaRPr lang="en-GB"/>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0"/>
            <a:endParaRPr lang="en-GB"/>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endParaRPr lang="en-GB"/>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0"/>
            <a:endParaRPr lang="en-GB"/>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endParaRPr lang="en-GB"/>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0"/>
            <a:endParaRPr lang="en-GB"/>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endParaRPr lang="en-GB"/>
          </a:p>
        </p:txBody>
      </p:sp>
      <p:pic>
        <p:nvPicPr>
          <p:cNvPr id="15" name="Kuva 14">
            <a:extLst>
              <a:ext uri="{FF2B5EF4-FFF2-40B4-BE49-F238E27FC236}">
                <a16:creationId xmlns:a16="http://schemas.microsoft.com/office/drawing/2014/main" id="{5AD47F70-CED7-411B-A4C4-4A3E8E64C3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Dian numeron paikkamerkki 12">
            <a:extLst>
              <a:ext uri="{FF2B5EF4-FFF2-40B4-BE49-F238E27FC236}">
                <a16:creationId xmlns:a16="http://schemas.microsoft.com/office/drawing/2014/main" id="{1BEF68F8-3336-4582-9EAD-BDB8C19B5CF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2" name="Alatunnisteen paikkamerkki 11">
            <a:extLst>
              <a:ext uri="{FF2B5EF4-FFF2-40B4-BE49-F238E27FC236}">
                <a16:creationId xmlns:a16="http://schemas.microsoft.com/office/drawing/2014/main" id="{8A0F5DFF-01E6-4399-AA5D-55B4D1388531}"/>
              </a:ext>
            </a:extLst>
          </p:cNvPr>
          <p:cNvSpPr>
            <a:spLocks noGrp="1"/>
          </p:cNvSpPr>
          <p:nvPr>
            <p:ph type="ftr" sz="quarter" idx="11"/>
          </p:nvPr>
        </p:nvSpPr>
        <p:spPr>
          <a:xfrm>
            <a:off x="4038600" y="6356350"/>
            <a:ext cx="4114800" cy="365125"/>
          </a:xfrm>
        </p:spPr>
        <p:txBody>
          <a:bodyPr/>
          <a:lstStyle/>
          <a:p>
            <a:endParaRPr lang="fi-FI"/>
          </a:p>
        </p:txBody>
      </p:sp>
      <p:sp>
        <p:nvSpPr>
          <p:cNvPr id="23" name="Päivämäärän paikkamerkki 10">
            <a:extLst>
              <a:ext uri="{FF2B5EF4-FFF2-40B4-BE49-F238E27FC236}">
                <a16:creationId xmlns:a16="http://schemas.microsoft.com/office/drawing/2014/main" id="{E7C6AAC3-8B70-4145-B178-69C00258E8F2}"/>
              </a:ext>
            </a:extLst>
          </p:cNvPr>
          <p:cNvSpPr>
            <a:spLocks noGrp="1"/>
          </p:cNvSpPr>
          <p:nvPr>
            <p:ph type="dt" sz="half" idx="10"/>
          </p:nvPr>
        </p:nvSpPr>
        <p:spPr>
          <a:xfrm>
            <a:off x="2417855" y="6356350"/>
            <a:ext cx="839423" cy="365125"/>
          </a:xfrm>
        </p:spPr>
        <p:txBody>
          <a:bodyPr/>
          <a:lstStyle>
            <a:lvl1pPr algn="ctr">
              <a:defRPr/>
            </a:lvl1pPr>
          </a:lstStyle>
          <a:p>
            <a:fld id="{3B9902DE-89BB-4501-97B9-1CF528431DBC}" type="datetime1">
              <a:rPr lang="fi-FI" smtClean="0"/>
              <a:t>27.11.2023</a:t>
            </a:fld>
            <a:endParaRPr lang="fi-FI"/>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78DE432E-266F-4DC7-88BA-9607D8C1DE6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984A9B78-1747-40DE-83BB-C0D1E57A9080}"/>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508CA619-2683-4E44-818F-92C19D79A82D}"/>
              </a:ext>
            </a:extLst>
          </p:cNvPr>
          <p:cNvSpPr>
            <a:spLocks noGrp="1"/>
          </p:cNvSpPr>
          <p:nvPr>
            <p:ph type="dt" sz="half" idx="10"/>
          </p:nvPr>
        </p:nvSpPr>
        <p:spPr>
          <a:xfrm>
            <a:off x="2417855" y="6356350"/>
            <a:ext cx="839423" cy="365125"/>
          </a:xfrm>
        </p:spPr>
        <p:txBody>
          <a:bodyPr/>
          <a:lstStyle>
            <a:lvl1pPr algn="ctr">
              <a:defRPr/>
            </a:lvl1pPr>
          </a:lstStyle>
          <a:p>
            <a:fld id="{8062CB6B-4282-471D-9B1B-A6E389750BA6}" type="datetime1">
              <a:rPr lang="fi-FI" smtClean="0"/>
              <a:t>27.11.2023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pic>
        <p:nvPicPr>
          <p:cNvPr id="10" name="Kuva 9">
            <a:extLst>
              <a:ext uri="{FF2B5EF4-FFF2-40B4-BE49-F238E27FC236}">
                <a16:creationId xmlns:a16="http://schemas.microsoft.com/office/drawing/2014/main" id="{A10FE784-5184-4ABD-99CC-6879E40B38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1 Kuva, suurempi (muotti)">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78DE432E-266F-4DC7-88BA-9607D8C1DE6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984A9B78-1747-40DE-83BB-C0D1E57A9080}"/>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508CA619-2683-4E44-818F-92C19D79A82D}"/>
              </a:ext>
            </a:extLst>
          </p:cNvPr>
          <p:cNvSpPr>
            <a:spLocks noGrp="1"/>
          </p:cNvSpPr>
          <p:nvPr>
            <p:ph type="dt" sz="half" idx="10"/>
          </p:nvPr>
        </p:nvSpPr>
        <p:spPr>
          <a:xfrm>
            <a:off x="2417855" y="6356350"/>
            <a:ext cx="839423" cy="365125"/>
          </a:xfrm>
        </p:spPr>
        <p:txBody>
          <a:bodyPr/>
          <a:lstStyle>
            <a:lvl1pPr algn="ctr">
              <a:defRPr/>
            </a:lvl1pPr>
          </a:lstStyle>
          <a:p>
            <a:fld id="{8062CB6B-4282-471D-9B1B-A6E389750BA6}" type="datetime1">
              <a:rPr lang="fi-FI" smtClean="0"/>
              <a:t>27.11.2023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0" name="Kuva 9">
            <a:extLst>
              <a:ext uri="{FF2B5EF4-FFF2-40B4-BE49-F238E27FC236}">
                <a16:creationId xmlns:a16="http://schemas.microsoft.com/office/drawing/2014/main" id="{A10FE784-5184-4ABD-99CC-6879E40B38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Kuvan paikkamerkki 16">
            <a:extLst>
              <a:ext uri="{FF2B5EF4-FFF2-40B4-BE49-F238E27FC236}">
                <a16:creationId xmlns:a16="http://schemas.microsoft.com/office/drawing/2014/main" id="{99BC3EE8-757B-42EE-9926-2D6914EBEB3B}"/>
              </a:ext>
            </a:extLst>
          </p:cNvPr>
          <p:cNvSpPr>
            <a:spLocks noGrp="1"/>
          </p:cNvSpPr>
          <p:nvPr>
            <p:ph type="pic" sz="quarter" idx="17"/>
          </p:nvPr>
        </p:nvSpPr>
        <p:spPr>
          <a:xfrm>
            <a:off x="6120085" y="0"/>
            <a:ext cx="6071915" cy="6867525"/>
          </a:xfrm>
          <a:custGeom>
            <a:avLst/>
            <a:gdLst>
              <a:gd name="connsiteX0" fmla="*/ 4467271 w 6605315"/>
              <a:gd name="connsiteY0" fmla="*/ 0 h 6858000"/>
              <a:gd name="connsiteX1" fmla="*/ 6605315 w 6605315"/>
              <a:gd name="connsiteY1" fmla="*/ 0 h 6858000"/>
              <a:gd name="connsiteX2" fmla="*/ 6605315 w 6605315"/>
              <a:gd name="connsiteY2" fmla="*/ 6858000 h 6858000"/>
              <a:gd name="connsiteX3" fmla="*/ 1738676 w 6605315"/>
              <a:gd name="connsiteY3" fmla="*/ 6858000 h 6858000"/>
              <a:gd name="connsiteX4" fmla="*/ 252141 w 6605315"/>
              <a:gd name="connsiteY4" fmla="*/ 4594860 h 6858000"/>
              <a:gd name="connsiteX5" fmla="*/ 665526 w 6605315"/>
              <a:gd name="connsiteY5" fmla="*/ 2508885 h 6858000"/>
              <a:gd name="connsiteX0" fmla="*/ 4467271 w 6605315"/>
              <a:gd name="connsiteY0" fmla="*/ 0 h 6867525"/>
              <a:gd name="connsiteX1" fmla="*/ 6605315 w 6605315"/>
              <a:gd name="connsiteY1" fmla="*/ 0 h 6867525"/>
              <a:gd name="connsiteX2" fmla="*/ 6071915 w 6605315"/>
              <a:gd name="connsiteY2" fmla="*/ 6867525 h 6867525"/>
              <a:gd name="connsiteX3" fmla="*/ 1738676 w 6605315"/>
              <a:gd name="connsiteY3" fmla="*/ 6858000 h 6867525"/>
              <a:gd name="connsiteX4" fmla="*/ 252141 w 6605315"/>
              <a:gd name="connsiteY4" fmla="*/ 4594860 h 6867525"/>
              <a:gd name="connsiteX5" fmla="*/ 665526 w 6605315"/>
              <a:gd name="connsiteY5" fmla="*/ 2508885 h 6867525"/>
              <a:gd name="connsiteX6" fmla="*/ 4467271 w 6605315"/>
              <a:gd name="connsiteY6" fmla="*/ 0 h 6867525"/>
              <a:gd name="connsiteX0" fmla="*/ 4467271 w 6071915"/>
              <a:gd name="connsiteY0" fmla="*/ 0 h 6867525"/>
              <a:gd name="connsiteX1" fmla="*/ 6062390 w 6071915"/>
              <a:gd name="connsiteY1" fmla="*/ 0 h 6867525"/>
              <a:gd name="connsiteX2" fmla="*/ 6071915 w 6071915"/>
              <a:gd name="connsiteY2" fmla="*/ 6867525 h 6867525"/>
              <a:gd name="connsiteX3" fmla="*/ 1738676 w 6071915"/>
              <a:gd name="connsiteY3" fmla="*/ 6858000 h 6867525"/>
              <a:gd name="connsiteX4" fmla="*/ 252141 w 6071915"/>
              <a:gd name="connsiteY4" fmla="*/ 4594860 h 6867525"/>
              <a:gd name="connsiteX5" fmla="*/ 665526 w 6071915"/>
              <a:gd name="connsiteY5" fmla="*/ 2508885 h 6867525"/>
              <a:gd name="connsiteX6" fmla="*/ 4467271 w 6071915"/>
              <a:gd name="connsiteY6"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1915" h="6867525">
                <a:moveTo>
                  <a:pt x="4467271" y="0"/>
                </a:moveTo>
                <a:lnTo>
                  <a:pt x="6062390" y="0"/>
                </a:lnTo>
                <a:lnTo>
                  <a:pt x="6071915" y="6867525"/>
                </a:lnTo>
                <a:lnTo>
                  <a:pt x="1738676" y="6858000"/>
                </a:lnTo>
                <a:lnTo>
                  <a:pt x="252141" y="4594860"/>
                </a:lnTo>
                <a:cubicBezTo>
                  <a:pt x="-206964" y="3896360"/>
                  <a:pt x="-21544" y="2962910"/>
                  <a:pt x="665526" y="2508885"/>
                </a:cubicBezTo>
                <a:lnTo>
                  <a:pt x="4467271" y="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887079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16" name="Dian numeron paikkamerkki 12">
            <a:extLst>
              <a:ext uri="{FF2B5EF4-FFF2-40B4-BE49-F238E27FC236}">
                <a16:creationId xmlns:a16="http://schemas.microsoft.com/office/drawing/2014/main" id="{CF933BC2-7C3D-46E1-AC0E-AEB2B07155FC}"/>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5" name="Alatunnisteen paikkamerkki 11">
            <a:extLst>
              <a:ext uri="{FF2B5EF4-FFF2-40B4-BE49-F238E27FC236}">
                <a16:creationId xmlns:a16="http://schemas.microsoft.com/office/drawing/2014/main" id="{B64FDCFC-945E-4792-821C-128865A98CDF}"/>
              </a:ext>
            </a:extLst>
          </p:cNvPr>
          <p:cNvSpPr>
            <a:spLocks noGrp="1"/>
          </p:cNvSpPr>
          <p:nvPr>
            <p:ph type="ftr" sz="quarter" idx="11"/>
          </p:nvPr>
        </p:nvSpPr>
        <p:spPr>
          <a:xfrm>
            <a:off x="4038600" y="6356350"/>
            <a:ext cx="4114800" cy="365125"/>
          </a:xfrm>
        </p:spPr>
        <p:txBody>
          <a:bodyPr/>
          <a:lstStyle/>
          <a:p>
            <a:endParaRPr lang="fi-FI"/>
          </a:p>
        </p:txBody>
      </p:sp>
      <p:sp>
        <p:nvSpPr>
          <p:cNvPr id="14" name="Päivämäärän paikkamerkki 10">
            <a:extLst>
              <a:ext uri="{FF2B5EF4-FFF2-40B4-BE49-F238E27FC236}">
                <a16:creationId xmlns:a16="http://schemas.microsoft.com/office/drawing/2014/main" id="{837B9746-831D-417A-A84F-96C5C3687632}"/>
              </a:ext>
            </a:extLst>
          </p:cNvPr>
          <p:cNvSpPr>
            <a:spLocks noGrp="1"/>
          </p:cNvSpPr>
          <p:nvPr>
            <p:ph type="dt" sz="half" idx="10"/>
          </p:nvPr>
        </p:nvSpPr>
        <p:spPr>
          <a:xfrm>
            <a:off x="2417855" y="6356350"/>
            <a:ext cx="839423" cy="365125"/>
          </a:xfrm>
        </p:spPr>
        <p:txBody>
          <a:bodyPr/>
          <a:lstStyle>
            <a:lvl1pPr algn="ctr">
              <a:defRPr/>
            </a:lvl1pPr>
          </a:lstStyle>
          <a:p>
            <a:fld id="{8EA8E9A7-5484-4E2B-9A2C-29576BFA3A62}" type="datetime1">
              <a:rPr lang="fi-FI" smtClean="0"/>
              <a:t>27.11.2023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pic>
        <p:nvPicPr>
          <p:cNvPr id="10" name="Kuva 9">
            <a:extLst>
              <a:ext uri="{FF2B5EF4-FFF2-40B4-BE49-F238E27FC236}">
                <a16:creationId xmlns:a16="http://schemas.microsoft.com/office/drawing/2014/main" id="{86AE12A2-759C-40F1-B3C5-5EEDDF2CE2E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33403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3 Kuvaa (muotti)">
    <p:spTree>
      <p:nvGrpSpPr>
        <p:cNvPr id="1" name=""/>
        <p:cNvGrpSpPr/>
        <p:nvPr/>
      </p:nvGrpSpPr>
      <p:grpSpPr>
        <a:xfrm>
          <a:off x="0" y="0"/>
          <a:ext cx="0" cy="0"/>
          <a:chOff x="0" y="0"/>
          <a:chExt cx="0" cy="0"/>
        </a:xfrm>
      </p:grpSpPr>
      <p:sp>
        <p:nvSpPr>
          <p:cNvPr id="18" name="Dian numeron paikkamerkki 12">
            <a:extLst>
              <a:ext uri="{FF2B5EF4-FFF2-40B4-BE49-F238E27FC236}">
                <a16:creationId xmlns:a16="http://schemas.microsoft.com/office/drawing/2014/main" id="{6CE25E3D-09AA-4782-B684-3CAA78A7742F}"/>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7" name="Alatunnisteen paikkamerkki 11">
            <a:extLst>
              <a:ext uri="{FF2B5EF4-FFF2-40B4-BE49-F238E27FC236}">
                <a16:creationId xmlns:a16="http://schemas.microsoft.com/office/drawing/2014/main" id="{CB238EC0-E1DA-454B-B0CD-DCB57B43C6C1}"/>
              </a:ext>
            </a:extLst>
          </p:cNvPr>
          <p:cNvSpPr>
            <a:spLocks noGrp="1"/>
          </p:cNvSpPr>
          <p:nvPr>
            <p:ph type="ftr" sz="quarter" idx="11"/>
          </p:nvPr>
        </p:nvSpPr>
        <p:spPr>
          <a:xfrm>
            <a:off x="4038600" y="6356350"/>
            <a:ext cx="4114800" cy="365125"/>
          </a:xfrm>
        </p:spPr>
        <p:txBody>
          <a:bodyPr/>
          <a:lstStyle/>
          <a:p>
            <a:endParaRPr lang="fi-FI"/>
          </a:p>
        </p:txBody>
      </p:sp>
      <p:sp>
        <p:nvSpPr>
          <p:cNvPr id="15" name="Päivämäärän paikkamerkki 10">
            <a:extLst>
              <a:ext uri="{FF2B5EF4-FFF2-40B4-BE49-F238E27FC236}">
                <a16:creationId xmlns:a16="http://schemas.microsoft.com/office/drawing/2014/main" id="{8A00DF95-BF00-4EEE-808F-0E89BA3A19D4}"/>
              </a:ext>
            </a:extLst>
          </p:cNvPr>
          <p:cNvSpPr>
            <a:spLocks noGrp="1"/>
          </p:cNvSpPr>
          <p:nvPr>
            <p:ph type="dt" sz="half" idx="10"/>
          </p:nvPr>
        </p:nvSpPr>
        <p:spPr>
          <a:xfrm>
            <a:off x="2417855" y="6356350"/>
            <a:ext cx="839423" cy="365125"/>
          </a:xfrm>
        </p:spPr>
        <p:txBody>
          <a:bodyPr/>
          <a:lstStyle>
            <a:lvl1pPr algn="ctr">
              <a:defRPr/>
            </a:lvl1pPr>
          </a:lstStyle>
          <a:p>
            <a:fld id="{E7E0501E-0EF0-4011-A25B-7D088C1A1B77}" type="datetime1">
              <a:rPr lang="fi-FI" smtClean="0"/>
              <a:t>27.11.2023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704447"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8" y="2057399"/>
            <a:ext cx="5704447"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6743699" y="1332718"/>
            <a:ext cx="3264498" cy="3284772"/>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sp>
        <p:nvSpPr>
          <p:cNvPr id="10" name="Kuvan paikkamerkki 28">
            <a:extLst>
              <a:ext uri="{FF2B5EF4-FFF2-40B4-BE49-F238E27FC236}">
                <a16:creationId xmlns:a16="http://schemas.microsoft.com/office/drawing/2014/main" id="{583C486A-092E-4FD1-A2AA-BEF0D7B42CF1}"/>
              </a:ext>
            </a:extLst>
          </p:cNvPr>
          <p:cNvSpPr>
            <a:spLocks noGrp="1" noChangeAspect="1"/>
          </p:cNvSpPr>
          <p:nvPr>
            <p:ph type="pic" sz="quarter" idx="21"/>
          </p:nvPr>
        </p:nvSpPr>
        <p:spPr>
          <a:xfrm>
            <a:off x="9103540" y="-349236"/>
            <a:ext cx="3340470" cy="3361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sp>
        <p:nvSpPr>
          <p:cNvPr id="16" name="Kuvan paikkamerkki 28">
            <a:extLst>
              <a:ext uri="{FF2B5EF4-FFF2-40B4-BE49-F238E27FC236}">
                <a16:creationId xmlns:a16="http://schemas.microsoft.com/office/drawing/2014/main" id="{39DBBB42-CCC5-4DC9-AC8E-89CDDA2778F1}"/>
              </a:ext>
            </a:extLst>
          </p:cNvPr>
          <p:cNvSpPr>
            <a:spLocks noGrp="1" noChangeAspect="1"/>
          </p:cNvSpPr>
          <p:nvPr>
            <p:ph type="pic" sz="quarter" idx="23"/>
          </p:nvPr>
        </p:nvSpPr>
        <p:spPr>
          <a:xfrm>
            <a:off x="9631955" y="2890603"/>
            <a:ext cx="3264498" cy="3284772"/>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endParaRPr lang="fi-FI"/>
          </a:p>
        </p:txBody>
      </p:sp>
      <p:pic>
        <p:nvPicPr>
          <p:cNvPr id="11" name="Kuva 10">
            <a:extLst>
              <a:ext uri="{FF2B5EF4-FFF2-40B4-BE49-F238E27FC236}">
                <a16:creationId xmlns:a16="http://schemas.microsoft.com/office/drawing/2014/main" id="{91FBFF52-B6EA-47D1-8CFE-E4BFF5B6A81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806376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27.11.2023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97240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27.11.2023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22664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27.11.2023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761322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27.11.2023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2104749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27.11.2023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endParaRPr lang="en-GB"/>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endParaRPr lang="en-GB"/>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endParaRPr lang="en-GB"/>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76523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17" name="Dian numeron paikkamerkki 12">
            <a:extLst>
              <a:ext uri="{FF2B5EF4-FFF2-40B4-BE49-F238E27FC236}">
                <a16:creationId xmlns:a16="http://schemas.microsoft.com/office/drawing/2014/main" id="{89EADED2-722A-4F78-A112-83BCA621C85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6" name="Alatunnisteen paikkamerkki 11">
            <a:extLst>
              <a:ext uri="{FF2B5EF4-FFF2-40B4-BE49-F238E27FC236}">
                <a16:creationId xmlns:a16="http://schemas.microsoft.com/office/drawing/2014/main" id="{DBED2E63-3DD6-4D77-B68E-BA8658DA87F9}"/>
              </a:ext>
            </a:extLst>
          </p:cNvPr>
          <p:cNvSpPr>
            <a:spLocks noGrp="1"/>
          </p:cNvSpPr>
          <p:nvPr>
            <p:ph type="ftr" sz="quarter" idx="11"/>
          </p:nvPr>
        </p:nvSpPr>
        <p:spPr>
          <a:xfrm>
            <a:off x="4038600" y="6356350"/>
            <a:ext cx="4114800" cy="365125"/>
          </a:xfrm>
        </p:spPr>
        <p:txBody>
          <a:bodyPr/>
          <a:lstStyle/>
          <a:p>
            <a:endParaRPr lang="fi-FI"/>
          </a:p>
        </p:txBody>
      </p:sp>
      <p:sp>
        <p:nvSpPr>
          <p:cNvPr id="15" name="Päivämäärän paikkamerkki 10">
            <a:extLst>
              <a:ext uri="{FF2B5EF4-FFF2-40B4-BE49-F238E27FC236}">
                <a16:creationId xmlns:a16="http://schemas.microsoft.com/office/drawing/2014/main" id="{5F247003-C078-4761-95F0-1B35946443B3}"/>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27.11.2023</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pic>
        <p:nvPicPr>
          <p:cNvPr id="14" name="Kuva 13">
            <a:extLst>
              <a:ext uri="{FF2B5EF4-FFF2-40B4-BE49-F238E27FC236}">
                <a16:creationId xmlns:a16="http://schemas.microsoft.com/office/drawing/2014/main" id="{BCF371FC-059A-4F27-928C-8D84867B3E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1" name="Dian numeron paikkamerkki 12">
            <a:extLst>
              <a:ext uri="{FF2B5EF4-FFF2-40B4-BE49-F238E27FC236}">
                <a16:creationId xmlns:a16="http://schemas.microsoft.com/office/drawing/2014/main" id="{A1423C27-5889-4488-A0FC-41A2DBB20ED6}"/>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0" name="Alatunnisteen paikkamerkki 11">
            <a:extLst>
              <a:ext uri="{FF2B5EF4-FFF2-40B4-BE49-F238E27FC236}">
                <a16:creationId xmlns:a16="http://schemas.microsoft.com/office/drawing/2014/main" id="{6AB8C829-55A5-4F84-AB37-D2EECDA9E1F3}"/>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11F80442-681E-40A1-BE06-EC93DAB0655B}"/>
              </a:ext>
            </a:extLst>
          </p:cNvPr>
          <p:cNvSpPr>
            <a:spLocks noGrp="1"/>
          </p:cNvSpPr>
          <p:nvPr>
            <p:ph type="dt" sz="half" idx="10"/>
          </p:nvPr>
        </p:nvSpPr>
        <p:spPr>
          <a:xfrm>
            <a:off x="2417855" y="6356350"/>
            <a:ext cx="839423" cy="365125"/>
          </a:xfrm>
        </p:spPr>
        <p:txBody>
          <a:bodyPr/>
          <a:lstStyle>
            <a:lvl1pPr algn="ctr">
              <a:defRPr/>
            </a:lvl1pPr>
          </a:lstStyle>
          <a:p>
            <a:fld id="{158D7AB8-D306-437F-9F7F-585EB0517B16}" type="datetime1">
              <a:rPr lang="fi-FI" smtClean="0"/>
              <a:t>27.11.2023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pic>
        <p:nvPicPr>
          <p:cNvPr id="12" name="Kuva 11">
            <a:extLst>
              <a:ext uri="{FF2B5EF4-FFF2-40B4-BE49-F238E27FC236}">
                <a16:creationId xmlns:a16="http://schemas.microsoft.com/office/drawing/2014/main" id="{A7FA5150-5C96-4B7C-81F0-D0F5295527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50564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Teksti + 1 Kuva (pysty)">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27.11.2023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1979117"/>
            <a:ext cx="4533899" cy="946151"/>
          </a:xfrm>
        </p:spPr>
        <p:txBody>
          <a:bodyPr anchor="t">
            <a:noAutofit/>
          </a:bodyPr>
          <a:lstStyle>
            <a:lvl1pPr>
              <a:lnSpc>
                <a:spcPct val="100000"/>
              </a:lnSpc>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2925268"/>
            <a:ext cx="4533900"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213110" y="-114300"/>
            <a:ext cx="5978889" cy="7086600"/>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3647030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5 Teksti + 1 Kuva (pysty)">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27.11.2023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95800" y="651968"/>
            <a:ext cx="2962274" cy="1371599"/>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95800" y="2207718"/>
            <a:ext cx="2962275" cy="3496664"/>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114300" y="-76200"/>
            <a:ext cx="4182301" cy="7048500"/>
          </a:xfrm>
          <a:prstGeom prst="roundRect">
            <a:avLst>
              <a:gd name="adj" fmla="val 1495"/>
            </a:avLst>
          </a:prstGeom>
          <a:solidFill>
            <a:schemeClr val="bg1">
              <a:lumMod val="95000"/>
            </a:schemeClr>
          </a:solidFill>
        </p:spPr>
        <p:txBody>
          <a:bodyPr/>
          <a:lstStyle/>
          <a:p>
            <a:endParaRPr lang="en-GB"/>
          </a:p>
        </p:txBody>
      </p:sp>
      <p:sp>
        <p:nvSpPr>
          <p:cNvPr id="10" name="Kuvan paikkamerkki 5">
            <a:extLst>
              <a:ext uri="{FF2B5EF4-FFF2-40B4-BE49-F238E27FC236}">
                <a16:creationId xmlns:a16="http://schemas.microsoft.com/office/drawing/2014/main" id="{18488963-AACE-489F-BB30-A3C137A0B9A3}"/>
              </a:ext>
            </a:extLst>
          </p:cNvPr>
          <p:cNvSpPr>
            <a:spLocks noGrp="1"/>
          </p:cNvSpPr>
          <p:nvPr>
            <p:ph type="pic" sz="quarter" idx="14"/>
          </p:nvPr>
        </p:nvSpPr>
        <p:spPr>
          <a:xfrm>
            <a:off x="8123999" y="-95250"/>
            <a:ext cx="4182300" cy="7048500"/>
          </a:xfrm>
          <a:prstGeom prst="roundRect">
            <a:avLst>
              <a:gd name="adj" fmla="val 1495"/>
            </a:avLst>
          </a:prstGeom>
          <a:solidFill>
            <a:schemeClr val="bg1">
              <a:lumMod val="95000"/>
            </a:schemeClr>
          </a:solidFill>
        </p:spPr>
        <p:txBody>
          <a:bodyPr/>
          <a:lstStyle/>
          <a:p>
            <a:endParaRPr lang="en-GB"/>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24096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Teksti + 2 Kuvaa (pysty)">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27.11.2023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1979117"/>
            <a:ext cx="4533899" cy="946151"/>
          </a:xfrm>
        </p:spPr>
        <p:txBody>
          <a:bodyPr anchor="t">
            <a:noAutofit/>
          </a:bodyPr>
          <a:lstStyle>
            <a:lvl1pPr>
              <a:lnSpc>
                <a:spcPct val="100000"/>
              </a:lnSpc>
              <a:defRPr sz="28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2925268"/>
            <a:ext cx="4533900"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18314" y="-104775"/>
            <a:ext cx="3573462" cy="3476625"/>
          </a:xfrm>
          <a:prstGeom prst="roundRect">
            <a:avLst>
              <a:gd name="adj" fmla="val 1495"/>
            </a:avLst>
          </a:prstGeom>
          <a:solidFill>
            <a:schemeClr val="bg1">
              <a:lumMod val="95000"/>
            </a:schemeClr>
          </a:solidFill>
        </p:spPr>
        <p:txBody>
          <a:bodyPr/>
          <a:lstStyle/>
          <a:p>
            <a:endParaRPr lang="en-GB"/>
          </a:p>
        </p:txBody>
      </p:sp>
      <p:sp>
        <p:nvSpPr>
          <p:cNvPr id="10" name="Kuvan paikkamerkki 5">
            <a:extLst>
              <a:ext uri="{FF2B5EF4-FFF2-40B4-BE49-F238E27FC236}">
                <a16:creationId xmlns:a16="http://schemas.microsoft.com/office/drawing/2014/main" id="{09FE9C02-2781-43A2-8472-0D2C00D8B934}"/>
              </a:ext>
            </a:extLst>
          </p:cNvPr>
          <p:cNvSpPr>
            <a:spLocks noGrp="1"/>
          </p:cNvSpPr>
          <p:nvPr>
            <p:ph type="pic" sz="quarter" idx="14"/>
          </p:nvPr>
        </p:nvSpPr>
        <p:spPr>
          <a:xfrm>
            <a:off x="6818313" y="3486150"/>
            <a:ext cx="3573462" cy="3476624"/>
          </a:xfrm>
          <a:prstGeom prst="roundRect">
            <a:avLst>
              <a:gd name="adj" fmla="val 1495"/>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58425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73633AB5-15EE-478D-A969-86D8D0AB8DB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C5719F94-9D4D-467D-A143-8BA3CBEB25E8}"/>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3FFF0131-F643-4B6D-83FB-64BA8C08C790}"/>
              </a:ext>
            </a:extLst>
          </p:cNvPr>
          <p:cNvSpPr>
            <a:spLocks noGrp="1"/>
          </p:cNvSpPr>
          <p:nvPr>
            <p:ph type="dt" sz="half" idx="10"/>
          </p:nvPr>
        </p:nvSpPr>
        <p:spPr>
          <a:xfrm>
            <a:off x="2417855" y="6356350"/>
            <a:ext cx="839423" cy="365125"/>
          </a:xfrm>
        </p:spPr>
        <p:txBody>
          <a:bodyPr/>
          <a:lstStyle>
            <a:lvl1pPr algn="ctr">
              <a:defRPr/>
            </a:lvl1pPr>
          </a:lstStyle>
          <a:p>
            <a:fld id="{BA8877BF-2B48-48B3-BBEC-65E73AF328C2}" type="datetime1">
              <a:rPr lang="fi-FI" smtClean="0"/>
              <a:t>27.11.2023</a:t>
            </a:fld>
            <a:endParaRPr lang="fi-FI"/>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endParaRPr lang="en-GB"/>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endParaRPr lang="en-GB"/>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endParaRPr lang="en-GB"/>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3407740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1" name="Dian numeron paikkamerkki 12">
            <a:extLst>
              <a:ext uri="{FF2B5EF4-FFF2-40B4-BE49-F238E27FC236}">
                <a16:creationId xmlns:a16="http://schemas.microsoft.com/office/drawing/2014/main" id="{FA73AC12-37B3-4DB7-AC38-166FFF03D6D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0" name="Alatunnisteen paikkamerkki 11">
            <a:extLst>
              <a:ext uri="{FF2B5EF4-FFF2-40B4-BE49-F238E27FC236}">
                <a16:creationId xmlns:a16="http://schemas.microsoft.com/office/drawing/2014/main" id="{312208B4-335E-414E-BF18-AE28DB1E7A90}"/>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6C18FE85-C13D-4207-9F9B-526DFF48967B}"/>
              </a:ext>
            </a:extLst>
          </p:cNvPr>
          <p:cNvSpPr>
            <a:spLocks noGrp="1"/>
          </p:cNvSpPr>
          <p:nvPr>
            <p:ph type="dt" sz="half" idx="10"/>
          </p:nvPr>
        </p:nvSpPr>
        <p:spPr>
          <a:xfrm>
            <a:off x="2417855" y="6356350"/>
            <a:ext cx="839423" cy="365125"/>
          </a:xfrm>
        </p:spPr>
        <p:txBody>
          <a:bodyPr/>
          <a:lstStyle>
            <a:lvl1pPr algn="ctr">
              <a:defRPr/>
            </a:lvl1pPr>
          </a:lstStyle>
          <a:p>
            <a:fld id="{46475869-75B8-446B-85C1-08DDDEFAE1A9}" type="datetime1">
              <a:rPr lang="fi-FI" smtClean="0"/>
              <a:t>27.11.2023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pic>
        <p:nvPicPr>
          <p:cNvPr id="15" name="Kuva 14">
            <a:extLst>
              <a:ext uri="{FF2B5EF4-FFF2-40B4-BE49-F238E27FC236}">
                <a16:creationId xmlns:a16="http://schemas.microsoft.com/office/drawing/2014/main" id="{ADF49F6B-3889-4A66-9674-30662297B3B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341460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D35631E9-5DB0-46A8-8BD7-C952E120ABD4}"/>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7627DBF-8F13-4150-8090-72572BD41CA8}"/>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C90997E3-4BF5-4534-918C-D1EC955AA423}"/>
              </a:ext>
            </a:extLst>
          </p:cNvPr>
          <p:cNvSpPr>
            <a:spLocks noGrp="1"/>
          </p:cNvSpPr>
          <p:nvPr>
            <p:ph type="dt" sz="half" idx="10"/>
          </p:nvPr>
        </p:nvSpPr>
        <p:spPr>
          <a:xfrm>
            <a:off x="2417855" y="6356350"/>
            <a:ext cx="839423" cy="365125"/>
          </a:xfrm>
        </p:spPr>
        <p:txBody>
          <a:bodyPr/>
          <a:lstStyle>
            <a:lvl1pPr algn="ctr">
              <a:defRPr/>
            </a:lvl1pPr>
          </a:lstStyle>
          <a:p>
            <a:fld id="{44CA999C-63D5-478F-BD71-21042FC79E5F}" type="datetime1">
              <a:rPr lang="fi-FI" smtClean="0"/>
              <a:t>27.11.2023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0" name="Kuva 9">
            <a:extLst>
              <a:ext uri="{FF2B5EF4-FFF2-40B4-BE49-F238E27FC236}">
                <a16:creationId xmlns:a16="http://schemas.microsoft.com/office/drawing/2014/main" id="{A10FE784-5184-4ABD-99CC-6879E40B38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endParaRPr lang="en-GB"/>
          </a:p>
        </p:txBody>
      </p:sp>
    </p:spTree>
    <p:extLst>
      <p:ext uri="{BB962C8B-B14F-4D97-AF65-F5344CB8AC3E}">
        <p14:creationId xmlns:p14="http://schemas.microsoft.com/office/powerpoint/2010/main" val="4153941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BD580F7B-9E97-4650-BF38-49F83B6FFB20}"/>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1D5AA76-B207-446A-BC5D-93A3ACED0561}"/>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C0AEE058-695B-4ED0-A54E-C5DBA92A8787}"/>
              </a:ext>
            </a:extLst>
          </p:cNvPr>
          <p:cNvSpPr>
            <a:spLocks noGrp="1"/>
          </p:cNvSpPr>
          <p:nvPr>
            <p:ph type="dt" sz="half" idx="10"/>
          </p:nvPr>
        </p:nvSpPr>
        <p:spPr>
          <a:xfrm>
            <a:off x="2417855" y="6356350"/>
            <a:ext cx="839423" cy="365125"/>
          </a:xfrm>
        </p:spPr>
        <p:txBody>
          <a:bodyPr/>
          <a:lstStyle>
            <a:lvl1pPr algn="ctr">
              <a:defRPr/>
            </a:lvl1pPr>
          </a:lstStyle>
          <a:p>
            <a:fld id="{DAB2F150-526D-47B8-B846-DFB7FF91ED26}" type="datetime1">
              <a:rPr lang="fi-FI" smtClean="0"/>
              <a:t>27.11.2023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endParaRPr lang="en-GB"/>
          </a:p>
        </p:txBody>
      </p:sp>
      <p:pic>
        <p:nvPicPr>
          <p:cNvPr id="10" name="Kuva 9">
            <a:extLst>
              <a:ext uri="{FF2B5EF4-FFF2-40B4-BE49-F238E27FC236}">
                <a16:creationId xmlns:a16="http://schemas.microsoft.com/office/drawing/2014/main" id="{DC0B7D05-4810-4996-9F5C-A0D12724D0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717770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Kaavio vasemmalle">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0204C8A5-BB20-4093-9468-D7605445D9A8}"/>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666B1FB4-A6EC-4655-AB18-4F50052AB315}"/>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66D8DCC4-4EEB-4295-B8F8-1AE75FACF49C}"/>
              </a:ext>
            </a:extLst>
          </p:cNvPr>
          <p:cNvSpPr>
            <a:spLocks noGrp="1"/>
          </p:cNvSpPr>
          <p:nvPr>
            <p:ph type="dt" sz="half" idx="10"/>
          </p:nvPr>
        </p:nvSpPr>
        <p:spPr>
          <a:xfrm>
            <a:off x="2417855" y="6356350"/>
            <a:ext cx="839423" cy="365125"/>
          </a:xfrm>
        </p:spPr>
        <p:txBody>
          <a:bodyPr/>
          <a:lstStyle>
            <a:lvl1pPr algn="ctr">
              <a:defRPr/>
            </a:lvl1pPr>
          </a:lstStyle>
          <a:p>
            <a:fld id="{D104A81E-1506-4F61-9986-8B05084C3FC8}" type="datetime1">
              <a:rPr lang="fi-FI" smtClean="0"/>
              <a:t>27.11.2023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2" cy="1498599"/>
          </a:xfrm>
        </p:spPr>
        <p:txBody>
          <a:bodyPr anchor="ctr">
            <a:normAutofit/>
          </a:bodyPr>
          <a:lstStyle>
            <a:lvl1pPr>
              <a:lnSpc>
                <a:spcPct val="100000"/>
              </a:lnSpc>
              <a:defRPr sz="4400"/>
            </a:lvl1pPr>
          </a:lstStyle>
          <a:p>
            <a:r>
              <a:rPr lang="fi-FI"/>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7543799" y="2057399"/>
            <a:ext cx="3808412" cy="3838575"/>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057401"/>
            <a:ext cx="6408737" cy="3838574"/>
          </a:xfrm>
          <a:solidFill>
            <a:schemeClr val="accent1">
              <a:lumMod val="20000"/>
              <a:lumOff val="80000"/>
            </a:schemeClr>
          </a:solidFill>
        </p:spPr>
        <p:txBody>
          <a:bodyPr anchor="ctr"/>
          <a:lstStyle>
            <a:lvl1pPr>
              <a:defRPr sz="2000"/>
            </a:lvl1pPr>
          </a:lstStyle>
          <a:p>
            <a:endParaRPr lang="en-GB"/>
          </a:p>
        </p:txBody>
      </p:sp>
      <p:pic>
        <p:nvPicPr>
          <p:cNvPr id="10" name="Kuva 9">
            <a:extLst>
              <a:ext uri="{FF2B5EF4-FFF2-40B4-BE49-F238E27FC236}">
                <a16:creationId xmlns:a16="http://schemas.microsoft.com/office/drawing/2014/main" id="{DC0B7D05-4810-4996-9F5C-A0D12724D0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204560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C6BFE31C-D44F-4549-9CE1-73CDE372D96D}"/>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A672276-36D9-42A8-A07E-B560C5A70181}"/>
              </a:ext>
            </a:extLst>
          </p:cNvPr>
          <p:cNvSpPr>
            <a:spLocks noGrp="1"/>
          </p:cNvSpPr>
          <p:nvPr>
            <p:ph type="ftr" sz="quarter" idx="11"/>
          </p:nvPr>
        </p:nvSpPr>
        <p:spPr>
          <a:xfrm>
            <a:off x="4038600" y="6356350"/>
            <a:ext cx="4114800" cy="365125"/>
          </a:xfrm>
        </p:spPr>
        <p:txBody>
          <a:bodyPr/>
          <a:lstStyle/>
          <a:p>
            <a:endParaRPr lang="fi-FI"/>
          </a:p>
        </p:txBody>
      </p:sp>
      <p:sp>
        <p:nvSpPr>
          <p:cNvPr id="13" name="Päivämäärän paikkamerkki 10">
            <a:extLst>
              <a:ext uri="{FF2B5EF4-FFF2-40B4-BE49-F238E27FC236}">
                <a16:creationId xmlns:a16="http://schemas.microsoft.com/office/drawing/2014/main" id="{C70EEC32-BCC0-462B-8A8E-F748A0B16FC2}"/>
              </a:ext>
            </a:extLst>
          </p:cNvPr>
          <p:cNvSpPr>
            <a:spLocks noGrp="1"/>
          </p:cNvSpPr>
          <p:nvPr>
            <p:ph type="dt" sz="half" idx="10"/>
          </p:nvPr>
        </p:nvSpPr>
        <p:spPr>
          <a:xfrm>
            <a:off x="2417855" y="6356350"/>
            <a:ext cx="839423" cy="365125"/>
          </a:xfrm>
        </p:spPr>
        <p:txBody>
          <a:bodyPr/>
          <a:lstStyle>
            <a:lvl1pPr algn="ctr">
              <a:defRPr/>
            </a:lvl1pPr>
          </a:lstStyle>
          <a:p>
            <a:fld id="{DEF3CE95-878B-43C3-B592-C77F74E893AA}" type="datetime1">
              <a:rPr lang="fi-FI" smtClean="0"/>
              <a:t>27.11.2023</a:t>
            </a:fld>
            <a:endParaRPr lang="fi-FI"/>
          </a:p>
        </p:txBody>
      </p:sp>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endParaRPr lang="en-GB"/>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endParaRPr lang="en-GB"/>
          </a:p>
        </p:txBody>
      </p:sp>
      <p:pic>
        <p:nvPicPr>
          <p:cNvPr id="12" name="Kuva 11">
            <a:extLst>
              <a:ext uri="{FF2B5EF4-FFF2-40B4-BE49-F238E27FC236}">
                <a16:creationId xmlns:a16="http://schemas.microsoft.com/office/drawing/2014/main" id="{A66F1D03-2048-4591-AA52-613644F97F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63431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27.11.2023</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15" name="Dian numeron paikkamerkki 12">
            <a:extLst>
              <a:ext uri="{FF2B5EF4-FFF2-40B4-BE49-F238E27FC236}">
                <a16:creationId xmlns:a16="http://schemas.microsoft.com/office/drawing/2014/main" id="{BD580F7B-9E97-4650-BF38-49F83B6FFB20}"/>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4" name="Alatunnisteen paikkamerkki 11">
            <a:extLst>
              <a:ext uri="{FF2B5EF4-FFF2-40B4-BE49-F238E27FC236}">
                <a16:creationId xmlns:a16="http://schemas.microsoft.com/office/drawing/2014/main" id="{71D5AA76-B207-446A-BC5D-93A3ACED0561}"/>
              </a:ext>
            </a:extLst>
          </p:cNvPr>
          <p:cNvSpPr>
            <a:spLocks noGrp="1"/>
          </p:cNvSpPr>
          <p:nvPr>
            <p:ph type="ftr" sz="quarter" idx="11"/>
          </p:nvPr>
        </p:nvSpPr>
        <p:spPr>
          <a:xfrm>
            <a:off x="4038600" y="6356350"/>
            <a:ext cx="4114800" cy="365125"/>
          </a:xfrm>
        </p:spPr>
        <p:txBody>
          <a:bodyPr/>
          <a:lstStyle/>
          <a:p>
            <a:endParaRPr lang="fi-FI"/>
          </a:p>
        </p:txBody>
      </p:sp>
      <p:sp>
        <p:nvSpPr>
          <p:cNvPr id="9" name="Päivämäärän paikkamerkki 10">
            <a:extLst>
              <a:ext uri="{FF2B5EF4-FFF2-40B4-BE49-F238E27FC236}">
                <a16:creationId xmlns:a16="http://schemas.microsoft.com/office/drawing/2014/main" id="{C0AEE058-695B-4ED0-A54E-C5DBA92A8787}"/>
              </a:ext>
            </a:extLst>
          </p:cNvPr>
          <p:cNvSpPr>
            <a:spLocks noGrp="1"/>
          </p:cNvSpPr>
          <p:nvPr>
            <p:ph type="dt" sz="half" idx="10"/>
          </p:nvPr>
        </p:nvSpPr>
        <p:spPr>
          <a:xfrm>
            <a:off x="2417855" y="6356350"/>
            <a:ext cx="839423" cy="365125"/>
          </a:xfrm>
        </p:spPr>
        <p:txBody>
          <a:bodyPr/>
          <a:lstStyle>
            <a:lvl1pPr algn="ctr">
              <a:defRPr/>
            </a:lvl1pPr>
          </a:lstStyle>
          <a:p>
            <a:fld id="{DAB2F150-526D-47B8-B846-DFB7FF91ED26}" type="datetime1">
              <a:rPr lang="fi-FI" smtClean="0"/>
              <a:t>27.11.2023</a:t>
            </a:fld>
            <a:endParaRPr lang="fi-FI"/>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endParaRPr lang="en-GB"/>
          </a:p>
        </p:txBody>
      </p:sp>
      <p:pic>
        <p:nvPicPr>
          <p:cNvPr id="10" name="Kuva 9">
            <a:extLst>
              <a:ext uri="{FF2B5EF4-FFF2-40B4-BE49-F238E27FC236}">
                <a16:creationId xmlns:a16="http://schemas.microsoft.com/office/drawing/2014/main" id="{DC0B7D05-4810-4996-9F5C-A0D12724D0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652389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27.11.2023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3860019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27.11.2023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2828630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27.11.2023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2263791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27.11.2023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a:t>Lisää otsikko</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p:txBody>
      </p:sp>
    </p:spTree>
    <p:extLst>
      <p:ext uri="{BB962C8B-B14F-4D97-AF65-F5344CB8AC3E}">
        <p14:creationId xmlns:p14="http://schemas.microsoft.com/office/powerpoint/2010/main" val="3572788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2_7 Välidia Vaalea 3">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B06F71D8-0790-4A11-B20B-1B157A5E982B}"/>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8DE1F56-3015-4BEE-AA88-D505478FD0CE}"/>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B44E8528-15DA-434C-BB13-093B58D86457}"/>
              </a:ext>
            </a:extLst>
          </p:cNvPr>
          <p:cNvSpPr>
            <a:spLocks noGrp="1"/>
          </p:cNvSpPr>
          <p:nvPr>
            <p:ph type="dt" sz="half" idx="10"/>
          </p:nvPr>
        </p:nvSpPr>
        <p:spPr>
          <a:xfrm>
            <a:off x="2417855" y="6356350"/>
            <a:ext cx="839423" cy="365125"/>
          </a:xfrm>
        </p:spPr>
        <p:txBody>
          <a:bodyPr/>
          <a:lstStyle>
            <a:lvl1pPr algn="ctr">
              <a:defRPr/>
            </a:lvl1pPr>
          </a:lstStyle>
          <a:p>
            <a:fld id="{29D7E288-A8EB-44DE-9BA6-BC2B7B9D7E42}" type="datetime1">
              <a:rPr lang="fi-FI" smtClean="0"/>
              <a:t>27.11.2023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a:xfrm>
            <a:off x="1480349" y="2350403"/>
            <a:ext cx="7126014" cy="1325563"/>
          </a:xfrm>
        </p:spPr>
        <p:txBody>
          <a:bodyPr>
            <a:noAutofit/>
          </a:bodyPr>
          <a:lstStyle>
            <a:lvl1pPr algn="l">
              <a:lnSpc>
                <a:spcPct val="100000"/>
              </a:lnSpc>
              <a:defRPr>
                <a:solidFill>
                  <a:schemeClr val="accent3"/>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7" name="Kuva 6">
            <a:extLst>
              <a:ext uri="{FF2B5EF4-FFF2-40B4-BE49-F238E27FC236}">
                <a16:creationId xmlns:a16="http://schemas.microsoft.com/office/drawing/2014/main" id="{4C27C9CD-ED17-4CB1-B612-2598861B01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4" name="Suorakulmio: Pyöristetyt kulmat 3">
            <a:extLst>
              <a:ext uri="{FF2B5EF4-FFF2-40B4-BE49-F238E27FC236}">
                <a16:creationId xmlns:a16="http://schemas.microsoft.com/office/drawing/2014/main" id="{37E4AF01-C158-4D9E-B00D-1CA079147027}"/>
              </a:ext>
              <a:ext uri="{C183D7F6-B498-43B3-948B-1728B52AA6E4}">
                <adec:decorative xmlns:adec="http://schemas.microsoft.com/office/drawing/2017/decorative" val="1"/>
              </a:ext>
            </a:extLst>
          </p:cNvPr>
          <p:cNvSpPr/>
          <p:nvPr userDrawn="1"/>
        </p:nvSpPr>
        <p:spPr>
          <a:xfrm>
            <a:off x="622890" y="1286540"/>
            <a:ext cx="1905000" cy="202019"/>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0870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Dian numeron paikkamerkki 12">
            <a:extLst>
              <a:ext uri="{FF2B5EF4-FFF2-40B4-BE49-F238E27FC236}">
                <a16:creationId xmlns:a16="http://schemas.microsoft.com/office/drawing/2014/main" id="{E9CFB132-ED67-4C6C-B70A-F94A9CE81B6E}"/>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1" name="Alatunnisteen paikkamerkki 11">
            <a:extLst>
              <a:ext uri="{FF2B5EF4-FFF2-40B4-BE49-F238E27FC236}">
                <a16:creationId xmlns:a16="http://schemas.microsoft.com/office/drawing/2014/main" id="{8A8035C9-1926-4D0F-AB71-82F4AB1FBF87}"/>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2B358E9D-63D9-4DD0-BB53-6D4C122F4F3F}"/>
              </a:ext>
            </a:extLst>
          </p:cNvPr>
          <p:cNvSpPr>
            <a:spLocks noGrp="1"/>
          </p:cNvSpPr>
          <p:nvPr>
            <p:ph type="dt" sz="half" idx="10"/>
          </p:nvPr>
        </p:nvSpPr>
        <p:spPr>
          <a:xfrm>
            <a:off x="2417855" y="6356350"/>
            <a:ext cx="839423" cy="365125"/>
          </a:xfrm>
        </p:spPr>
        <p:txBody>
          <a:bodyPr/>
          <a:lstStyle>
            <a:lvl1pPr algn="ctr">
              <a:defRPr/>
            </a:lvl1pPr>
          </a:lstStyle>
          <a:p>
            <a:fld id="{DC129146-BE42-486B-9F5D-367950DA55A5}" type="datetime1">
              <a:rPr lang="fi-FI" smtClean="0"/>
              <a:t>27.11.2023</a:t>
            </a:fld>
            <a:endParaRPr lang="fi-FI"/>
          </a:p>
        </p:txBody>
      </p:sp>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a:t>Kiitos</a:t>
            </a:r>
            <a:endParaRPr lang="en-GB"/>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endParaRPr lang="fi-FI"/>
          </a:p>
        </p:txBody>
      </p:sp>
      <p:pic>
        <p:nvPicPr>
          <p:cNvPr id="23" name="Kuva 22">
            <a:extLst>
              <a:ext uri="{FF2B5EF4-FFF2-40B4-BE49-F238E27FC236}">
                <a16:creationId xmlns:a16="http://schemas.microsoft.com/office/drawing/2014/main" id="{808280CE-EA2F-4AAF-879D-4E7B263CC9A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spTree>
    <p:extLst>
      <p:ext uri="{BB962C8B-B14F-4D97-AF65-F5344CB8AC3E}">
        <p14:creationId xmlns:p14="http://schemas.microsoft.com/office/powerpoint/2010/main" val="2032500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Dian numeron paikkamerkki 12">
            <a:extLst>
              <a:ext uri="{FF2B5EF4-FFF2-40B4-BE49-F238E27FC236}">
                <a16:creationId xmlns:a16="http://schemas.microsoft.com/office/drawing/2014/main" id="{E9CFB132-ED67-4C6C-B70A-F94A9CE81B6E}"/>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21" name="Alatunnisteen paikkamerkki 11">
            <a:extLst>
              <a:ext uri="{FF2B5EF4-FFF2-40B4-BE49-F238E27FC236}">
                <a16:creationId xmlns:a16="http://schemas.microsoft.com/office/drawing/2014/main" id="{8A8035C9-1926-4D0F-AB71-82F4AB1FBF87}"/>
              </a:ext>
            </a:extLst>
          </p:cNvPr>
          <p:cNvSpPr>
            <a:spLocks noGrp="1"/>
          </p:cNvSpPr>
          <p:nvPr>
            <p:ph type="ftr" sz="quarter" idx="11"/>
          </p:nvPr>
        </p:nvSpPr>
        <p:spPr>
          <a:xfrm>
            <a:off x="4038600" y="6356350"/>
            <a:ext cx="4114800" cy="365125"/>
          </a:xfrm>
        </p:spPr>
        <p:txBody>
          <a:bodyPr/>
          <a:lstStyle/>
          <a:p>
            <a:endParaRPr lang="fi-FI"/>
          </a:p>
        </p:txBody>
      </p:sp>
      <p:sp>
        <p:nvSpPr>
          <p:cNvPr id="19" name="Päivämäärän paikkamerkki 10">
            <a:extLst>
              <a:ext uri="{FF2B5EF4-FFF2-40B4-BE49-F238E27FC236}">
                <a16:creationId xmlns:a16="http://schemas.microsoft.com/office/drawing/2014/main" id="{2B358E9D-63D9-4DD0-BB53-6D4C122F4F3F}"/>
              </a:ext>
            </a:extLst>
          </p:cNvPr>
          <p:cNvSpPr>
            <a:spLocks noGrp="1"/>
          </p:cNvSpPr>
          <p:nvPr>
            <p:ph type="dt" sz="half" idx="10"/>
          </p:nvPr>
        </p:nvSpPr>
        <p:spPr>
          <a:xfrm>
            <a:off x="2417855" y="6356350"/>
            <a:ext cx="839423" cy="365125"/>
          </a:xfrm>
        </p:spPr>
        <p:txBody>
          <a:bodyPr/>
          <a:lstStyle>
            <a:lvl1pPr algn="ctr">
              <a:defRPr/>
            </a:lvl1pPr>
          </a:lstStyle>
          <a:p>
            <a:fld id="{DC129146-BE42-486B-9F5D-367950DA55A5}" type="datetime1">
              <a:rPr lang="fi-FI" smtClean="0"/>
              <a:t>27.11.2023</a:t>
            </a:fld>
            <a:endParaRPr lang="fi-FI"/>
          </a:p>
        </p:txBody>
      </p:sp>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a:t>Kiitos</a:t>
            </a:r>
            <a:endParaRPr lang="en-GB"/>
          </a:p>
        </p:txBody>
      </p:sp>
      <p:pic>
        <p:nvPicPr>
          <p:cNvPr id="23" name="Kuva 22">
            <a:extLst>
              <a:ext uri="{FF2B5EF4-FFF2-40B4-BE49-F238E27FC236}">
                <a16:creationId xmlns:a16="http://schemas.microsoft.com/office/drawing/2014/main" id="{808280CE-EA2F-4AAF-879D-4E7B263CC9A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1654983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a:solidFill>
                  <a:schemeClr val="accent3"/>
                </a:solidFill>
                <a:latin typeface="+mj-lt"/>
              </a:rPr>
              <a:t>Yhteiseen suuntaan</a:t>
            </a:r>
            <a:endParaRPr lang="en-GB" sz="480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3FBF8D9-EA46-4606-BEE8-0168E2F939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9" name="Päivämäärän paikkamerkki 10">
            <a:extLst>
              <a:ext uri="{FF2B5EF4-FFF2-40B4-BE49-F238E27FC236}">
                <a16:creationId xmlns:a16="http://schemas.microsoft.com/office/drawing/2014/main" id="{B25CD700-9849-41C3-8739-52CEC4E32E0E}"/>
              </a:ext>
            </a:extLst>
          </p:cNvPr>
          <p:cNvSpPr>
            <a:spLocks noGrp="1"/>
          </p:cNvSpPr>
          <p:nvPr>
            <p:ph type="dt" sz="half" idx="10"/>
          </p:nvPr>
        </p:nvSpPr>
        <p:spPr>
          <a:xfrm>
            <a:off x="2417855" y="6356350"/>
            <a:ext cx="839423" cy="365125"/>
          </a:xfrm>
        </p:spPr>
        <p:txBody>
          <a:bodyPr/>
          <a:lstStyle>
            <a:lvl1pPr algn="ctr">
              <a:defRPr/>
            </a:lvl1pPr>
          </a:lstStyle>
          <a:p>
            <a:fld id="{49380C91-2A18-4549-B4E3-398F680DBB57}" type="datetime1">
              <a:rPr lang="fi-FI" smtClean="0"/>
              <a:t>27.11.2023</a:t>
            </a:fld>
            <a:endParaRPr lang="fi-FI"/>
          </a:p>
        </p:txBody>
      </p:sp>
      <p:sp>
        <p:nvSpPr>
          <p:cNvPr id="10" name="Alatunnisteen paikkamerkki 11">
            <a:extLst>
              <a:ext uri="{FF2B5EF4-FFF2-40B4-BE49-F238E27FC236}">
                <a16:creationId xmlns:a16="http://schemas.microsoft.com/office/drawing/2014/main" id="{592DD780-6291-4E8D-BB25-C35A945B69EE}"/>
              </a:ext>
            </a:extLst>
          </p:cNvPr>
          <p:cNvSpPr>
            <a:spLocks noGrp="1"/>
          </p:cNvSpPr>
          <p:nvPr>
            <p:ph type="ftr" sz="quarter" idx="11"/>
          </p:nvPr>
        </p:nvSpPr>
        <p:spPr>
          <a:xfrm>
            <a:off x="4038600" y="6356350"/>
            <a:ext cx="4114800" cy="365125"/>
          </a:xfrm>
        </p:spPr>
        <p:txBody>
          <a:bodyPr/>
          <a:lstStyle/>
          <a:p>
            <a:endParaRPr lang="fi-FI"/>
          </a:p>
        </p:txBody>
      </p:sp>
      <p:sp>
        <p:nvSpPr>
          <p:cNvPr id="11" name="Dian numeron paikkamerkki 12">
            <a:extLst>
              <a:ext uri="{FF2B5EF4-FFF2-40B4-BE49-F238E27FC236}">
                <a16:creationId xmlns:a16="http://schemas.microsoft.com/office/drawing/2014/main" id="{DE704074-83C5-4311-97A1-3BD92362AEC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Tree>
    <p:extLst>
      <p:ext uri="{BB962C8B-B14F-4D97-AF65-F5344CB8AC3E}">
        <p14:creationId xmlns:p14="http://schemas.microsoft.com/office/powerpoint/2010/main" val="302685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27.11.2023</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575" y="6476453"/>
            <a:ext cx="1905000" cy="124918"/>
          </a:xfrm>
          <a:prstGeom prst="rect">
            <a:avLst/>
          </a:prstGeom>
        </p:spPr>
      </p:pic>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1</a:t>
            </a:r>
            <a:endParaRPr lang="en-GB">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2</a:t>
            </a:r>
            <a:endParaRPr lang="en-GB">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3</a:t>
            </a:r>
            <a:endParaRPr lang="en-GB">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458303"/>
            <a:ext cx="1008017" cy="365125"/>
          </a:xfrm>
        </p:spPr>
        <p:txBody>
          <a:bodyPr/>
          <a:lstStyle/>
          <a:p>
            <a:fld id="{C312FA34-5D1D-499F-961D-1685BB9FE7CA}" type="datetime1">
              <a:rPr lang="fi-FI" smtClean="0"/>
              <a:t>27.11.2023</a:t>
            </a:fld>
            <a:endParaRPr lang="fi-FI"/>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3135698"/>
            <a:ext cx="2280603" cy="365125"/>
          </a:xfrm>
        </p:spPr>
        <p:txBody>
          <a:bodyPr/>
          <a:lstStyle/>
          <a:p>
            <a:endParaRPr lang="fi-FI"/>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1497889"/>
            <a:ext cx="1071155" cy="365125"/>
          </a:xfrm>
        </p:spPr>
        <p:txBody>
          <a:bodyPr/>
          <a:lstStyle/>
          <a:p>
            <a:r>
              <a:rPr lang="fi-FI"/>
              <a:t>SIVU </a:t>
            </a:r>
            <a:fld id="{395C3D94-F3B0-4BF8-973B-87B4959310A4}" type="slidenum">
              <a:rPr lang="fi-FI" smtClean="0"/>
              <a:pPr/>
              <a:t>‹#›</a:t>
            </a:fld>
            <a:endParaRPr lang="fi-FI"/>
          </a:p>
        </p:txBody>
      </p:sp>
    </p:spTree>
    <p:extLst>
      <p:ext uri="{BB962C8B-B14F-4D97-AF65-F5344CB8AC3E}">
        <p14:creationId xmlns:p14="http://schemas.microsoft.com/office/powerpoint/2010/main" val="81912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27.11.2023</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575" y="6476453"/>
            <a:ext cx="1905000" cy="124918"/>
          </a:xfrm>
          <a:prstGeom prst="rect">
            <a:avLst/>
          </a:prstGeom>
        </p:spPr>
      </p:pic>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1</a:t>
            </a:r>
            <a:endParaRPr lang="en-GB">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2</a:t>
            </a:r>
            <a:endParaRPr lang="en-GB">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3</a:t>
            </a:r>
            <a:endParaRPr lang="en-GB">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019032" y="183317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4</a:t>
            </a:r>
            <a:endParaRPr lang="en-GB">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19032" y="50712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13" name="Dian numeron paikkamerkki 12">
            <a:extLst>
              <a:ext uri="{FF2B5EF4-FFF2-40B4-BE49-F238E27FC236}">
                <a16:creationId xmlns:a16="http://schemas.microsoft.com/office/drawing/2014/main" id="{8331759C-389A-4112-B181-6513CEB8BB49}"/>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5DA860BA-D177-4530-8BAF-EB6D3924421B}"/>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FC4AF3C8-C455-4D5F-9D53-756B1B31BABB}"/>
              </a:ext>
            </a:extLst>
          </p:cNvPr>
          <p:cNvSpPr>
            <a:spLocks noGrp="1"/>
          </p:cNvSpPr>
          <p:nvPr>
            <p:ph type="dt" sz="half" idx="10"/>
          </p:nvPr>
        </p:nvSpPr>
        <p:spPr>
          <a:xfrm>
            <a:off x="2417855" y="6356350"/>
            <a:ext cx="839423" cy="365125"/>
          </a:xfrm>
        </p:spPr>
        <p:txBody>
          <a:bodyPr/>
          <a:lstStyle>
            <a:lvl1pPr algn="ctr">
              <a:defRPr/>
            </a:lvl1pPr>
          </a:lstStyle>
          <a:p>
            <a:fld id="{17AA7BE3-339D-4746-87C3-89B1158AB272}" type="datetime1">
              <a:rPr lang="fi-FI" smtClean="0"/>
              <a:t>27.11.2023</a:t>
            </a:fld>
            <a:endParaRPr lang="fi-FI"/>
          </a:p>
        </p:txBody>
      </p:sp>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8" name="Kuva 7">
            <a:extLst>
              <a:ext uri="{FF2B5EF4-FFF2-40B4-BE49-F238E27FC236}">
                <a16:creationId xmlns:a16="http://schemas.microsoft.com/office/drawing/2014/main" id="{428E3A3E-47BF-4A28-B9BB-F324BF9342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575" y="6476453"/>
            <a:ext cx="1905000" cy="124918"/>
          </a:xfrm>
          <a:prstGeom prst="rect">
            <a:avLst/>
          </a:prstGeom>
        </p:spPr>
      </p:pic>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328187"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1</a:t>
            </a:r>
            <a:endParaRPr lang="en-GB">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2</a:t>
            </a:r>
            <a:endParaRPr lang="en-GB">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3</a:t>
            </a:r>
            <a:endParaRPr lang="en-GB">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019032" y="183317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4743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4</a:t>
            </a:r>
            <a:endParaRPr lang="en-GB">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17855" y="431877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27114" y="5052150"/>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a:solidFill>
                  <a:schemeClr val="accent3"/>
                </a:solidFill>
              </a:rPr>
              <a:t>5</a:t>
            </a:r>
            <a:endParaRPr lang="en-GB">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898912" y="5071200"/>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endParaRPr lang="en-GB"/>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13" name="Dian numeron paikkamerkki 12">
            <a:extLst>
              <a:ext uri="{FF2B5EF4-FFF2-40B4-BE49-F238E27FC236}">
                <a16:creationId xmlns:a16="http://schemas.microsoft.com/office/drawing/2014/main" id="{DD371D0C-9555-4C87-A153-85E55DD90F4A}"/>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2" name="Alatunnisteen paikkamerkki 11">
            <a:extLst>
              <a:ext uri="{FF2B5EF4-FFF2-40B4-BE49-F238E27FC236}">
                <a16:creationId xmlns:a16="http://schemas.microsoft.com/office/drawing/2014/main" id="{01684FA9-1336-424A-883F-2D1751782760}"/>
              </a:ext>
            </a:extLst>
          </p:cNvPr>
          <p:cNvSpPr>
            <a:spLocks noGrp="1"/>
          </p:cNvSpPr>
          <p:nvPr>
            <p:ph type="ftr" sz="quarter" idx="11"/>
          </p:nvPr>
        </p:nvSpPr>
        <p:spPr>
          <a:xfrm>
            <a:off x="4038600" y="6356350"/>
            <a:ext cx="4114800" cy="365125"/>
          </a:xfrm>
        </p:spPr>
        <p:txBody>
          <a:bodyPr/>
          <a:lstStyle/>
          <a:p>
            <a:endParaRPr lang="fi-FI"/>
          </a:p>
        </p:txBody>
      </p:sp>
      <p:sp>
        <p:nvSpPr>
          <p:cNvPr id="11" name="Päivämäärän paikkamerkki 10">
            <a:extLst>
              <a:ext uri="{FF2B5EF4-FFF2-40B4-BE49-F238E27FC236}">
                <a16:creationId xmlns:a16="http://schemas.microsoft.com/office/drawing/2014/main" id="{CB581957-D6EC-4831-A42B-56EC08EB6CDC}"/>
              </a:ext>
            </a:extLst>
          </p:cNvPr>
          <p:cNvSpPr>
            <a:spLocks noGrp="1"/>
          </p:cNvSpPr>
          <p:nvPr>
            <p:ph type="dt" sz="half" idx="10"/>
          </p:nvPr>
        </p:nvSpPr>
        <p:spPr>
          <a:xfrm>
            <a:off x="2417855" y="6356350"/>
            <a:ext cx="839423" cy="365125"/>
          </a:xfrm>
        </p:spPr>
        <p:txBody>
          <a:bodyPr/>
          <a:lstStyle>
            <a:lvl1pPr algn="ctr">
              <a:defRPr/>
            </a:lvl1pPr>
          </a:lstStyle>
          <a:p>
            <a:fld id="{36F12D70-F590-4470-A51A-3133ADB0943F}" type="datetime1">
              <a:rPr lang="fi-FI" smtClean="0"/>
              <a:t>27.11.2023</a:t>
            </a:fld>
            <a:endParaRPr lang="fi-FI"/>
          </a:p>
        </p:txBody>
      </p:sp>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7" name="Kuva 6">
            <a:extLst>
              <a:ext uri="{FF2B5EF4-FFF2-40B4-BE49-F238E27FC236}">
                <a16:creationId xmlns:a16="http://schemas.microsoft.com/office/drawing/2014/main" id="{4329377B-D253-46F2-B933-4C3E7C0EB91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14" name="Dian numeron paikkamerkki 12">
            <a:extLst>
              <a:ext uri="{FF2B5EF4-FFF2-40B4-BE49-F238E27FC236}">
                <a16:creationId xmlns:a16="http://schemas.microsoft.com/office/drawing/2014/main" id="{0EB4B033-A315-4B27-B5CF-72B66C5265A0}"/>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3" name="Alatunnisteen paikkamerkki 11">
            <a:extLst>
              <a:ext uri="{FF2B5EF4-FFF2-40B4-BE49-F238E27FC236}">
                <a16:creationId xmlns:a16="http://schemas.microsoft.com/office/drawing/2014/main" id="{96E2A34E-E099-41B3-8D90-45101051B037}"/>
              </a:ext>
            </a:extLst>
          </p:cNvPr>
          <p:cNvSpPr>
            <a:spLocks noGrp="1"/>
          </p:cNvSpPr>
          <p:nvPr>
            <p:ph type="ftr" sz="quarter" idx="11"/>
          </p:nvPr>
        </p:nvSpPr>
        <p:spPr>
          <a:xfrm>
            <a:off x="4038600" y="6356350"/>
            <a:ext cx="4114800" cy="365125"/>
          </a:xfrm>
        </p:spPr>
        <p:txBody>
          <a:bodyPr/>
          <a:lstStyle/>
          <a:p>
            <a:endParaRPr lang="fi-FI"/>
          </a:p>
        </p:txBody>
      </p:sp>
      <p:sp>
        <p:nvSpPr>
          <p:cNvPr id="12" name="Päivämäärän paikkamerkki 10">
            <a:extLst>
              <a:ext uri="{FF2B5EF4-FFF2-40B4-BE49-F238E27FC236}">
                <a16:creationId xmlns:a16="http://schemas.microsoft.com/office/drawing/2014/main" id="{C150E4F4-9AC5-4712-95B0-41528C56E9B5}"/>
              </a:ext>
            </a:extLst>
          </p:cNvPr>
          <p:cNvSpPr>
            <a:spLocks noGrp="1"/>
          </p:cNvSpPr>
          <p:nvPr>
            <p:ph type="dt" sz="half" idx="10"/>
          </p:nvPr>
        </p:nvSpPr>
        <p:spPr>
          <a:xfrm>
            <a:off x="2417855" y="6356350"/>
            <a:ext cx="839423" cy="365125"/>
          </a:xfrm>
        </p:spPr>
        <p:txBody>
          <a:bodyPr/>
          <a:lstStyle>
            <a:lvl1pPr algn="ctr">
              <a:defRPr/>
            </a:lvl1pPr>
          </a:lstStyle>
          <a:p>
            <a:fld id="{42202EAD-DF27-4972-A69F-6D6CEBB8B645}" type="datetime1">
              <a:rPr lang="fi-FI" smtClean="0"/>
              <a:t>27.11.2023</a:t>
            </a:fld>
            <a:endParaRPr lang="fi-FI"/>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F3AA7F6F-3D5A-42FE-A39A-1F668BB233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endParaRPr lang="en-GB"/>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6" name="Dian numeron paikkamerkki 12">
            <a:extLst>
              <a:ext uri="{FF2B5EF4-FFF2-40B4-BE49-F238E27FC236}">
                <a16:creationId xmlns:a16="http://schemas.microsoft.com/office/drawing/2014/main" id="{65854CE0-55AD-48D6-B94E-DE93AF2BA32E}"/>
              </a:ext>
            </a:extLst>
          </p:cNvPr>
          <p:cNvSpPr>
            <a:spLocks noGrp="1"/>
          </p:cNvSpPr>
          <p:nvPr>
            <p:ph type="sldNum" sz="quarter" idx="12"/>
          </p:nvPr>
        </p:nvSpPr>
        <p:spPr>
          <a:xfrm>
            <a:off x="3257278" y="6356350"/>
            <a:ext cx="766082" cy="365125"/>
          </a:xfrm>
        </p:spPr>
        <p:txBody>
          <a:bodyPr/>
          <a:lstStyle>
            <a:lvl1pPr algn="ctr">
              <a:defRPr/>
            </a:lvl1pPr>
          </a:lstStyle>
          <a:p>
            <a:r>
              <a:rPr lang="fi-FI"/>
              <a:t>SIVU </a:t>
            </a:r>
            <a:fld id="{395C3D94-F3B0-4BF8-973B-87B4959310A4}" type="slidenum">
              <a:rPr lang="fi-FI" smtClean="0"/>
              <a:pPr/>
              <a:t>‹#›</a:t>
            </a:fld>
            <a:endParaRPr lang="fi-FI"/>
          </a:p>
        </p:txBody>
      </p:sp>
      <p:sp>
        <p:nvSpPr>
          <p:cNvPr id="15" name="Alatunnisteen paikkamerkki 11">
            <a:extLst>
              <a:ext uri="{FF2B5EF4-FFF2-40B4-BE49-F238E27FC236}">
                <a16:creationId xmlns:a16="http://schemas.microsoft.com/office/drawing/2014/main" id="{692D334F-CC61-4EA6-842D-76E78971A6A7}"/>
              </a:ext>
            </a:extLst>
          </p:cNvPr>
          <p:cNvSpPr>
            <a:spLocks noGrp="1"/>
          </p:cNvSpPr>
          <p:nvPr>
            <p:ph type="ftr" sz="quarter" idx="11"/>
          </p:nvPr>
        </p:nvSpPr>
        <p:spPr>
          <a:xfrm>
            <a:off x="4038600" y="6356350"/>
            <a:ext cx="4114800" cy="365125"/>
          </a:xfrm>
        </p:spPr>
        <p:txBody>
          <a:bodyPr/>
          <a:lstStyle/>
          <a:p>
            <a:endParaRPr lang="fi-FI"/>
          </a:p>
        </p:txBody>
      </p:sp>
      <p:sp>
        <p:nvSpPr>
          <p:cNvPr id="14" name="Päivämäärän paikkamerkki 10">
            <a:extLst>
              <a:ext uri="{FF2B5EF4-FFF2-40B4-BE49-F238E27FC236}">
                <a16:creationId xmlns:a16="http://schemas.microsoft.com/office/drawing/2014/main" id="{66C62B2F-470F-46B3-8236-33F6156FC005}"/>
              </a:ext>
            </a:extLst>
          </p:cNvPr>
          <p:cNvSpPr>
            <a:spLocks noGrp="1"/>
          </p:cNvSpPr>
          <p:nvPr>
            <p:ph type="dt" sz="half" idx="10"/>
          </p:nvPr>
        </p:nvSpPr>
        <p:spPr>
          <a:xfrm>
            <a:off x="2417855" y="6356350"/>
            <a:ext cx="839423" cy="365125"/>
          </a:xfrm>
        </p:spPr>
        <p:txBody>
          <a:bodyPr/>
          <a:lstStyle>
            <a:lvl1pPr algn="ctr">
              <a:defRPr/>
            </a:lvl1pPr>
          </a:lstStyle>
          <a:p>
            <a:fld id="{3B9902DE-89BB-4501-97B9-1CF528431DBC}" type="datetime1">
              <a:rPr lang="fi-FI" smtClean="0"/>
              <a:t>27.11.2023</a:t>
            </a:fld>
            <a:endParaRPr lang="fi-FI"/>
          </a:p>
        </p:txBody>
      </p:sp>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8" y="1896022"/>
            <a:ext cx="5157787"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8" y="2736057"/>
            <a:ext cx="5157787"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1" name="Kuva 10">
            <a:extLst>
              <a:ext uri="{FF2B5EF4-FFF2-40B4-BE49-F238E27FC236}">
                <a16:creationId xmlns:a16="http://schemas.microsoft.com/office/drawing/2014/main" id="{CF0330FA-ABFB-4F7C-9913-3A6FAE8A31A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123825" y="6356350"/>
            <a:ext cx="1008017" cy="365125"/>
          </a:xfrm>
          <a:prstGeom prst="rect">
            <a:avLst/>
          </a:prstGeom>
        </p:spPr>
        <p:txBody>
          <a:bodyPr vert="horz" lIns="91440" tIns="45720" rIns="91440" bIns="45720" rtlCol="0" anchor="ctr"/>
          <a:lstStyle>
            <a:lvl1pPr algn="l">
              <a:defRPr sz="1050">
                <a:solidFill>
                  <a:schemeClr val="bg2">
                    <a:lumMod val="50000"/>
                  </a:schemeClr>
                </a:solidFill>
                <a:latin typeface="Daytona" panose="020B0604030500040204" pitchFamily="34" charset="0"/>
              </a:defRPr>
            </a:lvl1pPr>
          </a:lstStyle>
          <a:p>
            <a:fld id="{5F33D40F-B22E-45FF-BADA-EE8B5ACB92FA}" type="datetime1">
              <a:rPr lang="fi-FI" smtClean="0"/>
              <a:t>27.11.2023</a:t>
            </a:fld>
            <a:endParaRPr lang="fi-FI"/>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2202997" y="6356350"/>
            <a:ext cx="4114800" cy="365125"/>
          </a:xfrm>
          <a:prstGeom prst="rect">
            <a:avLst/>
          </a:prstGeom>
        </p:spPr>
        <p:txBody>
          <a:bodyPr vert="horz" lIns="9144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1131842" y="6356350"/>
            <a:ext cx="1071155" cy="365125"/>
          </a:xfrm>
          <a:prstGeom prst="rect">
            <a:avLst/>
          </a:prstGeom>
        </p:spPr>
        <p:txBody>
          <a:bodyPr vert="horz" lIns="91440" tIns="45720" rIns="91440" bIns="45720" rtlCol="0" anchor="ctr"/>
          <a:lstStyle>
            <a:lvl1pPr algn="l">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89" r:id="rId12"/>
    <p:sldLayoutId id="2147483661" r:id="rId13"/>
    <p:sldLayoutId id="2147483669" r:id="rId14"/>
    <p:sldLayoutId id="2147483680" r:id="rId15"/>
    <p:sldLayoutId id="2147483701" r:id="rId16"/>
    <p:sldLayoutId id="2147483702" r:id="rId17"/>
    <p:sldLayoutId id="2147483698" r:id="rId18"/>
    <p:sldLayoutId id="2147483696" r:id="rId19"/>
    <p:sldLayoutId id="2147483657" r:id="rId20"/>
    <p:sldLayoutId id="2147483695" r:id="rId21"/>
    <p:sldLayoutId id="2147483703" r:id="rId22"/>
    <p:sldLayoutId id="2147483697" r:id="rId23"/>
    <p:sldLayoutId id="2147483700" r:id="rId24"/>
    <p:sldLayoutId id="2147483666" r:id="rId25"/>
    <p:sldLayoutId id="2147483681" r:id="rId26"/>
    <p:sldLayoutId id="2147483670" r:id="rId27"/>
    <p:sldLayoutId id="2147483682" r:id="rId28"/>
    <p:sldLayoutId id="2147483671" r:id="rId29"/>
    <p:sldLayoutId id="2147483685" r:id="rId30"/>
    <p:sldLayoutId id="2147483691" r:id="rId31"/>
    <p:sldLayoutId id="2147483693" r:id="rId32"/>
    <p:sldLayoutId id="2147483692" r:id="rId33"/>
    <p:sldLayoutId id="2147483699" r:id="rId34"/>
    <p:sldLayoutId id="2147483687" r:id="rId35"/>
    <p:sldLayoutId id="2147483672" r:id="rId36"/>
    <p:sldLayoutId id="2147483688" r:id="rId37"/>
    <p:sldLayoutId id="2147483684" r:id="rId38"/>
    <p:sldLayoutId id="2147483655" r:id="rId39"/>
    <p:sldLayoutId id="2147483665" r:id="rId40"/>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vero.fi/syventavat-vero-ohjeet/ohje-hakusivu/88755/maanmittaustoimitusten-verovaikutuksi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maanmittauslaitos.fi/TN2021-65869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50222" y="5594350"/>
            <a:ext cx="5953124" cy="1011238"/>
          </a:xfrm>
        </p:spPr>
        <p:txBody>
          <a:bodyPr/>
          <a:lstStyle/>
          <a:p>
            <a:r>
              <a:rPr lang="en-GB" dirty="0"/>
              <a:t>Tomi Lehtola</a:t>
            </a:r>
          </a:p>
          <a:p>
            <a:r>
              <a:rPr lang="en-GB" dirty="0" err="1"/>
              <a:t>Maanmittauslaitos</a:t>
            </a:r>
            <a:endParaRPr lang="en-GB" dirty="0"/>
          </a:p>
          <a:p>
            <a:r>
              <a:rPr lang="en-GB" dirty="0"/>
              <a:t>14.11.2023</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1340890" y="4294093"/>
            <a:ext cx="5953125" cy="1012304"/>
          </a:xfrm>
        </p:spPr>
        <p:txBody>
          <a:bodyPr/>
          <a:lstStyle/>
          <a:p>
            <a:r>
              <a:rPr lang="fi-FI" sz="1050" dirty="0"/>
              <a:t>Valtatien 5 parantaminen välillä Karvasalmentie (</a:t>
            </a:r>
            <a:r>
              <a:rPr lang="fi-FI" sz="1050" dirty="0" err="1"/>
              <a:t>mt</a:t>
            </a:r>
            <a:r>
              <a:rPr lang="fi-FI" sz="1050" dirty="0"/>
              <a:t> 16 255) - Mäntylahdentie (</a:t>
            </a:r>
            <a:r>
              <a:rPr lang="fi-FI" sz="1050" dirty="0" err="1"/>
              <a:t>mt</a:t>
            </a:r>
            <a:r>
              <a:rPr lang="fi-FI" sz="1050" dirty="0"/>
              <a:t> 5585), Lapinlahti.</a:t>
            </a:r>
          </a:p>
          <a:p>
            <a:r>
              <a:rPr lang="fi-FI" sz="1050" dirty="0"/>
              <a:t>POSELY/691/2019</a:t>
            </a:r>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1312898" y="2312894"/>
            <a:ext cx="7115175" cy="1981199"/>
          </a:xfrm>
        </p:spPr>
        <p:txBody>
          <a:bodyPr/>
          <a:lstStyle/>
          <a:p>
            <a:r>
              <a:rPr lang="fi-FI" dirty="0"/>
              <a:t>Maantietoimitus 2021-658696</a:t>
            </a:r>
            <a:endParaRPr lang="en-GB" dirty="0"/>
          </a:p>
        </p:txBody>
      </p:sp>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dirty="0"/>
              <a:t>Maantietoimitus perustuu Liikenne- ja viestintäviraston Traficom hyväksymään tiesuunnitelmaan.</a:t>
            </a:r>
          </a:p>
          <a:p>
            <a:pPr marL="342900" indent="-342900">
              <a:buFont typeface="Arial" panose="020B0604020202020204" pitchFamily="34" charset="0"/>
              <a:buChar char="•"/>
            </a:pPr>
            <a:r>
              <a:rPr lang="fi-FI" sz="2000" dirty="0"/>
              <a:t>Tiesuunnitelman sisältö:</a:t>
            </a:r>
          </a:p>
          <a:p>
            <a:pPr marL="800100" lvl="1" indent="-342900">
              <a:buFont typeface="Arial" panose="020B0604020202020204" pitchFamily="34" charset="0"/>
              <a:buChar char="•"/>
            </a:pPr>
            <a:r>
              <a:rPr lang="fi-FI" sz="1800" dirty="0"/>
              <a:t>Maantien sijainti</a:t>
            </a:r>
          </a:p>
          <a:p>
            <a:pPr marL="800100" lvl="1" indent="-342900">
              <a:buFont typeface="Arial" panose="020B0604020202020204" pitchFamily="34" charset="0"/>
              <a:buChar char="•"/>
            </a:pPr>
            <a:r>
              <a:rPr lang="fi-FI" sz="1800" dirty="0"/>
              <a:t>Suoja- ja näkemäalueet sekä tietä varten tarvittavat laskuojat</a:t>
            </a:r>
          </a:p>
          <a:p>
            <a:pPr marL="800100" lvl="1" indent="-342900">
              <a:buFont typeface="Arial" panose="020B0604020202020204" pitchFamily="34" charset="0"/>
              <a:buChar char="•"/>
            </a:pPr>
            <a:r>
              <a:rPr lang="fi-FI" sz="1800" dirty="0"/>
              <a:t>Liittymäjärjestelyt</a:t>
            </a:r>
          </a:p>
          <a:p>
            <a:pPr marL="800100" lvl="1" indent="-342900">
              <a:buFont typeface="Arial" panose="020B0604020202020204" pitchFamily="34" charset="0"/>
              <a:buChar char="•"/>
            </a:pPr>
            <a:r>
              <a:rPr lang="fi-FI" sz="1800" dirty="0"/>
              <a:t>Lakkaavat maantiealueet</a:t>
            </a:r>
          </a:p>
          <a:p>
            <a:pPr marL="800100" lvl="1" indent="-342900">
              <a:buFont typeface="Arial" panose="020B0604020202020204" pitchFamily="34" charset="0"/>
              <a:buChar char="•"/>
            </a:pPr>
            <a:r>
              <a:rPr lang="fi-FI" sz="1800" dirty="0"/>
              <a:t>Rakentamisen aikaiset tienpitoaineen ottopaikat ja läjitysalueet</a:t>
            </a:r>
          </a:p>
          <a:p>
            <a:pPr marL="342900" indent="-342900">
              <a:buFont typeface="Arial" panose="020B0604020202020204" pitchFamily="34" charset="0"/>
              <a:buChar char="•"/>
            </a:pPr>
            <a:r>
              <a:rPr lang="fi-FI" sz="2000" dirty="0"/>
              <a:t>Maantietoimituksen aloittaminen ja tiealueen haltuunotto ei edellytä tiesuunnitelman lainvoimaisuutta.</a:t>
            </a:r>
          </a:p>
          <a:p>
            <a:pPr marL="342900" indent="-342900">
              <a:buFont typeface="Arial" panose="020B0604020202020204" pitchFamily="34" charset="0"/>
              <a:buChar char="•"/>
            </a:pPr>
            <a:r>
              <a:rPr lang="fi-FI" sz="2000" dirty="0"/>
              <a:t>Vähäisissä hankkeissa tiesuunnitelmaa ei tarvita, jos kiinteistön omistaja antaa lisäalueen ottamiseen kirjallisen suostumuksensa.</a:t>
            </a:r>
          </a:p>
          <a:p>
            <a:pPr marL="342900" indent="-342900">
              <a:buFont typeface="Arial" panose="020B0604020202020204" pitchFamily="34" charset="0"/>
              <a:buChar char="•"/>
            </a:pPr>
            <a:endParaRPr lang="fi-FI" sz="2000" dirty="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Tiesuunnitelma</a:t>
            </a:r>
            <a:endParaRPr lang="en-GB" sz="3200"/>
          </a:p>
        </p:txBody>
      </p:sp>
    </p:spTree>
    <p:extLst>
      <p:ext uri="{BB962C8B-B14F-4D97-AF65-F5344CB8AC3E}">
        <p14:creationId xmlns:p14="http://schemas.microsoft.com/office/powerpoint/2010/main" val="345786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r>
              <a:rPr lang="fi-FI" b="1"/>
              <a:t>Lunastustoimikunta</a:t>
            </a:r>
            <a:endParaRPr lang="fi-FI"/>
          </a:p>
          <a:p>
            <a:pPr marL="342900" indent="-342900">
              <a:buFont typeface="Arial" panose="020B0604020202020204" pitchFamily="34" charset="0"/>
              <a:buChar char="•"/>
            </a:pPr>
            <a:r>
              <a:rPr lang="fi-FI" sz="2000"/>
              <a:t>Maanmittauslaitoksen toimitusinsinööri ja kaksi puolueetonta maallikkoa eli uskottua miestä</a:t>
            </a:r>
          </a:p>
          <a:p>
            <a:pPr marL="342900" indent="-342900">
              <a:buFont typeface="Arial" panose="020B0604020202020204" pitchFamily="34" charset="0"/>
              <a:buChar char="•"/>
            </a:pPr>
            <a:r>
              <a:rPr lang="fi-FI" sz="2000"/>
              <a:t>Tekee asianosaisia kuultuaan toimituskokouksissa kaikki maantietoimitukseen kuuluvat päätökset.</a:t>
            </a:r>
          </a:p>
          <a:p>
            <a:r>
              <a:rPr lang="fi-FI" b="1"/>
              <a:t>Maantietoimituksen asianosaisia ovat</a:t>
            </a:r>
            <a:endParaRPr lang="fi-FI"/>
          </a:p>
          <a:p>
            <a:pPr marL="342900" indent="-342900">
              <a:buFont typeface="Arial" panose="020B0604020202020204" pitchFamily="34" charset="0"/>
              <a:buChar char="•"/>
            </a:pPr>
            <a:r>
              <a:rPr lang="fi-FI" sz="2000"/>
              <a:t>Tienpitoviranomainen</a:t>
            </a:r>
          </a:p>
          <a:p>
            <a:pPr marL="342900" indent="-342900">
              <a:buFont typeface="Arial" panose="020B0604020202020204" pitchFamily="34" charset="0"/>
              <a:buChar char="•"/>
            </a:pPr>
            <a:r>
              <a:rPr lang="fi-FI" sz="2000"/>
              <a:t>Maanomistajat tien läheisyydestä</a:t>
            </a:r>
          </a:p>
          <a:p>
            <a:pPr marL="342900" indent="-342900">
              <a:buFont typeface="Arial" panose="020B0604020202020204" pitchFamily="34" charset="0"/>
              <a:buChar char="•"/>
            </a:pPr>
            <a:r>
              <a:rPr lang="fi-FI" sz="2000"/>
              <a:t>Rasite-, vuokra- ym. erityisten oikeuksien haltijat, naapurit jne.</a:t>
            </a:r>
          </a:p>
          <a:p>
            <a:pPr marL="342900" indent="-342900">
              <a:buFont typeface="Arial" panose="020B0604020202020204" pitchFamily="34" charset="0"/>
              <a:buChar char="•"/>
            </a:pPr>
            <a:r>
              <a:rPr lang="fi-FI" sz="2000"/>
              <a:t>Kaikki muut, joiden etua tai oikeutta toimitus koskee.</a:t>
            </a:r>
          </a:p>
          <a:p>
            <a:pPr lvl="1"/>
            <a:endParaRPr lang="fi-FI"/>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Lunastustoimikunta</a:t>
            </a:r>
            <a:r>
              <a:rPr lang="en-GB" sz="3200"/>
              <a:t>? </a:t>
            </a:r>
            <a:r>
              <a:rPr lang="en-GB" sz="3200" err="1"/>
              <a:t>Asianosaiset</a:t>
            </a:r>
            <a:r>
              <a:rPr lang="en-GB" sz="3200"/>
              <a:t>?</a:t>
            </a:r>
          </a:p>
        </p:txBody>
      </p:sp>
    </p:spTree>
    <p:extLst>
      <p:ext uri="{BB962C8B-B14F-4D97-AF65-F5344CB8AC3E}">
        <p14:creationId xmlns:p14="http://schemas.microsoft.com/office/powerpoint/2010/main" val="294198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dirty="0"/>
              <a:t>Asianosaiset kutsutaan toimituskokoukseen kutsukirjeillä vähintään 14 päivää etukäteen.</a:t>
            </a:r>
          </a:p>
          <a:p>
            <a:pPr marL="342900" indent="-342900">
              <a:buFont typeface="Arial" panose="020B0604020202020204" pitchFamily="34" charset="0"/>
              <a:buChar char="•"/>
            </a:pPr>
            <a:r>
              <a:rPr lang="fi-FI" sz="2000" dirty="0"/>
              <a:t>Käydään läpi maantien rakentamista ja aikataulua.</a:t>
            </a:r>
          </a:p>
          <a:p>
            <a:pPr marL="342900" indent="-342900">
              <a:buFont typeface="Arial" panose="020B0604020202020204" pitchFamily="34" charset="0"/>
              <a:buChar char="•"/>
            </a:pPr>
            <a:r>
              <a:rPr lang="fi-FI" sz="2000" dirty="0"/>
              <a:t>Esitetään toimitusalueen alustava kartta ja </a:t>
            </a:r>
            <a:r>
              <a:rPr lang="fi-FI" sz="2000" dirty="0" err="1"/>
              <a:t>haltuunotettava</a:t>
            </a:r>
            <a:r>
              <a:rPr lang="fi-FI" sz="2000" dirty="0"/>
              <a:t> omaisuus.</a:t>
            </a:r>
          </a:p>
          <a:p>
            <a:pPr marL="342900" indent="-342900">
              <a:buFont typeface="Arial" panose="020B0604020202020204" pitchFamily="34" charset="0"/>
              <a:buChar char="•"/>
            </a:pPr>
            <a:r>
              <a:rPr lang="fi-FI" sz="2000" dirty="0"/>
              <a:t>Annetaan määräaika ennakkokorvausvaatimuksille, ellei näin ole tehty jo etukäteen.</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dirty="0" err="1"/>
              <a:t>Toimituksen</a:t>
            </a:r>
            <a:r>
              <a:rPr lang="en-GB" sz="3200" dirty="0"/>
              <a:t> (</a:t>
            </a:r>
            <a:r>
              <a:rPr lang="en-GB" sz="3200" dirty="0" err="1"/>
              <a:t>alkukokous</a:t>
            </a:r>
            <a:r>
              <a:rPr lang="en-GB" sz="3200" dirty="0"/>
              <a:t>) </a:t>
            </a:r>
            <a:r>
              <a:rPr lang="en-GB" sz="3200" dirty="0" err="1"/>
              <a:t>haltuunotto</a:t>
            </a:r>
            <a:r>
              <a:rPr lang="en-GB" sz="3200" dirty="0"/>
              <a:t> </a:t>
            </a:r>
            <a:r>
              <a:rPr lang="en-GB" sz="3200" dirty="0" err="1"/>
              <a:t>kirjallisessa</a:t>
            </a:r>
            <a:r>
              <a:rPr lang="en-GB" sz="3200" dirty="0"/>
              <a:t> </a:t>
            </a:r>
            <a:r>
              <a:rPr lang="en-GB" sz="3200" dirty="0" err="1"/>
              <a:t>menettelynä</a:t>
            </a:r>
            <a:r>
              <a:rPr lang="en-GB" sz="3200" dirty="0"/>
              <a:t> </a:t>
            </a:r>
            <a:r>
              <a:rPr lang="en-GB" sz="3200" dirty="0" err="1"/>
              <a:t>koronan</a:t>
            </a:r>
            <a:r>
              <a:rPr lang="en-GB" sz="3200" dirty="0"/>
              <a:t> </a:t>
            </a:r>
            <a:r>
              <a:rPr lang="en-GB" sz="3200" dirty="0" err="1"/>
              <a:t>vuoksi</a:t>
            </a:r>
            <a:endParaRPr lang="en-GB" sz="3200" dirty="0"/>
          </a:p>
        </p:txBody>
      </p:sp>
    </p:spTree>
    <p:extLst>
      <p:ext uri="{BB962C8B-B14F-4D97-AF65-F5344CB8AC3E}">
        <p14:creationId xmlns:p14="http://schemas.microsoft.com/office/powerpoint/2010/main" val="13963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a:xfrm>
            <a:off x="838200" y="1877614"/>
            <a:ext cx="6862011" cy="4299349"/>
          </a:xfrm>
        </p:spPr>
        <p:txBody>
          <a:bodyPr/>
          <a:lstStyle/>
          <a:p>
            <a:pPr marL="342900" indent="-342900">
              <a:buFont typeface="Arial" panose="020B0604020202020204" pitchFamily="34" charset="0"/>
              <a:buChar char="•"/>
            </a:pPr>
            <a:r>
              <a:rPr lang="fi-FI" sz="2000" dirty="0"/>
              <a:t>Tiesuunnitelmassa tienpitäjän käyttöön osoitetut alueet ja oikeudet otettu haltuun toimituksessa pidettävässä haltuunottokatselmuksessa</a:t>
            </a:r>
          </a:p>
          <a:p>
            <a:pPr marL="342900" indent="-342900">
              <a:buFont typeface="Arial" panose="020B0604020202020204" pitchFamily="34" charset="0"/>
              <a:buChar char="•"/>
            </a:pPr>
            <a:r>
              <a:rPr lang="fi-FI" sz="2000" dirty="0"/>
              <a:t>Haltuunottokatselmuksessa</a:t>
            </a:r>
          </a:p>
          <a:p>
            <a:pPr marL="800100" lvl="1" indent="-342900">
              <a:buFont typeface="Arial" panose="020B0604020202020204" pitchFamily="34" charset="0"/>
              <a:buChar char="•"/>
            </a:pPr>
            <a:r>
              <a:rPr lang="fi-FI" sz="1800" dirty="0"/>
              <a:t>Luetteloidaan ja vahvistetaan </a:t>
            </a:r>
            <a:r>
              <a:rPr lang="fi-FI" sz="1800" dirty="0" err="1"/>
              <a:t>haltuunotettava</a:t>
            </a:r>
            <a:r>
              <a:rPr lang="fi-FI" sz="1800" dirty="0"/>
              <a:t> omaisuus. Luettelo on perusteena korvausten määräämiselle.</a:t>
            </a:r>
          </a:p>
          <a:p>
            <a:pPr marL="800100" lvl="1" indent="-342900">
              <a:buFont typeface="Arial" panose="020B0604020202020204" pitchFamily="34" charset="0"/>
              <a:buChar char="•"/>
            </a:pPr>
            <a:r>
              <a:rPr lang="fi-FI" sz="1800" dirty="0"/>
              <a:t>Määrätään haltuunoton ajankohta.</a:t>
            </a:r>
          </a:p>
          <a:p>
            <a:pPr marL="800100" lvl="1" indent="-342900">
              <a:buFont typeface="Arial" panose="020B0604020202020204" pitchFamily="34" charset="0"/>
              <a:buChar char="•"/>
            </a:pPr>
            <a:r>
              <a:rPr lang="fi-FI" sz="1800" dirty="0"/>
              <a:t>Omistajan vaatimuksesta määrätään </a:t>
            </a:r>
            <a:r>
              <a:rPr lang="fi-FI" sz="1800" dirty="0" err="1"/>
              <a:t>haltuunotettavasta</a:t>
            </a:r>
            <a:r>
              <a:rPr lang="fi-FI" sz="1800" dirty="0"/>
              <a:t> omaisuudesta ennakkokorvausta</a:t>
            </a:r>
          </a:p>
          <a:p>
            <a:pPr marL="342900" indent="-342900">
              <a:buFont typeface="Arial" panose="020B0604020202020204" pitchFamily="34" charset="0"/>
              <a:buChar char="•"/>
            </a:pPr>
            <a:r>
              <a:rPr lang="fi-FI" sz="2000" dirty="0"/>
              <a:t>Haltuunottokatselmus pidetään usein alkukokouksen yhteydessä. Tässä tapauksessa kirjallisessa menettelyssä. </a:t>
            </a:r>
          </a:p>
          <a:p>
            <a:endParaRPr lang="fi-FI" sz="2000" dirty="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Haltuunotto</a:t>
            </a:r>
            <a:endParaRPr lang="en-GB" sz="3200"/>
          </a:p>
        </p:txBody>
      </p:sp>
      <p:pic>
        <p:nvPicPr>
          <p:cNvPr id="7" name="Kuva 6" descr="Maanmittareita maastossa.">
            <a:extLst>
              <a:ext uri="{FF2B5EF4-FFF2-40B4-BE49-F238E27FC236}">
                <a16:creationId xmlns:a16="http://schemas.microsoft.com/office/drawing/2014/main" id="{28CF3718-0B35-4503-8C03-CC96FB197F4B}"/>
              </a:ext>
            </a:extLst>
          </p:cNvPr>
          <p:cNvPicPr>
            <a:picLocks noChangeAspect="1"/>
          </p:cNvPicPr>
          <p:nvPr/>
        </p:nvPicPr>
        <p:blipFill>
          <a:blip r:embed="rId2" cstate="print"/>
          <a:srcRect l="18465" r="23228" b="12500"/>
          <a:stretch>
            <a:fillRect/>
          </a:stretch>
        </p:blipFill>
        <p:spPr>
          <a:xfrm>
            <a:off x="8085221" y="1765471"/>
            <a:ext cx="4046621" cy="4048359"/>
          </a:xfrm>
          <a:prstGeom prst="rect">
            <a:avLst/>
          </a:prstGeom>
          <a:ln>
            <a:noFill/>
          </a:ln>
          <a:effectLst>
            <a:softEdge rad="112500"/>
          </a:effectLst>
        </p:spPr>
      </p:pic>
    </p:spTree>
    <p:extLst>
      <p:ext uri="{BB962C8B-B14F-4D97-AF65-F5344CB8AC3E}">
        <p14:creationId xmlns:p14="http://schemas.microsoft.com/office/powerpoint/2010/main" val="271413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14</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a:xfrm>
            <a:off x="838200" y="1877614"/>
            <a:ext cx="6862011" cy="4299349"/>
          </a:xfrm>
        </p:spPr>
        <p:txBody>
          <a:bodyPr/>
          <a:lstStyle/>
          <a:p>
            <a:pPr marL="342900" indent="-342900">
              <a:buFont typeface="Arial" panose="020B0604020202020204" pitchFamily="34" charset="0"/>
              <a:buChar char="•"/>
            </a:pPr>
            <a:r>
              <a:rPr lang="fi-FI" sz="2000"/>
              <a:t>Tienpitäjä rakennuttaa tien tiesuunnitelman mukaisesti</a:t>
            </a:r>
          </a:p>
          <a:p>
            <a:pPr marL="342900" indent="-342900">
              <a:buFont typeface="Arial" panose="020B0604020202020204" pitchFamily="34" charset="0"/>
              <a:buChar char="•"/>
            </a:pPr>
            <a:r>
              <a:rPr lang="fi-FI" sz="2000"/>
              <a:t>Rakentamisvaiheessa voidaan sopia eri asioista</a:t>
            </a:r>
          </a:p>
          <a:p>
            <a:pPr marL="800100" lvl="1" indent="-342900">
              <a:buFont typeface="Arial" panose="020B0604020202020204" pitchFamily="34" charset="0"/>
              <a:buChar char="•"/>
            </a:pPr>
            <a:r>
              <a:rPr lang="fi-FI" sz="1800"/>
              <a:t>Vähäisistä muutoksista tiesuunnitelmaan</a:t>
            </a:r>
          </a:p>
          <a:p>
            <a:pPr marL="800100" lvl="1" indent="-342900">
              <a:buFont typeface="Arial" panose="020B0604020202020204" pitchFamily="34" charset="0"/>
              <a:buChar char="•"/>
            </a:pPr>
            <a:r>
              <a:rPr lang="fi-FI" sz="1800"/>
              <a:t>Yksityisteiden käytöstä rakentamisen aikana</a:t>
            </a:r>
          </a:p>
          <a:p>
            <a:pPr marL="800100" lvl="1" indent="-342900">
              <a:buFont typeface="Arial" panose="020B0604020202020204" pitchFamily="34" charset="0"/>
              <a:buChar char="•"/>
            </a:pPr>
            <a:r>
              <a:rPr lang="fi-FI" sz="1800"/>
              <a:t>Aiheutuvien vahinkojen korjaamisesta ja korvaamisesta</a:t>
            </a:r>
          </a:p>
          <a:p>
            <a:pPr marL="342900" indent="-342900">
              <a:buFont typeface="Arial" panose="020B0604020202020204" pitchFamily="34" charset="0"/>
              <a:buChar char="•"/>
            </a:pPr>
            <a:r>
              <a:rPr lang="fi-FI" sz="2000"/>
              <a:t>Jos sopimukseen ei päästä, lunastustoimikunta ratkaisee erimielisyydet toimitusta jatkettaessa</a:t>
            </a:r>
          </a:p>
          <a:p>
            <a:pPr marL="342900" indent="-342900">
              <a:buFont typeface="Arial" panose="020B0604020202020204" pitchFamily="34" charset="0"/>
              <a:buChar char="•"/>
            </a:pPr>
            <a:r>
              <a:rPr lang="fi-FI" sz="2000"/>
              <a:t>Työnaikaiset vahingot, joista ei heti sovita, on ilmoitettava viipymättä urakoitsijalle ja toimitusinsinöörille</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Maantien</a:t>
            </a:r>
            <a:r>
              <a:rPr lang="en-GB" sz="3200"/>
              <a:t> </a:t>
            </a:r>
            <a:r>
              <a:rPr lang="en-GB" sz="3200" err="1"/>
              <a:t>rakentaminen</a:t>
            </a:r>
            <a:endParaRPr lang="en-GB" sz="3200"/>
          </a:p>
        </p:txBody>
      </p:sp>
      <p:pic>
        <p:nvPicPr>
          <p:cNvPr id="8" name="Kuva 7" descr="Poistettua puustoa pinoissa.">
            <a:extLst>
              <a:ext uri="{FF2B5EF4-FFF2-40B4-BE49-F238E27FC236}">
                <a16:creationId xmlns:a16="http://schemas.microsoft.com/office/drawing/2014/main" id="{84205761-C782-4A8A-8BF4-00C5A678197B}"/>
              </a:ext>
            </a:extLst>
          </p:cNvPr>
          <p:cNvPicPr>
            <a:picLocks noChangeAspect="1"/>
          </p:cNvPicPr>
          <p:nvPr/>
        </p:nvPicPr>
        <p:blipFill>
          <a:blip r:embed="rId2" cstate="print"/>
          <a:srcRect l="30000" r="10000" b="21875"/>
          <a:stretch>
            <a:fillRect/>
          </a:stretch>
        </p:blipFill>
        <p:spPr>
          <a:xfrm>
            <a:off x="7700211" y="1512811"/>
            <a:ext cx="4379494" cy="4162997"/>
          </a:xfrm>
          <a:prstGeom prst="rect">
            <a:avLst/>
          </a:prstGeom>
          <a:ln>
            <a:noFill/>
          </a:ln>
          <a:effectLst>
            <a:softEdge rad="112500"/>
          </a:effectLst>
        </p:spPr>
      </p:pic>
    </p:spTree>
    <p:extLst>
      <p:ext uri="{BB962C8B-B14F-4D97-AF65-F5344CB8AC3E}">
        <p14:creationId xmlns:p14="http://schemas.microsoft.com/office/powerpoint/2010/main" val="168614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15</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a:xfrm>
            <a:off x="838200" y="1877614"/>
            <a:ext cx="6862011" cy="4299349"/>
          </a:xfrm>
        </p:spPr>
        <p:txBody>
          <a:bodyPr/>
          <a:lstStyle/>
          <a:p>
            <a:pPr marL="342900" indent="-342900">
              <a:buFont typeface="Arial" panose="020B0604020202020204" pitchFamily="34" charset="0"/>
              <a:buChar char="•"/>
            </a:pPr>
            <a:r>
              <a:rPr lang="fi-FI" sz="2000"/>
              <a:t>Tiealueen rajat merkitään maastoon paaluilla</a:t>
            </a:r>
          </a:p>
          <a:p>
            <a:pPr marL="342900" indent="-342900">
              <a:buFont typeface="Arial" panose="020B0604020202020204" pitchFamily="34" charset="0"/>
              <a:buChar char="•"/>
            </a:pPr>
            <a:r>
              <a:rPr lang="fi-FI" sz="2000"/>
              <a:t>Kadonneiden ja tien alle jääneiden rajapyykkien osalta tehdään tarvittavat rajankäynnit</a:t>
            </a:r>
          </a:p>
          <a:p>
            <a:pPr marL="342900" indent="-342900">
              <a:buFont typeface="Arial" panose="020B0604020202020204" pitchFamily="34" charset="0"/>
              <a:buChar char="•"/>
            </a:pPr>
            <a:r>
              <a:rPr lang="fi-FI" sz="2000"/>
              <a:t>Toimituskartasta ilmenevät:</a:t>
            </a:r>
          </a:p>
          <a:p>
            <a:pPr marL="800100" lvl="1" indent="-342900">
              <a:buFont typeface="Arial" panose="020B0604020202020204" pitchFamily="34" charset="0"/>
              <a:buChar char="•"/>
            </a:pPr>
            <a:r>
              <a:rPr lang="fi-FI" sz="1800"/>
              <a:t>Lopullinen tiealue</a:t>
            </a:r>
          </a:p>
          <a:p>
            <a:pPr marL="800100" lvl="1" indent="-342900">
              <a:buFont typeface="Arial" panose="020B0604020202020204" pitchFamily="34" charset="0"/>
              <a:buChar char="•"/>
            </a:pPr>
            <a:r>
              <a:rPr lang="fi-FI" sz="1800"/>
              <a:t>Tien suoja- ja näkemäalueet</a:t>
            </a:r>
          </a:p>
          <a:p>
            <a:pPr marL="800100" lvl="1" indent="-342900">
              <a:buFont typeface="Arial" panose="020B0604020202020204" pitchFamily="34" charset="0"/>
              <a:buChar char="•"/>
            </a:pPr>
            <a:r>
              <a:rPr lang="fi-FI" sz="1800"/>
              <a:t>Käyttöoikeudet yksityisteihin, laskuojiin ym.</a:t>
            </a:r>
          </a:p>
          <a:p>
            <a:pPr marL="800100" lvl="1" indent="-342900">
              <a:buFont typeface="Arial" panose="020B0604020202020204" pitchFamily="34" charset="0"/>
              <a:buChar char="•"/>
            </a:pPr>
            <a:r>
              <a:rPr lang="fi-FI" sz="1800"/>
              <a:t>Rajankäynnit ja tilusjärjestelyt</a:t>
            </a:r>
          </a:p>
          <a:p>
            <a:pPr marL="800100" lvl="1" indent="-342900">
              <a:buFont typeface="Arial" panose="020B0604020202020204" pitchFamily="34" charset="0"/>
              <a:buChar char="•"/>
            </a:pPr>
            <a:r>
              <a:rPr lang="fi-FI" sz="1800"/>
              <a:t>Lakanneet maantiealueet</a:t>
            </a:r>
          </a:p>
          <a:p>
            <a:pPr marL="342900" indent="-342900">
              <a:buFont typeface="Arial" panose="020B0604020202020204" pitchFamily="34" charset="0"/>
              <a:buChar char="•"/>
            </a:pPr>
            <a:r>
              <a:rPr lang="fi-FI" sz="2000"/>
              <a:t>Toimituskartta ja siitä lasketut pinta-alat ovat yhdessä haltuunottoluettelon kanssa pohjana korvausten määräämiselle</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a:xfrm>
            <a:off x="838200" y="552051"/>
            <a:ext cx="6862011" cy="1325563"/>
          </a:xfrm>
        </p:spPr>
        <p:txBody>
          <a:bodyPr>
            <a:normAutofit/>
          </a:bodyPr>
          <a:lstStyle/>
          <a:p>
            <a:r>
              <a:rPr lang="en-GB" sz="3200" err="1"/>
              <a:t>Kartoitus</a:t>
            </a:r>
            <a:r>
              <a:rPr lang="en-GB" sz="3200"/>
              <a:t> </a:t>
            </a:r>
            <a:r>
              <a:rPr lang="en-GB" sz="3200" err="1"/>
              <a:t>ja</a:t>
            </a:r>
            <a:r>
              <a:rPr lang="en-GB" sz="3200"/>
              <a:t> </a:t>
            </a:r>
            <a:r>
              <a:rPr lang="en-GB" sz="3200" err="1"/>
              <a:t>maastotyöt</a:t>
            </a:r>
            <a:endParaRPr lang="en-GB" sz="3200"/>
          </a:p>
        </p:txBody>
      </p:sp>
      <p:pic>
        <p:nvPicPr>
          <p:cNvPr id="9" name="Picture 9" descr="Esimerkkikuva maantietoimituksen toimituskartasta.">
            <a:extLst>
              <a:ext uri="{FF2B5EF4-FFF2-40B4-BE49-F238E27FC236}">
                <a16:creationId xmlns:a16="http://schemas.microsoft.com/office/drawing/2014/main" id="{A68F8C1C-BF5D-4302-8797-D61F528405D1}"/>
              </a:ext>
            </a:extLst>
          </p:cNvPr>
          <p:cNvPicPr>
            <a:picLocks noChangeAspect="1" noChangeArrowheads="1"/>
          </p:cNvPicPr>
          <p:nvPr/>
        </p:nvPicPr>
        <p:blipFill>
          <a:blip r:embed="rId2" cstate="print"/>
          <a:srcRect l="13953" t="17561" r="24033" b="1775"/>
          <a:stretch>
            <a:fillRect/>
          </a:stretch>
        </p:blipFill>
        <p:spPr bwMode="auto">
          <a:xfrm>
            <a:off x="7909459" y="962526"/>
            <a:ext cx="3886901" cy="5000372"/>
          </a:xfrm>
          <a:prstGeom prst="rect">
            <a:avLst/>
          </a:prstGeom>
          <a:noFill/>
          <a:ln w="9525">
            <a:noFill/>
            <a:miter lim="800000"/>
            <a:headEnd/>
            <a:tailEnd/>
          </a:ln>
        </p:spPr>
      </p:pic>
    </p:spTree>
    <p:extLst>
      <p:ext uri="{BB962C8B-B14F-4D97-AF65-F5344CB8AC3E}">
        <p14:creationId xmlns:p14="http://schemas.microsoft.com/office/powerpoint/2010/main" val="170378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16</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a:t>Lähtökohtana on täyden korvauksen periaate eli varallisuusaseman säilyttäminen muuttumattomana.</a:t>
            </a:r>
          </a:p>
          <a:p>
            <a:pPr marL="342900" indent="-342900">
              <a:buFont typeface="Arial" panose="020B0604020202020204" pitchFamily="34" charset="0"/>
              <a:buChar char="•"/>
            </a:pPr>
            <a:r>
              <a:rPr lang="fi-FI" sz="2000"/>
              <a:t>Jos kiinteistön omistus muuttuu toimituksen aikana, korvaus määrätään lähtökohtaisesti toimituksen lopettamishetken omistajalle. Osapuolet voivat sopia toisin esimerkiksi kiinteistön luovutuskirjassa.</a:t>
            </a:r>
          </a:p>
          <a:p>
            <a:endParaRPr lang="fi-FI" sz="200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Korvaukset</a:t>
            </a:r>
            <a:r>
              <a:rPr lang="en-GB" sz="3200"/>
              <a:t> </a:t>
            </a:r>
            <a:r>
              <a:rPr lang="en-GB" sz="1600"/>
              <a:t>(1/3)</a:t>
            </a:r>
            <a:endParaRPr lang="en-GB" sz="3200"/>
          </a:p>
        </p:txBody>
      </p:sp>
    </p:spTree>
    <p:extLst>
      <p:ext uri="{BB962C8B-B14F-4D97-AF65-F5344CB8AC3E}">
        <p14:creationId xmlns:p14="http://schemas.microsoft.com/office/powerpoint/2010/main" val="250236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17</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r>
              <a:rPr lang="fi-FI" b="1" dirty="0">
                <a:latin typeface="Daytona"/>
              </a:rPr>
              <a:t>Lunastuskorvaus muodostuu kolmesta osasta</a:t>
            </a:r>
            <a:endParaRPr lang="fi-FI" b="1" dirty="0"/>
          </a:p>
          <a:p>
            <a:pPr marL="800100" lvl="1" indent="-342900">
              <a:buFont typeface="Arial" panose="020B0604020202020204" pitchFamily="34" charset="0"/>
              <a:buChar char="•"/>
            </a:pPr>
            <a:r>
              <a:rPr lang="fi-FI" b="1" i="1" dirty="0">
                <a:latin typeface="Daytona"/>
              </a:rPr>
              <a:t>Kohteenkorvausta</a:t>
            </a:r>
            <a:r>
              <a:rPr lang="fi-FI" dirty="0">
                <a:latin typeface="Daytona"/>
              </a:rPr>
              <a:t> määrätään lunastettavasta omaisuudesta. Korvaus määrätään käyvän hinnan mukaisena korvauksena, millä tarkoitetaan omaisuuden todennäköisintä luovutushintaa, jos omaisuus olisi myyty vapaaehtoisella kaupalla. Jos käypä hinta ei vastaa luovuttajan menetystä, omaisuus arvioidaan sen tuottoon tai kustannuksiin perustuen.</a:t>
            </a:r>
          </a:p>
          <a:p>
            <a:pPr marL="800100" lvl="1" indent="-342900">
              <a:buFont typeface="Arial" panose="020B0604020202020204" pitchFamily="34" charset="0"/>
              <a:buChar char="•"/>
            </a:pPr>
            <a:r>
              <a:rPr lang="fi-FI" b="1" i="1" dirty="0"/>
              <a:t>Haitankorvausta</a:t>
            </a:r>
            <a:r>
              <a:rPr lang="fi-FI" dirty="0"/>
              <a:t> voidaan määrätä jäljelle jäävän omaisuuden arvon alentumisesta kiinteistölle aiheutuvan haitan vuoksi. Esim. viljelylle etäisyyshaitta, kiertohaitta asuinkiinteistölle.</a:t>
            </a:r>
          </a:p>
          <a:p>
            <a:pPr marL="800100" lvl="1" indent="-342900">
              <a:buFont typeface="Arial" panose="020B0604020202020204" pitchFamily="34" charset="0"/>
              <a:buChar char="•"/>
            </a:pPr>
            <a:r>
              <a:rPr lang="fi-FI" b="1" i="1" dirty="0"/>
              <a:t>Vahingonkorvausta</a:t>
            </a:r>
            <a:r>
              <a:rPr lang="fi-FI" dirty="0"/>
              <a:t> voidaan määrätä erilaisista kustannuksista, tappioista ja vahingoista, esimerkiksi ennenaikaisesta hakkuusta, sadon menetyksestä tai rakennuksen vaurioitumisesta.</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Korvaukset</a:t>
            </a:r>
            <a:r>
              <a:rPr lang="en-GB" sz="3200"/>
              <a:t> </a:t>
            </a:r>
            <a:r>
              <a:rPr lang="en-GB" sz="1600"/>
              <a:t>(2/3)</a:t>
            </a:r>
            <a:endParaRPr lang="en-GB" sz="3200"/>
          </a:p>
        </p:txBody>
      </p:sp>
    </p:spTree>
    <p:extLst>
      <p:ext uri="{BB962C8B-B14F-4D97-AF65-F5344CB8AC3E}">
        <p14:creationId xmlns:p14="http://schemas.microsoft.com/office/powerpoint/2010/main" val="27491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18</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r>
              <a:rPr lang="fi-FI" b="1"/>
              <a:t>Korvausten määrääminen</a:t>
            </a:r>
          </a:p>
          <a:p>
            <a:pPr marL="800100" lvl="1" indent="-342900">
              <a:buFont typeface="Arial" panose="020B0604020202020204" pitchFamily="34" charset="0"/>
              <a:buChar char="•"/>
            </a:pPr>
            <a:r>
              <a:rPr lang="fi-FI"/>
              <a:t>Korvaus määrätään haltuunottopäivän arvon ja kunnon mukaan</a:t>
            </a:r>
          </a:p>
          <a:p>
            <a:pPr marL="800100" lvl="1" indent="-342900">
              <a:buFont typeface="Arial" panose="020B0604020202020204" pitchFamily="34" charset="0"/>
              <a:buChar char="•"/>
            </a:pPr>
            <a:r>
              <a:rPr lang="fi-FI"/>
              <a:t>Jos yleinen hintataso kohoaa haltuunoton jälkeen, maksamatta oleva korvaus korotetaan hintatason muutosta vastaavasti (ns. indeksikorotus).</a:t>
            </a:r>
          </a:p>
          <a:p>
            <a:pPr marL="800100" lvl="1" indent="-342900">
              <a:buFont typeface="Arial" panose="020B0604020202020204" pitchFamily="34" charset="0"/>
              <a:buChar char="•"/>
            </a:pPr>
            <a:r>
              <a:rPr lang="fi-FI"/>
              <a:t>Maksamatta olevalle korvaukselle ja sen korotukselle maksetaan kuuden prosentin vuotuista korkoa haltuunotosta maksupäivään saakka.</a:t>
            </a:r>
          </a:p>
          <a:p>
            <a:pPr marL="800100" lvl="1" indent="-342900">
              <a:buFont typeface="Arial" panose="020B0604020202020204" pitchFamily="34" charset="0"/>
              <a:buChar char="•"/>
            </a:pPr>
            <a:r>
              <a:rPr lang="fi-FI"/>
              <a:t>Korvaus määrätään talletettavaksi aluehallintovirastoon, jos korvauksen saajasta on epäselvyyttä tai jos tallettaminen on tarpeen kiinteistöön kohdistuvan panttioikeuden haltijan oikeuden turvaamiseksi</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Korvaukset</a:t>
            </a:r>
            <a:r>
              <a:rPr lang="en-GB" sz="3200"/>
              <a:t> </a:t>
            </a:r>
            <a:r>
              <a:rPr lang="en-GB" sz="1600"/>
              <a:t>(3/3)</a:t>
            </a:r>
            <a:endParaRPr lang="en-GB" sz="3200"/>
          </a:p>
        </p:txBody>
      </p:sp>
    </p:spTree>
    <p:extLst>
      <p:ext uri="{BB962C8B-B14F-4D97-AF65-F5344CB8AC3E}">
        <p14:creationId xmlns:p14="http://schemas.microsoft.com/office/powerpoint/2010/main" val="361571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19</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fi-FI" sz="2000" dirty="0"/>
              <a:t>Lunastuksen kohteena olevien kiinteistöjen korvaukset määrätään viran puolesta ilman, että niitä on erikseen vaadittava.</a:t>
            </a:r>
          </a:p>
          <a:p>
            <a:pPr marL="800100" lvl="1" indent="-342900">
              <a:buFont typeface="Arial" panose="020B0604020202020204" pitchFamily="34" charset="0"/>
              <a:buChar char="•"/>
            </a:pPr>
            <a:r>
              <a:rPr lang="fi-FI" sz="1800" dirty="0"/>
              <a:t>Asianosaisten on mahdollista esittää yksityiskohtaisia korvausvaatimuksia tai kertoa mielipiteensä korvaukseen vaikuttavista seikoista.</a:t>
            </a:r>
          </a:p>
          <a:p>
            <a:pPr marL="800100" lvl="1" indent="-342900">
              <a:buFont typeface="Arial" panose="020B0604020202020204" pitchFamily="34" charset="0"/>
              <a:buChar char="•"/>
            </a:pPr>
            <a:r>
              <a:rPr lang="fi-FI" sz="1800" dirty="0">
                <a:latin typeface="Daytona"/>
              </a:rPr>
              <a:t>Erilaisten haittojen ja vahinkojen korvaamista on hyvä vaatia, koska lunastustoimikunta ei aina voi niitä havaita.</a:t>
            </a:r>
            <a:br>
              <a:rPr lang="fi-FI" sz="1800" dirty="0"/>
            </a:br>
            <a:endParaRPr lang="fi-FI" sz="1800" dirty="0"/>
          </a:p>
          <a:p>
            <a:pPr marL="342900" indent="-342900">
              <a:buFont typeface="Arial" panose="020B0604020202020204" pitchFamily="34" charset="0"/>
              <a:buChar char="•"/>
            </a:pPr>
            <a:r>
              <a:rPr lang="fi-FI" sz="2000" dirty="0"/>
              <a:t>Muiden kuin lunastettavan omaisuuden omistajien on aina vaadittava korvausta.</a:t>
            </a:r>
          </a:p>
          <a:p>
            <a:pPr marL="800100" lvl="1" indent="-342900">
              <a:buFont typeface="Arial" panose="020B0604020202020204" pitchFamily="34" charset="0"/>
              <a:buChar char="•"/>
            </a:pPr>
            <a:r>
              <a:rPr lang="fi-FI" sz="1800" dirty="0"/>
              <a:t>Esimerkiksi korvaus lisääntyneestä melusta tai maiseman huonontumisesta</a:t>
            </a:r>
            <a:br>
              <a:rPr lang="fi-FI" sz="1800" dirty="0"/>
            </a:br>
            <a:endParaRPr lang="fi-FI" sz="1800" dirty="0"/>
          </a:p>
          <a:p>
            <a:pPr marL="342900" indent="-342900">
              <a:buFont typeface="Arial" panose="020B0604020202020204" pitchFamily="34" charset="0"/>
              <a:buChar char="•"/>
            </a:pPr>
            <a:r>
              <a:rPr lang="fi-FI" sz="2000" dirty="0"/>
              <a:t>Asianosaiset voivat myös sopia korvauksesta ELY-keskuksen kanssa.</a:t>
            </a:r>
          </a:p>
          <a:p>
            <a:pPr marL="342900" indent="-342900">
              <a:buFont typeface="Arial" panose="020B0604020202020204" pitchFamily="34" charset="0"/>
              <a:buChar char="•"/>
            </a:pPr>
            <a:r>
              <a:rPr lang="fi-FI" sz="2000" dirty="0"/>
              <a:t>Korvauspäätökset annetaan toimituksen loppukokouksessa.</a:t>
            </a:r>
          </a:p>
          <a:p>
            <a:endParaRPr lang="fi-FI" sz="2000" dirty="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Korvausmenettely</a:t>
            </a:r>
            <a:endParaRPr lang="en-GB" sz="3200"/>
          </a:p>
        </p:txBody>
      </p:sp>
    </p:spTree>
    <p:extLst>
      <p:ext uri="{BB962C8B-B14F-4D97-AF65-F5344CB8AC3E}">
        <p14:creationId xmlns:p14="http://schemas.microsoft.com/office/powerpoint/2010/main" val="2076162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492354D-6D52-4916-AFE3-DD20A81C78E4}"/>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a:p>
        </p:txBody>
      </p:sp>
      <p:sp>
        <p:nvSpPr>
          <p:cNvPr id="3" name="Alatunnisteen paikkamerkki 2">
            <a:extLst>
              <a:ext uri="{FF2B5EF4-FFF2-40B4-BE49-F238E27FC236}">
                <a16:creationId xmlns:a16="http://schemas.microsoft.com/office/drawing/2014/main" id="{184DC583-C5A6-485C-BB8E-C759B722EBF3}"/>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80A1380C-21CF-4D44-A8AC-2BE9A0207D48}"/>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5" name="Otsikko 4">
            <a:extLst>
              <a:ext uri="{FF2B5EF4-FFF2-40B4-BE49-F238E27FC236}">
                <a16:creationId xmlns:a16="http://schemas.microsoft.com/office/drawing/2014/main" id="{861DCB64-B30E-4835-8E88-1497BBC37B9B}"/>
              </a:ext>
            </a:extLst>
          </p:cNvPr>
          <p:cNvSpPr>
            <a:spLocks noGrp="1"/>
          </p:cNvSpPr>
          <p:nvPr>
            <p:ph type="title"/>
          </p:nvPr>
        </p:nvSpPr>
        <p:spPr>
          <a:xfrm>
            <a:off x="838200" y="426128"/>
            <a:ext cx="10515600" cy="1278386"/>
          </a:xfrm>
        </p:spPr>
        <p:txBody>
          <a:bodyPr/>
          <a:lstStyle/>
          <a:p>
            <a:r>
              <a:rPr lang="fi-FI" dirty="0"/>
              <a:t>Kokouksen kulku</a:t>
            </a:r>
          </a:p>
        </p:txBody>
      </p:sp>
      <p:sp>
        <p:nvSpPr>
          <p:cNvPr id="6" name="Sisällön paikkamerkki 5">
            <a:extLst>
              <a:ext uri="{FF2B5EF4-FFF2-40B4-BE49-F238E27FC236}">
                <a16:creationId xmlns:a16="http://schemas.microsoft.com/office/drawing/2014/main" id="{E67BF266-8667-4C27-B01E-2FE733BDAD0D}"/>
              </a:ext>
            </a:extLst>
          </p:cNvPr>
          <p:cNvSpPr>
            <a:spLocks noGrp="1"/>
          </p:cNvSpPr>
          <p:nvPr>
            <p:ph idx="1"/>
          </p:nvPr>
        </p:nvSpPr>
        <p:spPr>
          <a:xfrm>
            <a:off x="838200" y="1589104"/>
            <a:ext cx="10515600" cy="4696286"/>
          </a:xfrm>
        </p:spPr>
        <p:txBody>
          <a:bodyPr/>
          <a:lstStyle/>
          <a:p>
            <a:pPr marL="457200" indent="-457200">
              <a:buFont typeface="+mj-lt"/>
              <a:buAutoNum type="arabicPeriod"/>
            </a:pPr>
            <a:r>
              <a:rPr lang="fi-FI" sz="1400" b="1" dirty="0"/>
              <a:t>Kokouksen laillisuus</a:t>
            </a:r>
          </a:p>
          <a:p>
            <a:pPr marL="457200" indent="-457200">
              <a:buFont typeface="+mj-lt"/>
              <a:buAutoNum type="arabicPeriod"/>
            </a:pPr>
            <a:r>
              <a:rPr lang="fi-FI" sz="1400" dirty="0"/>
              <a:t>Kokouksen ja toimituksen tarkoitus</a:t>
            </a:r>
          </a:p>
          <a:p>
            <a:pPr marL="457200" indent="-457200">
              <a:buFont typeface="+mj-lt"/>
              <a:buAutoNum type="arabicPeriod"/>
            </a:pPr>
            <a:r>
              <a:rPr lang="fi-FI" sz="1400" dirty="0"/>
              <a:t>Toimitusmenettelyn selostaminen</a:t>
            </a:r>
          </a:p>
          <a:p>
            <a:pPr marL="457200" indent="-457200">
              <a:buFont typeface="+mj-lt"/>
              <a:buAutoNum type="arabicPeriod"/>
            </a:pPr>
            <a:r>
              <a:rPr lang="fi-FI" sz="1400" dirty="0"/>
              <a:t>Maastotyöt, toimituskartta ja pinta-alat</a:t>
            </a:r>
          </a:p>
          <a:p>
            <a:pPr marL="457200" indent="-457200">
              <a:buFont typeface="+mj-lt"/>
              <a:buAutoNum type="arabicPeriod"/>
            </a:pPr>
            <a:r>
              <a:rPr lang="fi-FI" sz="1400" b="1" dirty="0"/>
              <a:t>Rajamerkkien siirrot ja rajankäynnit</a:t>
            </a:r>
          </a:p>
          <a:p>
            <a:pPr marL="457200" indent="-457200">
              <a:buFont typeface="+mj-lt"/>
              <a:buAutoNum type="arabicPeriod"/>
            </a:pPr>
            <a:r>
              <a:rPr lang="fi-FI" sz="1400" dirty="0"/>
              <a:t>Tilusjärjestelyt ja lunastuksen laajentaminen</a:t>
            </a:r>
          </a:p>
          <a:p>
            <a:pPr marL="457200" indent="-457200">
              <a:buFont typeface="+mj-lt"/>
              <a:buAutoNum type="arabicPeriod"/>
            </a:pPr>
            <a:r>
              <a:rPr lang="fi-FI" sz="1400" b="1" dirty="0"/>
              <a:t>Lakanneet maantiealueet</a:t>
            </a:r>
          </a:p>
          <a:p>
            <a:pPr marL="457200" indent="-457200">
              <a:buFont typeface="+mj-lt"/>
              <a:buAutoNum type="arabicPeriod"/>
            </a:pPr>
            <a:r>
              <a:rPr lang="fi-FI" sz="1400" b="1" dirty="0"/>
              <a:t>Laskuojarasitteet</a:t>
            </a:r>
          </a:p>
          <a:p>
            <a:pPr marL="457200" indent="-457200">
              <a:buFont typeface="+mj-lt"/>
              <a:buAutoNum type="arabicPeriod"/>
            </a:pPr>
            <a:r>
              <a:rPr lang="fi-FI" sz="1400" b="1" dirty="0"/>
              <a:t>Yksityistiejärjestelyt</a:t>
            </a:r>
          </a:p>
          <a:p>
            <a:pPr marL="457200" indent="-457200">
              <a:buFont typeface="+mj-lt"/>
              <a:buAutoNum type="arabicPeriod"/>
            </a:pPr>
            <a:r>
              <a:rPr lang="fi-FI" sz="1400" b="1" dirty="0"/>
              <a:t>Tien suoja- ja näkemäalueet</a:t>
            </a:r>
          </a:p>
          <a:p>
            <a:pPr marL="457200" indent="-457200">
              <a:buFont typeface="+mj-lt"/>
              <a:buAutoNum type="arabicPeriod"/>
            </a:pPr>
            <a:r>
              <a:rPr lang="fi-FI" sz="1400" dirty="0"/>
              <a:t>Korvaukset, korvausvaatimukset ja tienpitäjän vastine</a:t>
            </a:r>
          </a:p>
          <a:p>
            <a:pPr marL="457200" indent="-457200">
              <a:buFont typeface="+mj-lt"/>
              <a:buAutoNum type="arabicPeriod"/>
            </a:pPr>
            <a:r>
              <a:rPr lang="fi-FI" sz="1400" dirty="0"/>
              <a:t>Edunvalvontakulut</a:t>
            </a:r>
          </a:p>
          <a:p>
            <a:pPr marL="457200" indent="-457200">
              <a:buFont typeface="+mj-lt"/>
              <a:buAutoNum type="arabicPeriod"/>
            </a:pPr>
            <a:r>
              <a:rPr lang="fi-FI" sz="1400" dirty="0"/>
              <a:t>Muu kuuleminen asiassa</a:t>
            </a:r>
          </a:p>
          <a:p>
            <a:pPr marL="457200" indent="-457200">
              <a:buFont typeface="+mj-lt"/>
              <a:buAutoNum type="arabicPeriod"/>
            </a:pPr>
            <a:r>
              <a:rPr lang="fi-FI" sz="1400" b="1" dirty="0"/>
              <a:t>Kokouksen päättäminen</a:t>
            </a:r>
          </a:p>
        </p:txBody>
      </p:sp>
    </p:spTree>
    <p:extLst>
      <p:ext uri="{BB962C8B-B14F-4D97-AF65-F5344CB8AC3E}">
        <p14:creationId xmlns:p14="http://schemas.microsoft.com/office/powerpoint/2010/main" val="2994768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20</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fi-FI" sz="2000" dirty="0"/>
              <a:t>Asianosaiselle voidaan vaadittaessa määrätä korvausta </a:t>
            </a:r>
            <a:r>
              <a:rPr lang="fi-FI" sz="2000" b="1" i="1" dirty="0"/>
              <a:t>välttämättömistä</a:t>
            </a:r>
            <a:r>
              <a:rPr lang="fi-FI" sz="2000" dirty="0"/>
              <a:t> edunvalvontakustannuksista:</a:t>
            </a:r>
          </a:p>
          <a:p>
            <a:pPr marL="800100" lvl="1" indent="-342900">
              <a:buFont typeface="Arial" panose="020B0604020202020204" pitchFamily="34" charset="0"/>
              <a:buChar char="•"/>
            </a:pPr>
            <a:r>
              <a:rPr lang="fi-FI" sz="1800" dirty="0"/>
              <a:t>Ansionmenetys</a:t>
            </a:r>
          </a:p>
          <a:p>
            <a:pPr marL="800100" lvl="1" indent="-342900">
              <a:buFont typeface="Arial" panose="020B0604020202020204" pitchFamily="34" charset="0"/>
              <a:buChar char="•"/>
            </a:pPr>
            <a:r>
              <a:rPr lang="fi-FI" sz="1800" dirty="0"/>
              <a:t>Matkakustannukset</a:t>
            </a:r>
          </a:p>
          <a:p>
            <a:pPr marL="800100" lvl="1" indent="-342900">
              <a:buFont typeface="Arial" panose="020B0604020202020204" pitchFamily="34" charset="0"/>
              <a:buChar char="•"/>
            </a:pPr>
            <a:r>
              <a:rPr lang="fi-FI" sz="1800" dirty="0"/>
              <a:t>Kustannukset tarvittavista selvityksistä</a:t>
            </a:r>
          </a:p>
          <a:p>
            <a:pPr marL="800100" lvl="1" indent="-342900">
              <a:buFont typeface="Arial" panose="020B0604020202020204" pitchFamily="34" charset="0"/>
              <a:buChar char="•"/>
            </a:pPr>
            <a:r>
              <a:rPr lang="fi-FI" sz="1800" dirty="0"/>
              <a:t>Asiamieskustannukset</a:t>
            </a:r>
            <a:br>
              <a:rPr lang="fi-FI" dirty="0"/>
            </a:br>
            <a:endParaRPr lang="fi-FI" dirty="0"/>
          </a:p>
          <a:p>
            <a:pPr marL="342900" indent="-342900">
              <a:buFont typeface="Arial" panose="020B0604020202020204" pitchFamily="34" charset="0"/>
              <a:buChar char="•"/>
            </a:pPr>
            <a:r>
              <a:rPr lang="fi-FI" sz="2000" dirty="0"/>
              <a:t>Kustannuksista </a:t>
            </a:r>
            <a:r>
              <a:rPr lang="fi-FI" sz="2000" b="1" dirty="0"/>
              <a:t>on esitettävä luotettava selvitys viimeistään toimituksen loppukokouksessa, </a:t>
            </a:r>
          </a:p>
          <a:p>
            <a:pPr marL="342900" indent="-342900">
              <a:buFont typeface="Arial" panose="020B0604020202020204" pitchFamily="34" charset="0"/>
              <a:buChar char="•"/>
            </a:pPr>
            <a:r>
              <a:rPr lang="fi-FI" sz="2000" dirty="0">
                <a:latin typeface="Daytona"/>
              </a:rPr>
              <a:t>Usein lunastaja hyväksyy tietyn vakiokorvauksen maksettavaksi ilman eri selvitystä. (</a:t>
            </a:r>
            <a:r>
              <a:rPr lang="fi-FI" sz="2000" b="0" i="0" u="none" strike="noStrike" baseline="0" dirty="0"/>
              <a:t>50€/henkilö/</a:t>
            </a:r>
            <a:r>
              <a:rPr lang="fi-FI" sz="2000" dirty="0">
                <a:latin typeface="Daytona"/>
              </a:rPr>
              <a:t>kiinteistö?)</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Edunvalvonta</a:t>
            </a:r>
            <a:endParaRPr lang="en-GB" sz="3200"/>
          </a:p>
        </p:txBody>
      </p:sp>
    </p:spTree>
    <p:extLst>
      <p:ext uri="{BB962C8B-B14F-4D97-AF65-F5344CB8AC3E}">
        <p14:creationId xmlns:p14="http://schemas.microsoft.com/office/powerpoint/2010/main" val="2672906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21</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fi-FI" sz="2000">
                <a:latin typeface="Daytona"/>
              </a:rPr>
              <a:t>Lopulliset päätösasiakirjat ovat saatavilla viimeistään 14 päivän kuluessa loppukokouksesta. Toimituksessa tehdyistä päätöksistä voi tämän jälkeen valittaa maaoikeuteen 30 päivän ajan.</a:t>
            </a:r>
            <a:endParaRPr lang="fi-FI">
              <a:latin typeface="Daytona"/>
            </a:endParaRPr>
          </a:p>
          <a:p>
            <a:pPr marL="342900" indent="-342900">
              <a:buFont typeface="Arial" panose="020B0604020202020204" pitchFamily="34" charset="0"/>
              <a:buChar char="•"/>
            </a:pPr>
            <a:r>
              <a:rPr lang="fi-FI" sz="2000">
                <a:latin typeface="Daytona"/>
              </a:rPr>
              <a:t>Toimitus on lainvoimainen valitusajan päätyttyä tai kun mahdollinen muutoksenhaku on lopullisesti ratkaistu.</a:t>
            </a:r>
          </a:p>
          <a:p>
            <a:pPr marL="342900" indent="-342900">
              <a:buFont typeface="Arial" panose="020B0604020202020204" pitchFamily="34" charset="0"/>
              <a:buChar char="•"/>
            </a:pPr>
            <a:r>
              <a:rPr lang="fi-FI" sz="2000"/>
              <a:t>Toimituksen saatua lainvoiman toimituksesta tehdään merkinnät kiinteistörekisteriin.</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Maantietoimituksen</a:t>
            </a:r>
            <a:r>
              <a:rPr lang="en-GB" sz="3200"/>
              <a:t> </a:t>
            </a:r>
            <a:r>
              <a:rPr lang="en-GB" sz="3200" err="1"/>
              <a:t>päättyminen</a:t>
            </a:r>
            <a:endParaRPr lang="en-GB" sz="3200"/>
          </a:p>
        </p:txBody>
      </p:sp>
    </p:spTree>
    <p:extLst>
      <p:ext uri="{BB962C8B-B14F-4D97-AF65-F5344CB8AC3E}">
        <p14:creationId xmlns:p14="http://schemas.microsoft.com/office/powerpoint/2010/main" val="2760535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22</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pPr marL="342900" indent="-342900">
              <a:buFont typeface="Arial" panose="020B0604020202020204" pitchFamily="34" charset="0"/>
              <a:buChar char="•"/>
            </a:pPr>
            <a:r>
              <a:rPr lang="fi-FI" sz="2000" dirty="0"/>
              <a:t>ELY-keskus maksaa korvaukset toimituksen lopettamisen jälkeen</a:t>
            </a:r>
          </a:p>
          <a:p>
            <a:pPr marL="800100" lvl="1" indent="-342900">
              <a:buFont typeface="Arial" panose="020B0604020202020204" pitchFamily="34" charset="0"/>
              <a:buChar char="•"/>
            </a:pPr>
            <a:r>
              <a:rPr lang="fi-FI" dirty="0"/>
              <a:t>Jos korvauksen saaja valittaa, korvaus maksetaan toimituksessa määrätyn suuruisena</a:t>
            </a:r>
          </a:p>
          <a:p>
            <a:pPr marL="800100" lvl="1" indent="-342900">
              <a:buFont typeface="Arial" panose="020B0604020202020204" pitchFamily="34" charset="0"/>
              <a:buChar char="•"/>
            </a:pPr>
            <a:r>
              <a:rPr lang="fi-FI" dirty="0"/>
              <a:t>Jos ELY-keskus valittaa, riidanalainen osa korvauksesta maksetaan maanomistajalle vain tienpitäjän hyväksymää vakuutta vastaan</a:t>
            </a:r>
            <a:br>
              <a:rPr lang="fi-FI" dirty="0"/>
            </a:br>
            <a:endParaRPr lang="fi-FI" dirty="0"/>
          </a:p>
          <a:p>
            <a:pPr marL="342900" indent="-342900">
              <a:buFont typeface="Arial" panose="020B0604020202020204" pitchFamily="34" charset="0"/>
              <a:buChar char="•"/>
            </a:pPr>
            <a:r>
              <a:rPr lang="fi-FI" sz="2000" dirty="0"/>
              <a:t>Korvaukset maksetaan kolmen kuukauden kuluessa toimituksen lopettamisesta</a:t>
            </a:r>
          </a:p>
          <a:p>
            <a:pPr marL="800100" lvl="1" indent="-342900">
              <a:buFont typeface="Arial" panose="020B0604020202020204" pitchFamily="34" charset="0"/>
              <a:buChar char="•"/>
            </a:pPr>
            <a:r>
              <a:rPr lang="fi-FI" dirty="0"/>
              <a:t>Maksun viivästyessä korvaukselle maksetaan korkolain mukaista viivästyskorkoa</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Korvausten</a:t>
            </a:r>
            <a:r>
              <a:rPr lang="en-GB" sz="3200"/>
              <a:t> </a:t>
            </a:r>
            <a:r>
              <a:rPr lang="en-GB" sz="3200" err="1"/>
              <a:t>maksaminen</a:t>
            </a:r>
            <a:endParaRPr lang="en-GB" sz="3200"/>
          </a:p>
        </p:txBody>
      </p:sp>
    </p:spTree>
    <p:extLst>
      <p:ext uri="{BB962C8B-B14F-4D97-AF65-F5344CB8AC3E}">
        <p14:creationId xmlns:p14="http://schemas.microsoft.com/office/powerpoint/2010/main" val="2437530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23</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a:xfrm>
            <a:off x="838200" y="1630680"/>
            <a:ext cx="10515600" cy="4546283"/>
          </a:xfrm>
        </p:spPr>
        <p:txBody>
          <a:bodyPr/>
          <a:lstStyle/>
          <a:p>
            <a:pPr marL="342900" indent="-342900">
              <a:buFont typeface="Arial" panose="020B0604020202020204" pitchFamily="34" charset="0"/>
              <a:buChar char="•"/>
            </a:pPr>
            <a:r>
              <a:rPr lang="fi-FI" sz="2000" dirty="0"/>
              <a:t>Korvaukset ja korko ovat veronalaista tuloa, joka asianosaisen on ilmoitettava oma-aloitteisesti verottajalle</a:t>
            </a:r>
          </a:p>
          <a:p>
            <a:pPr marL="342900" indent="-342900">
              <a:buFont typeface="Arial" panose="020B0604020202020204" pitchFamily="34" charset="0"/>
              <a:buChar char="•"/>
            </a:pPr>
            <a:r>
              <a:rPr lang="fi-FI" sz="2000" dirty="0"/>
              <a:t>Korvausta verotetaan myyntivoittona tai maataloustulona</a:t>
            </a:r>
          </a:p>
          <a:p>
            <a:pPr marL="342900" indent="-342900">
              <a:buFont typeface="Arial" panose="020B0604020202020204" pitchFamily="34" charset="0"/>
              <a:buChar char="•"/>
            </a:pPr>
            <a:r>
              <a:rPr lang="fi-FI" sz="2000" dirty="0"/>
              <a:t>Kohteenkorvauksiin ja yleensä haitankorvauksiinkin sovelletaan säännöstä luovutusvoiton osittaisesta verovapaudesta </a:t>
            </a:r>
            <a:r>
              <a:rPr lang="fi-FI" sz="2000" dirty="0">
                <a:latin typeface="Arial" panose="020B0604020202020204" pitchFamily="34" charset="0"/>
                <a:cs typeface="Arial" panose="020B0604020202020204" pitchFamily="34" charset="0"/>
              </a:rPr>
              <a:t>→ hankintameno-olettama 80 %</a:t>
            </a:r>
          </a:p>
          <a:p>
            <a:pPr marL="342900" indent="-342900">
              <a:buFont typeface="Arial" panose="020B0604020202020204" pitchFamily="34" charset="0"/>
              <a:buChar char="•"/>
            </a:pPr>
            <a:r>
              <a:rPr lang="fi-FI" sz="2000" dirty="0">
                <a:latin typeface="+mj-lt"/>
                <a:cs typeface="Arial" panose="020B0604020202020204" pitchFamily="34" charset="0"/>
              </a:rPr>
              <a:t>Veronalaisen tulon sijaan saadut vahingonkorvaukset ovat veronalaista tuloa</a:t>
            </a:r>
          </a:p>
          <a:p>
            <a:pPr marL="800100" lvl="1" indent="-342900">
              <a:buFont typeface="Arial" panose="020B0604020202020204" pitchFamily="34" charset="0"/>
              <a:buChar char="•"/>
            </a:pPr>
            <a:r>
              <a:rPr lang="fi-FI" sz="1600" dirty="0">
                <a:latin typeface="Arial" panose="020B0604020202020204" pitchFamily="34" charset="0"/>
                <a:cs typeface="Arial" panose="020B0604020202020204" pitchFamily="34" charset="0"/>
              </a:rPr>
              <a:t> </a:t>
            </a:r>
            <a:r>
              <a:rPr lang="fi-FI" sz="1800" dirty="0">
                <a:latin typeface="+mj-lt"/>
                <a:cs typeface="Arial" panose="020B0604020202020204" pitchFamily="34" charset="0"/>
              </a:rPr>
              <a:t>Esimerkiksi korvaus sadon menetyksestä on maatalouden tuloa</a:t>
            </a:r>
          </a:p>
          <a:p>
            <a:pPr marL="342900" indent="-342900">
              <a:buFont typeface="Arial" panose="020B0604020202020204" pitchFamily="34" charset="0"/>
              <a:buChar char="•"/>
            </a:pPr>
            <a:r>
              <a:rPr lang="fi-FI" sz="2000" dirty="0">
                <a:latin typeface="+mj-lt"/>
                <a:cs typeface="Arial" panose="020B0604020202020204" pitchFamily="34" charset="0"/>
              </a:rPr>
              <a:t>Esimerkiksi poistetusta pihakasvillisuudesta tai –rakenteista maksetut korvaukset ovat verovapaita</a:t>
            </a:r>
          </a:p>
          <a:p>
            <a:pPr marL="342900" indent="-342900">
              <a:buFont typeface="Arial" panose="020B0604020202020204" pitchFamily="34" charset="0"/>
              <a:buChar char="•"/>
            </a:pPr>
            <a:r>
              <a:rPr lang="fi-FI" sz="2000" dirty="0">
                <a:latin typeface="+mj-lt"/>
                <a:cs typeface="Arial" panose="020B0604020202020204" pitchFamily="34" charset="0"/>
              </a:rPr>
              <a:t>Tarvittaessa lisätietoja antaa Verohallinto</a:t>
            </a:r>
          </a:p>
          <a:p>
            <a:pPr marL="342900" indent="-342900">
              <a:buFont typeface="Arial" panose="020B0604020202020204" pitchFamily="34" charset="0"/>
              <a:buChar char="•"/>
            </a:pPr>
            <a:r>
              <a:rPr lang="fi-FI" sz="2000" dirty="0">
                <a:latin typeface="+mj-lt"/>
                <a:cs typeface="Arial" panose="020B0604020202020204" pitchFamily="34" charset="0"/>
                <a:hlinkClick r:id="rId2"/>
              </a:rPr>
              <a:t>https://www.vero.fi/syventavat-vero-ohjeet/ohje-hakusivu/88755/maanmittaustoimitusten-verovaikutuksia/</a:t>
            </a:r>
            <a:endParaRPr lang="fi-FI" sz="2000" dirty="0">
              <a:latin typeface="+mj-lt"/>
              <a:cs typeface="Arial" panose="020B0604020202020204" pitchFamily="34" charset="0"/>
            </a:endParaRPr>
          </a:p>
          <a:p>
            <a:pPr marL="342900" indent="-342900">
              <a:buFont typeface="Arial" panose="020B0604020202020204" pitchFamily="34" charset="0"/>
              <a:buChar char="•"/>
            </a:pPr>
            <a:endParaRPr lang="fi-FI" sz="2000" dirty="0">
              <a:latin typeface="+mj-lt"/>
              <a:cs typeface="Arial" panose="020B0604020202020204" pitchFamily="34" charset="0"/>
            </a:endParaRP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err="1"/>
              <a:t>Korvausten</a:t>
            </a:r>
            <a:r>
              <a:rPr lang="en-GB" sz="3200"/>
              <a:t> </a:t>
            </a:r>
            <a:r>
              <a:rPr lang="en-GB" sz="3200" err="1"/>
              <a:t>verotus</a:t>
            </a:r>
            <a:endParaRPr lang="en-GB" sz="3200"/>
          </a:p>
        </p:txBody>
      </p:sp>
    </p:spTree>
    <p:extLst>
      <p:ext uri="{BB962C8B-B14F-4D97-AF65-F5344CB8AC3E}">
        <p14:creationId xmlns:p14="http://schemas.microsoft.com/office/powerpoint/2010/main" val="40823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a:xfrm>
            <a:off x="640080" y="325369"/>
            <a:ext cx="4368602" cy="1956841"/>
          </a:xfrm>
        </p:spPr>
        <p:txBody>
          <a:bodyPr anchor="b">
            <a:normAutofit/>
          </a:bodyPr>
          <a:lstStyle/>
          <a:p>
            <a:pPr>
              <a:lnSpc>
                <a:spcPct val="90000"/>
              </a:lnSpc>
            </a:pPr>
            <a:r>
              <a:rPr lang="en-GB" sz="4200" dirty="0"/>
              <a:t>4. </a:t>
            </a:r>
            <a:r>
              <a:rPr lang="en-GB" sz="4200" dirty="0" err="1"/>
              <a:t>Maastotyöt</a:t>
            </a:r>
            <a:r>
              <a:rPr lang="en-GB" sz="4200" dirty="0"/>
              <a:t>, </a:t>
            </a:r>
            <a:r>
              <a:rPr lang="en-GB" sz="4200" dirty="0" err="1"/>
              <a:t>toimituskartta</a:t>
            </a:r>
            <a:r>
              <a:rPr lang="en-GB" sz="4200" dirty="0"/>
              <a:t> </a:t>
            </a:r>
            <a:r>
              <a:rPr lang="en-GB" sz="4200" dirty="0" err="1"/>
              <a:t>ja</a:t>
            </a:r>
            <a:r>
              <a:rPr lang="en-GB" sz="4200" dirty="0"/>
              <a:t> </a:t>
            </a:r>
            <a:r>
              <a:rPr lang="en-GB" sz="4200" dirty="0" err="1"/>
              <a:t>pinta-alat</a:t>
            </a:r>
            <a:endParaRPr lang="en-GB" sz="4200" dirty="0"/>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a:xfrm>
            <a:off x="640080" y="2872899"/>
            <a:ext cx="4243589" cy="3320668"/>
          </a:xfrm>
        </p:spPr>
        <p:txBody>
          <a:bodyPr vert="horz" lIns="91440" tIns="45720" rIns="91440" bIns="45720" rtlCol="0">
            <a:normAutofit fontScale="92500" lnSpcReduction="10000"/>
          </a:bodyPr>
          <a:lstStyle/>
          <a:p>
            <a:pPr marL="342900" indent="-342900">
              <a:lnSpc>
                <a:spcPct val="90000"/>
              </a:lnSpc>
              <a:buFont typeface="Arial" panose="020B0604020202020204" pitchFamily="34" charset="0"/>
              <a:buChar char="•"/>
            </a:pPr>
            <a:r>
              <a:rPr lang="fi-FI" sz="2000" dirty="0"/>
              <a:t>Tien on rakennettu ja luovutettu liikenteelle 28.11.2022, jonka jälkeen on kesällä 2023 tehty maastotyöt, jossa maantien rajat merkitty maastoon.</a:t>
            </a:r>
          </a:p>
          <a:p>
            <a:pPr marL="342900" indent="-342900">
              <a:lnSpc>
                <a:spcPct val="90000"/>
              </a:lnSpc>
              <a:buFont typeface="Arial" panose="020B0604020202020204" pitchFamily="34" charset="0"/>
              <a:buChar char="•"/>
            </a:pPr>
            <a:r>
              <a:rPr lang="fi-FI" sz="2000" dirty="0"/>
              <a:t>Laadittu </a:t>
            </a:r>
            <a:r>
              <a:rPr lang="fi-FI" sz="2000" dirty="0">
                <a:hlinkClick r:id="rId2"/>
              </a:rPr>
              <a:t>toimituskartta</a:t>
            </a:r>
            <a:r>
              <a:rPr lang="fi-FI" sz="2000" dirty="0"/>
              <a:t> mittausten jälkeen.</a:t>
            </a:r>
          </a:p>
          <a:p>
            <a:pPr marL="342900" indent="-342900">
              <a:lnSpc>
                <a:spcPct val="90000"/>
              </a:lnSpc>
              <a:buFont typeface="Arial" panose="020B0604020202020204" pitchFamily="34" charset="0"/>
              <a:buChar char="•"/>
            </a:pPr>
            <a:r>
              <a:rPr lang="fi-FI" sz="2000" dirty="0"/>
              <a:t>Kunkin tilan kohdalta toimitettu kartta ja tiedot lunastettavasta omaisuudesta</a:t>
            </a:r>
          </a:p>
          <a:p>
            <a:pPr marL="342900" indent="-342900">
              <a:lnSpc>
                <a:spcPct val="90000"/>
              </a:lnSpc>
              <a:buFont typeface="Arial" panose="020B0604020202020204" pitchFamily="34" charset="0"/>
              <a:buChar char="•"/>
            </a:pPr>
            <a:r>
              <a:rPr lang="fi-FI" sz="2000" dirty="0"/>
              <a:t>Kysymyksiä, tarkennuksia?</a:t>
            </a:r>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normAutofit/>
          </a:bodyPr>
          <a:lstStyle/>
          <a:p>
            <a:pPr>
              <a:spcAft>
                <a:spcPts val="600"/>
              </a:spcAft>
            </a:pPr>
            <a:fld id="{17AA7BE3-339D-4746-87C3-89B1158AB272}" type="datetime1">
              <a:rPr lang="fi-FI" smtClean="0"/>
              <a:pPr>
                <a:spcAft>
                  <a:spcPts val="600"/>
                </a:spcAft>
              </a:pPr>
              <a:t>27.11.2023</a:t>
            </a:fld>
            <a:endParaRPr lang="fi-FI"/>
          </a:p>
        </p:txBody>
      </p:sp>
      <p:pic>
        <p:nvPicPr>
          <p:cNvPr id="8" name="Kuva 7">
            <a:extLst>
              <a:ext uri="{FF2B5EF4-FFF2-40B4-BE49-F238E27FC236}">
                <a16:creationId xmlns:a16="http://schemas.microsoft.com/office/drawing/2014/main" id="{3E0A58CC-8274-2E8D-A805-0085EFB7B57C}"/>
              </a:ext>
            </a:extLst>
          </p:cNvPr>
          <p:cNvPicPr>
            <a:picLocks noChangeAspect="1"/>
          </p:cNvPicPr>
          <p:nvPr/>
        </p:nvPicPr>
        <p:blipFill rotWithShape="1">
          <a:blip r:embed="rId3"/>
          <a:srcRect t="13262" r="2" b="1047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a:xfrm>
            <a:off x="6248400" y="6356350"/>
            <a:ext cx="4114800" cy="365125"/>
          </a:xfrm>
        </p:spPr>
        <p:txBody>
          <a:bodyPr>
            <a:normAutofit/>
          </a:bodyPr>
          <a:lstStyle/>
          <a:p>
            <a:endParaRPr lang="fi-FI">
              <a:solidFill>
                <a:srgbClr val="FFFFFF"/>
              </a:solidFill>
            </a:endParaRPr>
          </a:p>
        </p:txBody>
      </p:sp>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a:normAutofit/>
          </a:bodyPr>
          <a:lstStyle/>
          <a:p>
            <a:pPr>
              <a:spcAft>
                <a:spcPts val="600"/>
              </a:spcAft>
            </a:pPr>
            <a:r>
              <a:rPr lang="fi-FI">
                <a:solidFill>
                  <a:srgbClr val="FFFFFF"/>
                </a:solidFill>
              </a:rPr>
              <a:t>SIVU </a:t>
            </a:r>
            <a:fld id="{395C3D94-F3B0-4BF8-973B-87B4959310A4}" type="slidenum">
              <a:rPr lang="fi-FI">
                <a:solidFill>
                  <a:srgbClr val="FFFFFF"/>
                </a:solidFill>
              </a:rPr>
              <a:pPr>
                <a:spcAft>
                  <a:spcPts val="600"/>
                </a:spcAft>
              </a:pPr>
              <a:t>24</a:t>
            </a:fld>
            <a:endParaRPr lang="fi-FI">
              <a:solidFill>
                <a:srgbClr val="FFFFFF"/>
              </a:solidFill>
            </a:endParaRPr>
          </a:p>
        </p:txBody>
      </p:sp>
    </p:spTree>
    <p:extLst>
      <p:ext uri="{BB962C8B-B14F-4D97-AF65-F5344CB8AC3E}">
        <p14:creationId xmlns:p14="http://schemas.microsoft.com/office/powerpoint/2010/main" val="2202753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pPr>
              <a:lnSpc>
                <a:spcPct val="90000"/>
              </a:lnSpc>
            </a:pPr>
            <a:r>
              <a:rPr lang="en-US" sz="4200" dirty="0">
                <a:solidFill>
                  <a:schemeClr val="tx1"/>
                </a:solidFill>
                <a:latin typeface="+mj-lt"/>
                <a:cs typeface="+mj-cs"/>
              </a:rPr>
              <a:t>5</a:t>
            </a:r>
            <a:r>
              <a:rPr lang="en-US" sz="4200" dirty="0">
                <a:latin typeface="+mj-lt"/>
                <a:cs typeface="+mj-cs"/>
              </a:rPr>
              <a:t>. </a:t>
            </a:r>
            <a:r>
              <a:rPr lang="en-US" sz="4200" b="1" u="sng" dirty="0" err="1">
                <a:latin typeface="+mj-lt"/>
                <a:cs typeface="+mj-cs"/>
              </a:rPr>
              <a:t>Rajamerkkien</a:t>
            </a:r>
            <a:r>
              <a:rPr lang="en-US" sz="4200" b="1" u="sng" dirty="0">
                <a:latin typeface="+mj-lt"/>
                <a:cs typeface="+mj-cs"/>
              </a:rPr>
              <a:t> </a:t>
            </a:r>
            <a:r>
              <a:rPr lang="en-US" sz="4200" b="1" u="sng" dirty="0" err="1">
                <a:latin typeface="+mj-lt"/>
                <a:cs typeface="+mj-cs"/>
              </a:rPr>
              <a:t>siirrot</a:t>
            </a:r>
            <a:r>
              <a:rPr lang="en-US" sz="4200" b="1" u="sng" dirty="0">
                <a:latin typeface="+mj-lt"/>
                <a:cs typeface="+mj-cs"/>
              </a:rPr>
              <a:t> ja </a:t>
            </a:r>
            <a:r>
              <a:rPr lang="en-US" sz="4200" b="1" u="sng" dirty="0" err="1">
                <a:latin typeface="+mj-lt"/>
                <a:cs typeface="+mj-cs"/>
              </a:rPr>
              <a:t>rajankäynnit</a:t>
            </a:r>
            <a:endParaRPr lang="en-US" sz="4200" b="1" u="sng" dirty="0">
              <a:latin typeface="+mj-lt"/>
              <a:cs typeface="+mj-cs"/>
            </a:endParaRP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in paikkamerkki 10">
            <a:extLst>
              <a:ext uri="{FF2B5EF4-FFF2-40B4-BE49-F238E27FC236}">
                <a16:creationId xmlns:a16="http://schemas.microsoft.com/office/drawing/2014/main" id="{173643D8-21DE-4977-810C-2F8441ED64E1}"/>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285750" indent="-228600">
              <a:lnSpc>
                <a:spcPct val="90000"/>
              </a:lnSpc>
              <a:buFont typeface="Arial" panose="020B0604020202020204" pitchFamily="34" charset="0"/>
              <a:buChar char="•"/>
            </a:pPr>
            <a:r>
              <a:rPr lang="en-US" sz="2000" dirty="0" err="1">
                <a:solidFill>
                  <a:schemeClr val="tx1"/>
                </a:solidFill>
                <a:latin typeface="+mn-lt"/>
              </a:rPr>
              <a:t>Ennen</a:t>
            </a:r>
            <a:r>
              <a:rPr lang="en-US" sz="2000" dirty="0">
                <a:solidFill>
                  <a:schemeClr val="tx1"/>
                </a:solidFill>
                <a:latin typeface="+mn-lt"/>
              </a:rPr>
              <a:t> </a:t>
            </a:r>
            <a:r>
              <a:rPr lang="en-US" sz="2000" dirty="0" err="1">
                <a:solidFill>
                  <a:schemeClr val="tx1"/>
                </a:solidFill>
                <a:latin typeface="+mn-lt"/>
              </a:rPr>
              <a:t>hanketta</a:t>
            </a:r>
            <a:r>
              <a:rPr lang="en-US" sz="2000" dirty="0">
                <a:solidFill>
                  <a:schemeClr val="tx1"/>
                </a:solidFill>
                <a:latin typeface="+mn-lt"/>
              </a:rPr>
              <a:t> </a:t>
            </a:r>
            <a:r>
              <a:rPr lang="en-US" sz="2000" dirty="0" err="1">
                <a:solidFill>
                  <a:schemeClr val="tx1"/>
                </a:solidFill>
                <a:latin typeface="+mn-lt"/>
              </a:rPr>
              <a:t>vanhat</a:t>
            </a:r>
            <a:r>
              <a:rPr lang="en-US" sz="2000" dirty="0">
                <a:solidFill>
                  <a:schemeClr val="tx1"/>
                </a:solidFill>
                <a:latin typeface="+mn-lt"/>
              </a:rPr>
              <a:t> </a:t>
            </a:r>
            <a:r>
              <a:rPr lang="en-US" sz="2000" dirty="0" err="1">
                <a:solidFill>
                  <a:schemeClr val="tx1"/>
                </a:solidFill>
                <a:latin typeface="+mn-lt"/>
              </a:rPr>
              <a:t>rajamerkit</a:t>
            </a:r>
            <a:r>
              <a:rPr lang="en-US" sz="2000" dirty="0">
                <a:solidFill>
                  <a:schemeClr val="tx1"/>
                </a:solidFill>
                <a:latin typeface="+mn-lt"/>
              </a:rPr>
              <a:t> </a:t>
            </a:r>
            <a:r>
              <a:rPr lang="en-US" sz="2000" dirty="0" err="1">
                <a:solidFill>
                  <a:schemeClr val="tx1"/>
                </a:solidFill>
                <a:latin typeface="+mn-lt"/>
              </a:rPr>
              <a:t>kartoitettu</a:t>
            </a:r>
            <a:r>
              <a:rPr lang="en-US" sz="2000" dirty="0">
                <a:solidFill>
                  <a:schemeClr val="tx1"/>
                </a:solidFill>
                <a:latin typeface="+mn-lt"/>
              </a:rPr>
              <a:t> </a:t>
            </a:r>
            <a:r>
              <a:rPr lang="en-US" sz="2000" dirty="0" err="1">
                <a:solidFill>
                  <a:schemeClr val="tx1"/>
                </a:solidFill>
                <a:latin typeface="+mn-lt"/>
              </a:rPr>
              <a:t>maastomittauksin</a:t>
            </a:r>
            <a:r>
              <a:rPr lang="en-US" sz="2000" dirty="0">
                <a:solidFill>
                  <a:schemeClr val="tx1"/>
                </a:solidFill>
                <a:latin typeface="+mn-lt"/>
              </a:rPr>
              <a:t>. </a:t>
            </a:r>
            <a:r>
              <a:rPr lang="en-US" sz="2000" dirty="0" err="1">
                <a:solidFill>
                  <a:schemeClr val="tx1"/>
                </a:solidFill>
                <a:latin typeface="+mn-lt"/>
              </a:rPr>
              <a:t>Mikäli</a:t>
            </a:r>
            <a:r>
              <a:rPr lang="en-US" sz="2000" dirty="0">
                <a:solidFill>
                  <a:schemeClr val="tx1"/>
                </a:solidFill>
                <a:latin typeface="+mn-lt"/>
              </a:rPr>
              <a:t> </a:t>
            </a:r>
            <a:r>
              <a:rPr lang="en-US" sz="2000" dirty="0" err="1">
                <a:solidFill>
                  <a:schemeClr val="tx1"/>
                </a:solidFill>
                <a:latin typeface="+mn-lt"/>
              </a:rPr>
              <a:t>kadonnut</a:t>
            </a:r>
            <a:r>
              <a:rPr lang="en-US" sz="2000" dirty="0">
                <a:solidFill>
                  <a:schemeClr val="tx1"/>
                </a:solidFill>
                <a:latin typeface="+mn-lt"/>
              </a:rPr>
              <a:t>, </a:t>
            </a:r>
            <a:r>
              <a:rPr lang="en-US" sz="2000" dirty="0" err="1">
                <a:solidFill>
                  <a:schemeClr val="tx1"/>
                </a:solidFill>
                <a:latin typeface="+mn-lt"/>
              </a:rPr>
              <a:t>niin</a:t>
            </a:r>
            <a:r>
              <a:rPr lang="en-US" sz="2000" dirty="0">
                <a:solidFill>
                  <a:schemeClr val="tx1"/>
                </a:solidFill>
                <a:latin typeface="+mn-lt"/>
              </a:rPr>
              <a:t> </a:t>
            </a:r>
            <a:r>
              <a:rPr lang="en-US" sz="2000" dirty="0" err="1">
                <a:solidFill>
                  <a:schemeClr val="tx1"/>
                </a:solidFill>
                <a:latin typeface="+mn-lt"/>
              </a:rPr>
              <a:t>sijaintia</a:t>
            </a:r>
            <a:r>
              <a:rPr lang="en-US" sz="2000" dirty="0">
                <a:solidFill>
                  <a:schemeClr val="tx1"/>
                </a:solidFill>
                <a:latin typeface="+mn-lt"/>
              </a:rPr>
              <a:t> </a:t>
            </a:r>
            <a:r>
              <a:rPr lang="en-US" sz="2000" dirty="0" err="1">
                <a:solidFill>
                  <a:schemeClr val="tx1"/>
                </a:solidFill>
                <a:latin typeface="+mn-lt"/>
              </a:rPr>
              <a:t>selvitetty</a:t>
            </a:r>
            <a:r>
              <a:rPr lang="en-US" sz="2000" dirty="0">
                <a:solidFill>
                  <a:schemeClr val="tx1"/>
                </a:solidFill>
                <a:latin typeface="+mn-lt"/>
              </a:rPr>
              <a:t> </a:t>
            </a:r>
            <a:r>
              <a:rPr lang="en-US" sz="2000" dirty="0" err="1">
                <a:solidFill>
                  <a:schemeClr val="tx1"/>
                </a:solidFill>
                <a:latin typeface="+mn-lt"/>
              </a:rPr>
              <a:t>arkistotutkimuksin</a:t>
            </a:r>
            <a:r>
              <a:rPr lang="en-US" sz="2000" dirty="0">
                <a:solidFill>
                  <a:schemeClr val="tx1"/>
                </a:solidFill>
                <a:latin typeface="+mn-lt"/>
              </a:rPr>
              <a:t>.</a:t>
            </a:r>
          </a:p>
          <a:p>
            <a:pPr marL="285750" indent="-228600">
              <a:lnSpc>
                <a:spcPct val="90000"/>
              </a:lnSpc>
              <a:buFont typeface="Arial" panose="020B0604020202020204" pitchFamily="34" charset="0"/>
              <a:buChar char="•"/>
            </a:pPr>
            <a:r>
              <a:rPr lang="en-US" sz="2000" dirty="0">
                <a:solidFill>
                  <a:schemeClr val="tx1"/>
                </a:solidFill>
                <a:latin typeface="+mn-lt"/>
              </a:rPr>
              <a:t>Rajat </a:t>
            </a:r>
            <a:r>
              <a:rPr lang="en-US" sz="2000" dirty="0" err="1">
                <a:solidFill>
                  <a:schemeClr val="tx1"/>
                </a:solidFill>
                <a:latin typeface="+mn-lt"/>
              </a:rPr>
              <a:t>käydään</a:t>
            </a:r>
            <a:r>
              <a:rPr lang="en-US" sz="2000" dirty="0">
                <a:solidFill>
                  <a:schemeClr val="tx1"/>
                </a:solidFill>
                <a:latin typeface="+mn-lt"/>
              </a:rPr>
              <a:t> </a:t>
            </a:r>
            <a:r>
              <a:rPr lang="en-US" sz="2000" dirty="0" err="1">
                <a:solidFill>
                  <a:schemeClr val="tx1"/>
                </a:solidFill>
                <a:latin typeface="+mn-lt"/>
              </a:rPr>
              <a:t>toimituksessa</a:t>
            </a:r>
            <a:r>
              <a:rPr lang="en-US" sz="2000" dirty="0">
                <a:solidFill>
                  <a:schemeClr val="tx1"/>
                </a:solidFill>
                <a:latin typeface="+mn-lt"/>
              </a:rPr>
              <a:t> </a:t>
            </a:r>
            <a:r>
              <a:rPr lang="en-US" sz="2000" dirty="0" err="1">
                <a:solidFill>
                  <a:schemeClr val="tx1"/>
                </a:solidFill>
                <a:latin typeface="+mn-lt"/>
              </a:rPr>
              <a:t>vähintään</a:t>
            </a:r>
            <a:r>
              <a:rPr lang="en-US" sz="2000" dirty="0">
                <a:solidFill>
                  <a:schemeClr val="tx1"/>
                </a:solidFill>
                <a:latin typeface="+mn-lt"/>
              </a:rPr>
              <a:t> </a:t>
            </a:r>
            <a:r>
              <a:rPr lang="en-US" sz="2000" dirty="0" err="1">
                <a:solidFill>
                  <a:schemeClr val="tx1"/>
                </a:solidFill>
                <a:latin typeface="+mn-lt"/>
              </a:rPr>
              <a:t>poistuneen</a:t>
            </a:r>
            <a:r>
              <a:rPr lang="en-US" sz="2000" dirty="0">
                <a:solidFill>
                  <a:schemeClr val="tx1"/>
                </a:solidFill>
                <a:latin typeface="+mn-lt"/>
              </a:rPr>
              <a:t> </a:t>
            </a:r>
            <a:r>
              <a:rPr lang="en-US" sz="2000" dirty="0" err="1">
                <a:solidFill>
                  <a:schemeClr val="tx1"/>
                </a:solidFill>
                <a:latin typeface="+mn-lt"/>
              </a:rPr>
              <a:t>rajamerkin</a:t>
            </a:r>
            <a:r>
              <a:rPr lang="en-US" sz="2000" dirty="0">
                <a:solidFill>
                  <a:schemeClr val="tx1"/>
                </a:solidFill>
                <a:latin typeface="+mn-lt"/>
              </a:rPr>
              <a:t> ja </a:t>
            </a:r>
            <a:r>
              <a:rPr lang="en-US" sz="2000" dirty="0" err="1">
                <a:solidFill>
                  <a:schemeClr val="tx1"/>
                </a:solidFill>
                <a:latin typeface="+mn-lt"/>
              </a:rPr>
              <a:t>uuden</a:t>
            </a:r>
            <a:r>
              <a:rPr lang="en-US" sz="2000" dirty="0">
                <a:solidFill>
                  <a:schemeClr val="tx1"/>
                </a:solidFill>
                <a:latin typeface="+mn-lt"/>
              </a:rPr>
              <a:t> </a:t>
            </a:r>
            <a:r>
              <a:rPr lang="en-US" sz="2000" dirty="0" err="1">
                <a:solidFill>
                  <a:schemeClr val="tx1"/>
                </a:solidFill>
                <a:latin typeface="+mn-lt"/>
              </a:rPr>
              <a:t>rajamerkin</a:t>
            </a:r>
            <a:r>
              <a:rPr lang="en-US" sz="2000" dirty="0">
                <a:solidFill>
                  <a:schemeClr val="tx1"/>
                </a:solidFill>
                <a:latin typeface="+mn-lt"/>
              </a:rPr>
              <a:t> </a:t>
            </a:r>
            <a:r>
              <a:rPr lang="en-US" sz="2000" dirty="0" err="1">
                <a:solidFill>
                  <a:schemeClr val="tx1"/>
                </a:solidFill>
                <a:latin typeface="+mn-lt"/>
              </a:rPr>
              <a:t>välillä</a:t>
            </a:r>
            <a:r>
              <a:rPr lang="en-US" sz="2000" dirty="0">
                <a:solidFill>
                  <a:schemeClr val="tx1"/>
                </a:solidFill>
                <a:latin typeface="+mn-lt"/>
              </a:rPr>
              <a:t>. </a:t>
            </a:r>
            <a:r>
              <a:rPr lang="en-US" sz="2000" dirty="0" err="1">
                <a:solidFill>
                  <a:schemeClr val="tx1"/>
                </a:solidFill>
                <a:latin typeface="+mn-lt"/>
              </a:rPr>
              <a:t>Tarvittaessa</a:t>
            </a:r>
            <a:r>
              <a:rPr lang="en-US" sz="2000" dirty="0">
                <a:solidFill>
                  <a:schemeClr val="tx1"/>
                </a:solidFill>
                <a:latin typeface="+mn-lt"/>
              </a:rPr>
              <a:t> </a:t>
            </a:r>
            <a:r>
              <a:rPr lang="en-US" sz="2000" dirty="0" err="1">
                <a:solidFill>
                  <a:schemeClr val="tx1"/>
                </a:solidFill>
                <a:latin typeface="+mn-lt"/>
              </a:rPr>
              <a:t>laajemmin</a:t>
            </a:r>
            <a:r>
              <a:rPr lang="en-US" sz="2000" dirty="0">
                <a:solidFill>
                  <a:schemeClr val="tx1"/>
                </a:solidFill>
                <a:latin typeface="+mn-lt"/>
              </a:rPr>
              <a:t>.</a:t>
            </a:r>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gn="l">
              <a:spcAft>
                <a:spcPts val="600"/>
              </a:spcAft>
              <a:defRPr/>
            </a:pPr>
            <a:fld id="{17AA7BE3-339D-4746-87C3-89B1158AB272}" type="datetime1">
              <a:rPr lang="en-US" sz="1200" smtClean="0">
                <a:solidFill>
                  <a:prstClr val="black">
                    <a:tint val="75000"/>
                  </a:prstClr>
                </a:solidFill>
                <a:latin typeface="Calibri" panose="020F0502020204030204"/>
              </a:rPr>
              <a:pPr algn="l">
                <a:spcAft>
                  <a:spcPts val="600"/>
                </a:spcAft>
                <a:defRPr/>
              </a:pPr>
              <a:t>11/27/2023</a:t>
            </a:fld>
            <a:endParaRPr lang="en-US" sz="1200">
              <a:solidFill>
                <a:prstClr val="black">
                  <a:tint val="75000"/>
                </a:prstClr>
              </a:solidFill>
              <a:latin typeface="Calibri" panose="020F0502020204030204"/>
            </a:endParaRPr>
          </a:p>
        </p:txBody>
      </p:sp>
      <p:pic>
        <p:nvPicPr>
          <p:cNvPr id="7" name="Kuva 6">
            <a:extLst>
              <a:ext uri="{FF2B5EF4-FFF2-40B4-BE49-F238E27FC236}">
                <a16:creationId xmlns:a16="http://schemas.microsoft.com/office/drawing/2014/main" id="{E3A267D9-02C4-A771-6F34-D5426DE47D02}"/>
              </a:ext>
            </a:extLst>
          </p:cNvPr>
          <p:cNvPicPr>
            <a:picLocks noChangeAspect="1"/>
          </p:cNvPicPr>
          <p:nvPr/>
        </p:nvPicPr>
        <p:blipFill rotWithShape="1">
          <a:blip r:embed="rId2"/>
          <a:srcRect r="289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defRPr/>
            </a:pPr>
            <a:endParaRPr lang="en-US" sz="1200" kern="1200">
              <a:solidFill>
                <a:srgbClr val="FFFFFF"/>
              </a:solidFill>
              <a:latin typeface="Calibri" panose="020F0502020204030204"/>
              <a:ea typeface="+mn-ea"/>
              <a:cs typeface="+mn-cs"/>
            </a:endParaRPr>
          </a:p>
        </p:txBody>
      </p:sp>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r>
              <a:rPr lang="en-US" sz="1200">
                <a:solidFill>
                  <a:srgbClr val="FFFFFF"/>
                </a:solidFill>
                <a:latin typeface="Calibri" panose="020F0502020204030204"/>
              </a:rPr>
              <a:t>SIVU </a:t>
            </a:r>
            <a:fld id="{395C3D94-F3B0-4BF8-973B-87B4959310A4}" type="slidenum">
              <a:rPr lang="en-US" sz="1200">
                <a:solidFill>
                  <a:srgbClr val="FFFFFF"/>
                </a:solidFill>
                <a:latin typeface="Calibri" panose="020F0502020204030204"/>
              </a:rPr>
              <a:pPr algn="r">
                <a:spcAft>
                  <a:spcPts val="600"/>
                </a:spcAft>
                <a:defRPr/>
              </a:pPr>
              <a:t>25</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347843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1EE7431-64EE-85E5-CFEE-FD8C5763528E}"/>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a:lnSpc>
                <a:spcPct val="90000"/>
              </a:lnSpc>
            </a:pPr>
            <a:r>
              <a:rPr lang="en-US" sz="3600" b="1" u="sng" dirty="0">
                <a:latin typeface="+mj-lt"/>
                <a:cs typeface="+mj-cs"/>
              </a:rPr>
              <a:t>5. </a:t>
            </a:r>
            <a:r>
              <a:rPr lang="en-US" sz="3600" b="1" u="sng" dirty="0" err="1">
                <a:latin typeface="+mj-lt"/>
                <a:cs typeface="+mj-cs"/>
              </a:rPr>
              <a:t>Rajamerkkien</a:t>
            </a:r>
            <a:r>
              <a:rPr lang="en-US" sz="3600" b="1" u="sng" dirty="0">
                <a:latin typeface="+mj-lt"/>
                <a:cs typeface="+mj-cs"/>
              </a:rPr>
              <a:t> </a:t>
            </a:r>
            <a:r>
              <a:rPr lang="en-US" sz="3600" b="1" u="sng" dirty="0" err="1">
                <a:latin typeface="+mj-lt"/>
                <a:cs typeface="+mj-cs"/>
              </a:rPr>
              <a:t>siirrot</a:t>
            </a:r>
            <a:r>
              <a:rPr lang="en-US" sz="3600" b="1" u="sng" dirty="0">
                <a:latin typeface="+mj-lt"/>
                <a:cs typeface="+mj-cs"/>
              </a:rPr>
              <a:t> ja </a:t>
            </a:r>
            <a:r>
              <a:rPr lang="en-US" sz="3600" b="1" u="sng" dirty="0" err="1">
                <a:latin typeface="+mj-lt"/>
                <a:cs typeface="+mj-cs"/>
              </a:rPr>
              <a:t>rajankäynnit</a:t>
            </a:r>
            <a:endParaRPr lang="en-US" sz="3600" b="1" u="sng" dirty="0">
              <a:latin typeface="+mj-lt"/>
              <a:cs typeface="+mj-cs"/>
            </a:endParaRPr>
          </a:p>
        </p:txBody>
      </p:sp>
      <p:pic>
        <p:nvPicPr>
          <p:cNvPr id="11" name="Kuva 10">
            <a:extLst>
              <a:ext uri="{FF2B5EF4-FFF2-40B4-BE49-F238E27FC236}">
                <a16:creationId xmlns:a16="http://schemas.microsoft.com/office/drawing/2014/main" id="{031C5E8D-80D6-3FBB-6302-206361F3DE16}"/>
              </a:ext>
            </a:extLst>
          </p:cNvPr>
          <p:cNvPicPr>
            <a:picLocks noChangeAspect="1"/>
          </p:cNvPicPr>
          <p:nvPr/>
        </p:nvPicPr>
        <p:blipFill rotWithShape="1">
          <a:blip r:embed="rId2"/>
          <a:srcRect t="102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kstin paikkamerkki 5">
            <a:extLst>
              <a:ext uri="{FF2B5EF4-FFF2-40B4-BE49-F238E27FC236}">
                <a16:creationId xmlns:a16="http://schemas.microsoft.com/office/drawing/2014/main" id="{8538E42A-FCAC-BCC4-F874-0611A5A576D2}"/>
              </a:ext>
            </a:extLst>
          </p:cNvPr>
          <p:cNvSpPr>
            <a:spLocks noGrp="1"/>
          </p:cNvSpPr>
          <p:nvPr>
            <p:ph type="body" sz="half" idx="2"/>
          </p:nvPr>
        </p:nvSpPr>
        <p:spPr>
          <a:xfrm>
            <a:off x="4223982" y="3752850"/>
            <a:ext cx="7485413" cy="2452687"/>
          </a:xfrm>
        </p:spPr>
        <p:txBody>
          <a:bodyPr vert="horz" lIns="91440" tIns="45720" rIns="91440" bIns="45720" rtlCol="0" anchor="ctr">
            <a:normAutofit/>
          </a:bodyPr>
          <a:lstStyle/>
          <a:p>
            <a:pPr marL="285750" indent="-228600">
              <a:lnSpc>
                <a:spcPct val="90000"/>
              </a:lnSpc>
              <a:buFont typeface="Arial" panose="020B0604020202020204" pitchFamily="34" charset="0"/>
              <a:buChar char="•"/>
            </a:pPr>
            <a:r>
              <a:rPr lang="en-US" dirty="0" err="1">
                <a:solidFill>
                  <a:schemeClr val="tx1"/>
                </a:solidFill>
                <a:latin typeface="+mn-lt"/>
              </a:rPr>
              <a:t>Rajamerkin</a:t>
            </a:r>
            <a:r>
              <a:rPr lang="en-US" dirty="0">
                <a:solidFill>
                  <a:schemeClr val="tx1"/>
                </a:solidFill>
                <a:latin typeface="+mn-lt"/>
              </a:rPr>
              <a:t> </a:t>
            </a:r>
            <a:r>
              <a:rPr lang="en-US" dirty="0" err="1">
                <a:solidFill>
                  <a:schemeClr val="tx1"/>
                </a:solidFill>
                <a:latin typeface="+mn-lt"/>
              </a:rPr>
              <a:t>siirto</a:t>
            </a:r>
            <a:r>
              <a:rPr lang="en-US" dirty="0">
                <a:solidFill>
                  <a:schemeClr val="tx1"/>
                </a:solidFill>
                <a:latin typeface="+mn-lt"/>
              </a:rPr>
              <a:t> </a:t>
            </a:r>
            <a:r>
              <a:rPr lang="en-US" dirty="0" err="1">
                <a:solidFill>
                  <a:schemeClr val="tx1"/>
                </a:solidFill>
                <a:latin typeface="+mn-lt"/>
              </a:rPr>
              <a:t>lunastuksen</a:t>
            </a:r>
            <a:r>
              <a:rPr lang="en-US" dirty="0">
                <a:solidFill>
                  <a:schemeClr val="tx1"/>
                </a:solidFill>
                <a:latin typeface="+mn-lt"/>
              </a:rPr>
              <a:t> </a:t>
            </a:r>
            <a:r>
              <a:rPr lang="en-US" dirty="0" err="1">
                <a:solidFill>
                  <a:schemeClr val="tx1"/>
                </a:solidFill>
                <a:latin typeface="+mn-lt"/>
              </a:rPr>
              <a:t>vuoksi</a:t>
            </a:r>
            <a:r>
              <a:rPr lang="en-US" dirty="0">
                <a:solidFill>
                  <a:schemeClr val="tx1"/>
                </a:solidFill>
                <a:latin typeface="+mn-lt"/>
              </a:rPr>
              <a:t>. </a:t>
            </a:r>
            <a:r>
              <a:rPr lang="en-US" dirty="0" err="1">
                <a:solidFill>
                  <a:schemeClr val="tx1"/>
                </a:solidFill>
                <a:latin typeface="+mn-lt"/>
              </a:rPr>
              <a:t>Merkitään</a:t>
            </a:r>
            <a:r>
              <a:rPr lang="en-US" dirty="0">
                <a:solidFill>
                  <a:schemeClr val="tx1"/>
                </a:solidFill>
                <a:latin typeface="+mn-lt"/>
              </a:rPr>
              <a:t> </a:t>
            </a:r>
            <a:r>
              <a:rPr lang="en-US" dirty="0" err="1">
                <a:solidFill>
                  <a:schemeClr val="tx1"/>
                </a:solidFill>
                <a:latin typeface="+mn-lt"/>
              </a:rPr>
              <a:t>käydyiksi</a:t>
            </a:r>
            <a:r>
              <a:rPr lang="en-US" dirty="0">
                <a:solidFill>
                  <a:schemeClr val="tx1"/>
                </a:solidFill>
                <a:latin typeface="+mn-lt"/>
              </a:rPr>
              <a:t> </a:t>
            </a:r>
            <a:r>
              <a:rPr lang="en-US" dirty="0" err="1">
                <a:solidFill>
                  <a:schemeClr val="tx1"/>
                </a:solidFill>
                <a:latin typeface="+mn-lt"/>
              </a:rPr>
              <a:t>poistuvan</a:t>
            </a:r>
            <a:r>
              <a:rPr lang="en-US" dirty="0">
                <a:solidFill>
                  <a:schemeClr val="tx1"/>
                </a:solidFill>
                <a:latin typeface="+mn-lt"/>
              </a:rPr>
              <a:t> </a:t>
            </a:r>
            <a:r>
              <a:rPr lang="en-US" dirty="0" err="1">
                <a:solidFill>
                  <a:schemeClr val="tx1"/>
                </a:solidFill>
                <a:latin typeface="+mn-lt"/>
              </a:rPr>
              <a:t>rajamerkin</a:t>
            </a:r>
            <a:r>
              <a:rPr lang="en-US" dirty="0">
                <a:solidFill>
                  <a:schemeClr val="tx1"/>
                </a:solidFill>
                <a:latin typeface="+mn-lt"/>
              </a:rPr>
              <a:t> ja </a:t>
            </a:r>
            <a:r>
              <a:rPr lang="en-US" dirty="0" err="1">
                <a:solidFill>
                  <a:schemeClr val="tx1"/>
                </a:solidFill>
                <a:latin typeface="+mn-lt"/>
              </a:rPr>
              <a:t>uuden</a:t>
            </a:r>
            <a:r>
              <a:rPr lang="en-US" dirty="0">
                <a:solidFill>
                  <a:schemeClr val="tx1"/>
                </a:solidFill>
                <a:latin typeface="+mn-lt"/>
              </a:rPr>
              <a:t> </a:t>
            </a:r>
            <a:r>
              <a:rPr lang="en-US" dirty="0" err="1">
                <a:solidFill>
                  <a:schemeClr val="tx1"/>
                </a:solidFill>
                <a:latin typeface="+mn-lt"/>
              </a:rPr>
              <a:t>rajamerkin</a:t>
            </a:r>
            <a:r>
              <a:rPr lang="en-US" dirty="0">
                <a:solidFill>
                  <a:schemeClr val="tx1"/>
                </a:solidFill>
                <a:latin typeface="+mn-lt"/>
              </a:rPr>
              <a:t> </a:t>
            </a:r>
            <a:r>
              <a:rPr lang="en-US" dirty="0" err="1">
                <a:solidFill>
                  <a:schemeClr val="tx1"/>
                </a:solidFill>
                <a:latin typeface="+mn-lt"/>
              </a:rPr>
              <a:t>välinen</a:t>
            </a:r>
            <a:r>
              <a:rPr lang="en-US" dirty="0">
                <a:solidFill>
                  <a:schemeClr val="tx1"/>
                </a:solidFill>
                <a:latin typeface="+mn-lt"/>
              </a:rPr>
              <a:t> </a:t>
            </a:r>
            <a:r>
              <a:rPr lang="en-US" dirty="0" err="1">
                <a:solidFill>
                  <a:schemeClr val="tx1"/>
                </a:solidFill>
                <a:latin typeface="+mn-lt"/>
              </a:rPr>
              <a:t>poistuva</a:t>
            </a:r>
            <a:r>
              <a:rPr lang="en-US" dirty="0">
                <a:solidFill>
                  <a:schemeClr val="tx1"/>
                </a:solidFill>
                <a:latin typeface="+mn-lt"/>
              </a:rPr>
              <a:t> raja. </a:t>
            </a:r>
            <a:r>
              <a:rPr lang="en-US" dirty="0" err="1">
                <a:solidFill>
                  <a:schemeClr val="tx1"/>
                </a:solidFill>
                <a:latin typeface="+mn-lt"/>
              </a:rPr>
              <a:t>Esimerkki</a:t>
            </a:r>
            <a:r>
              <a:rPr lang="en-US" dirty="0">
                <a:solidFill>
                  <a:schemeClr val="tx1"/>
                </a:solidFill>
                <a:latin typeface="+mn-lt"/>
              </a:rPr>
              <a:t> </a:t>
            </a:r>
            <a:r>
              <a:rPr lang="en-US" dirty="0" err="1">
                <a:solidFill>
                  <a:schemeClr val="tx1"/>
                </a:solidFill>
                <a:latin typeface="+mn-lt"/>
              </a:rPr>
              <a:t>alla</a:t>
            </a:r>
            <a:r>
              <a:rPr lang="en-US" dirty="0">
                <a:solidFill>
                  <a:schemeClr val="tx1"/>
                </a:solidFill>
                <a:latin typeface="+mn-lt"/>
              </a:rPr>
              <a:t>:</a:t>
            </a:r>
          </a:p>
          <a:p>
            <a:pPr marL="285750" indent="-228600">
              <a:lnSpc>
                <a:spcPct val="90000"/>
              </a:lnSpc>
              <a:buFont typeface="Arial" panose="020B0604020202020204" pitchFamily="34" charset="0"/>
              <a:buChar char="•"/>
            </a:pPr>
            <a:r>
              <a:rPr lang="en-US" dirty="0" err="1">
                <a:solidFill>
                  <a:schemeClr val="tx1"/>
                </a:solidFill>
                <a:latin typeface="+mn-lt"/>
              </a:rPr>
              <a:t>Näitä</a:t>
            </a:r>
            <a:r>
              <a:rPr lang="en-US" dirty="0">
                <a:solidFill>
                  <a:schemeClr val="tx1"/>
                </a:solidFill>
                <a:latin typeface="+mn-lt"/>
              </a:rPr>
              <a:t> </a:t>
            </a:r>
            <a:r>
              <a:rPr lang="en-US" dirty="0" err="1">
                <a:solidFill>
                  <a:schemeClr val="tx1"/>
                </a:solidFill>
                <a:latin typeface="+mn-lt"/>
              </a:rPr>
              <a:t>käydään</a:t>
            </a:r>
            <a:r>
              <a:rPr lang="en-US" dirty="0">
                <a:solidFill>
                  <a:schemeClr val="tx1"/>
                </a:solidFill>
                <a:latin typeface="+mn-lt"/>
              </a:rPr>
              <a:t> </a:t>
            </a:r>
            <a:r>
              <a:rPr lang="en-US" dirty="0" err="1">
                <a:solidFill>
                  <a:schemeClr val="tx1"/>
                </a:solidFill>
                <a:latin typeface="+mn-lt"/>
              </a:rPr>
              <a:t>pyydettäessä</a:t>
            </a:r>
            <a:r>
              <a:rPr lang="en-US" dirty="0">
                <a:solidFill>
                  <a:schemeClr val="tx1"/>
                </a:solidFill>
                <a:latin typeface="+mn-lt"/>
              </a:rPr>
              <a:t> </a:t>
            </a:r>
            <a:r>
              <a:rPr lang="en-US" dirty="0" err="1">
                <a:solidFill>
                  <a:schemeClr val="tx1"/>
                </a:solidFill>
                <a:latin typeface="+mn-lt"/>
              </a:rPr>
              <a:t>läpi</a:t>
            </a:r>
            <a:r>
              <a:rPr lang="en-US" dirty="0">
                <a:solidFill>
                  <a:schemeClr val="tx1"/>
                </a:solidFill>
                <a:latin typeface="+mn-lt"/>
              </a:rPr>
              <a:t> </a:t>
            </a:r>
            <a:r>
              <a:rPr lang="en-US" dirty="0" err="1">
                <a:solidFill>
                  <a:schemeClr val="tx1"/>
                </a:solidFill>
                <a:latin typeface="+mn-lt"/>
              </a:rPr>
              <a:t>kiinteistökohtaisesti</a:t>
            </a:r>
            <a:r>
              <a:rPr lang="en-US" dirty="0">
                <a:solidFill>
                  <a:schemeClr val="tx1"/>
                </a:solidFill>
                <a:latin typeface="+mn-lt"/>
              </a:rPr>
              <a:t>. Muut </a:t>
            </a:r>
            <a:r>
              <a:rPr lang="en-US" dirty="0" err="1">
                <a:solidFill>
                  <a:schemeClr val="tx1"/>
                </a:solidFill>
                <a:latin typeface="+mn-lt"/>
              </a:rPr>
              <a:t>rajankäynnit</a:t>
            </a:r>
            <a:r>
              <a:rPr lang="en-US" dirty="0">
                <a:solidFill>
                  <a:schemeClr val="tx1"/>
                </a:solidFill>
                <a:latin typeface="+mn-lt"/>
              </a:rPr>
              <a:t> </a:t>
            </a:r>
            <a:r>
              <a:rPr lang="en-US" dirty="0" err="1">
                <a:solidFill>
                  <a:schemeClr val="tx1"/>
                </a:solidFill>
                <a:latin typeface="+mn-lt"/>
              </a:rPr>
              <a:t>käydään</a:t>
            </a:r>
            <a:r>
              <a:rPr lang="en-US" dirty="0">
                <a:solidFill>
                  <a:schemeClr val="tx1"/>
                </a:solidFill>
                <a:latin typeface="+mn-lt"/>
              </a:rPr>
              <a:t> </a:t>
            </a:r>
            <a:r>
              <a:rPr lang="en-US" dirty="0" err="1">
                <a:solidFill>
                  <a:schemeClr val="tx1"/>
                </a:solidFill>
                <a:latin typeface="+mn-lt"/>
              </a:rPr>
              <a:t>yksityiskohtaisemmin</a:t>
            </a:r>
            <a:r>
              <a:rPr lang="en-US" dirty="0">
                <a:solidFill>
                  <a:schemeClr val="tx1"/>
                </a:solidFill>
                <a:latin typeface="+mn-lt"/>
              </a:rPr>
              <a:t> </a:t>
            </a:r>
            <a:r>
              <a:rPr lang="en-US" dirty="0" err="1">
                <a:solidFill>
                  <a:schemeClr val="tx1"/>
                </a:solidFill>
                <a:latin typeface="+mn-lt"/>
              </a:rPr>
              <a:t>seuraavissa</a:t>
            </a:r>
            <a:r>
              <a:rPr lang="en-US" dirty="0">
                <a:solidFill>
                  <a:schemeClr val="tx1"/>
                </a:solidFill>
                <a:latin typeface="+mn-lt"/>
              </a:rPr>
              <a:t> </a:t>
            </a:r>
            <a:r>
              <a:rPr lang="en-US" dirty="0" err="1">
                <a:solidFill>
                  <a:schemeClr val="tx1"/>
                </a:solidFill>
                <a:latin typeface="+mn-lt"/>
              </a:rPr>
              <a:t>kalvoissa</a:t>
            </a:r>
            <a:r>
              <a:rPr lang="en-US" dirty="0">
                <a:solidFill>
                  <a:schemeClr val="tx1"/>
                </a:solidFill>
                <a:latin typeface="+mn-lt"/>
              </a:rPr>
              <a:t>.</a:t>
            </a:r>
          </a:p>
        </p:txBody>
      </p:sp>
      <p:sp>
        <p:nvSpPr>
          <p:cNvPr id="4" name="Päivämäärän paikkamerkki 3">
            <a:extLst>
              <a:ext uri="{FF2B5EF4-FFF2-40B4-BE49-F238E27FC236}">
                <a16:creationId xmlns:a16="http://schemas.microsoft.com/office/drawing/2014/main" id="{2B2D155F-6DAA-CE8C-EAE9-DD68D7D5F377}"/>
              </a:ext>
            </a:extLst>
          </p:cNvPr>
          <p:cNvSpPr>
            <a:spLocks noGrp="1"/>
          </p:cNvSpPr>
          <p:nvPr>
            <p:ph type="dt" sz="half" idx="10"/>
          </p:nvPr>
        </p:nvSpPr>
        <p:spPr>
          <a:xfrm>
            <a:off x="481013" y="6356350"/>
            <a:ext cx="2743200" cy="365125"/>
          </a:xfrm>
        </p:spPr>
        <p:txBody>
          <a:bodyPr vert="horz" lIns="91440" tIns="45720" rIns="91440" bIns="45720" rtlCol="0" anchor="ctr">
            <a:normAutofit/>
          </a:bodyPr>
          <a:lstStyle/>
          <a:p>
            <a:pPr algn="l">
              <a:spcAft>
                <a:spcPts val="600"/>
              </a:spcAft>
              <a:defRPr/>
            </a:pPr>
            <a:fld id="{42202EAD-DF27-4972-A69F-6D6CEBB8B645}" type="datetime1">
              <a:rPr lang="en-US" sz="1200">
                <a:solidFill>
                  <a:schemeClr val="tx1">
                    <a:lumMod val="75000"/>
                    <a:lumOff val="25000"/>
                  </a:schemeClr>
                </a:solidFill>
                <a:latin typeface="Calibri" panose="020F0502020204030204"/>
              </a:rPr>
              <a:pPr algn="l">
                <a:spcAft>
                  <a:spcPts val="600"/>
                </a:spcAft>
                <a:defRPr/>
              </a:pPr>
              <a:t>11/27/2023</a:t>
            </a:fld>
            <a:endParaRPr lang="en-US" sz="1200">
              <a:solidFill>
                <a:schemeClr val="tx1">
                  <a:lumMod val="75000"/>
                  <a:lumOff val="25000"/>
                </a:schemeClr>
              </a:solidFill>
              <a:latin typeface="Calibri" panose="020F0502020204030204"/>
            </a:endParaRPr>
          </a:p>
        </p:txBody>
      </p:sp>
      <p:sp>
        <p:nvSpPr>
          <p:cNvPr id="3" name="Alatunnisteen paikkamerkki 2">
            <a:extLst>
              <a:ext uri="{FF2B5EF4-FFF2-40B4-BE49-F238E27FC236}">
                <a16:creationId xmlns:a16="http://schemas.microsoft.com/office/drawing/2014/main" id="{65106C08-F898-DCCF-A962-E621CA27B4B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defRPr/>
            </a:pPr>
            <a:endParaRPr lang="en-US" sz="1200" kern="1200">
              <a:solidFill>
                <a:schemeClr val="tx1">
                  <a:lumMod val="75000"/>
                  <a:lumOff val="25000"/>
                </a:schemeClr>
              </a:solidFill>
              <a:latin typeface="Calibri" panose="020F0502020204030204"/>
              <a:ea typeface="+mn-ea"/>
              <a:cs typeface="+mn-cs"/>
            </a:endParaRPr>
          </a:p>
        </p:txBody>
      </p:sp>
      <p:sp>
        <p:nvSpPr>
          <p:cNvPr id="2" name="Dian numeron paikkamerkki 1">
            <a:extLst>
              <a:ext uri="{FF2B5EF4-FFF2-40B4-BE49-F238E27FC236}">
                <a16:creationId xmlns:a16="http://schemas.microsoft.com/office/drawing/2014/main" id="{EDD44476-EB46-ABFD-F440-94B315D71AC2}"/>
              </a:ext>
            </a:extLst>
          </p:cNvPr>
          <p:cNvSpPr>
            <a:spLocks noGrp="1"/>
          </p:cNvSpPr>
          <p:nvPr>
            <p:ph type="sldNum" sz="quarter" idx="12"/>
          </p:nvPr>
        </p:nvSpPr>
        <p:spPr>
          <a:xfrm>
            <a:off x="8864600" y="6356350"/>
            <a:ext cx="2743200" cy="365125"/>
          </a:xfrm>
        </p:spPr>
        <p:txBody>
          <a:bodyPr vert="horz" lIns="91440" tIns="45720" rIns="91440" bIns="45720" rtlCol="0" anchor="ctr">
            <a:normAutofit/>
          </a:bodyPr>
          <a:lstStyle/>
          <a:p>
            <a:pPr algn="r">
              <a:spcAft>
                <a:spcPts val="600"/>
              </a:spcAft>
              <a:defRPr/>
            </a:pPr>
            <a:r>
              <a:rPr lang="en-US" sz="1200">
                <a:solidFill>
                  <a:schemeClr val="tx1">
                    <a:lumMod val="75000"/>
                    <a:lumOff val="25000"/>
                  </a:schemeClr>
                </a:solidFill>
                <a:latin typeface="Calibri" panose="020F0502020204030204"/>
              </a:rPr>
              <a:t>SIVU </a:t>
            </a:r>
            <a:fld id="{395C3D94-F3B0-4BF8-973B-87B4959310A4}" type="slidenum">
              <a:rPr lang="en-US" sz="1200">
                <a:solidFill>
                  <a:schemeClr val="tx1">
                    <a:lumMod val="75000"/>
                    <a:lumOff val="25000"/>
                  </a:schemeClr>
                </a:solidFill>
                <a:latin typeface="Calibri" panose="020F0502020204030204"/>
              </a:rPr>
              <a:pPr algn="r">
                <a:spcAft>
                  <a:spcPts val="600"/>
                </a:spcAft>
                <a:defRPr/>
              </a:pPr>
              <a:t>26</a:t>
            </a:fld>
            <a:endParaRPr lang="en-US" sz="1200">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2933399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EDD44476-EB46-ABFD-F440-94B315D71AC2}"/>
              </a:ext>
            </a:extLst>
          </p:cNvPr>
          <p:cNvSpPr>
            <a:spLocks noGrp="1"/>
          </p:cNvSpPr>
          <p:nvPr>
            <p:ph type="sldNum" sz="quarter" idx="12"/>
          </p:nvPr>
        </p:nvSpPr>
        <p:spPr/>
        <p:txBody>
          <a:bodyPr/>
          <a:lstStyle/>
          <a:p>
            <a:r>
              <a:rPr lang="fi-FI"/>
              <a:t>SIVU </a:t>
            </a:r>
            <a:fld id="{395C3D94-F3B0-4BF8-973B-87B4959310A4}" type="slidenum">
              <a:rPr lang="fi-FI" smtClean="0"/>
              <a:pPr/>
              <a:t>27</a:t>
            </a:fld>
            <a:endParaRPr lang="fi-FI"/>
          </a:p>
        </p:txBody>
      </p:sp>
      <p:sp>
        <p:nvSpPr>
          <p:cNvPr id="3" name="Alatunnisteen paikkamerkki 2">
            <a:extLst>
              <a:ext uri="{FF2B5EF4-FFF2-40B4-BE49-F238E27FC236}">
                <a16:creationId xmlns:a16="http://schemas.microsoft.com/office/drawing/2014/main" id="{65106C08-F898-DCCF-A962-E621CA27B4BD}"/>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2B2D155F-6DAA-CE8C-EAE9-DD68D7D5F377}"/>
              </a:ext>
            </a:extLst>
          </p:cNvPr>
          <p:cNvSpPr>
            <a:spLocks noGrp="1"/>
          </p:cNvSpPr>
          <p:nvPr>
            <p:ph type="dt" sz="half" idx="10"/>
          </p:nvPr>
        </p:nvSpPr>
        <p:spPr/>
        <p:txBody>
          <a:bodyPr/>
          <a:lstStyle/>
          <a:p>
            <a:fld id="{42202EAD-DF27-4972-A69F-6D6CEBB8B645}" type="datetime1">
              <a:rPr lang="fi-FI" smtClean="0"/>
              <a:t>27.11.2023</a:t>
            </a:fld>
            <a:endParaRPr lang="fi-FI"/>
          </a:p>
        </p:txBody>
      </p:sp>
      <p:sp>
        <p:nvSpPr>
          <p:cNvPr id="5" name="Otsikko 4">
            <a:extLst>
              <a:ext uri="{FF2B5EF4-FFF2-40B4-BE49-F238E27FC236}">
                <a16:creationId xmlns:a16="http://schemas.microsoft.com/office/drawing/2014/main" id="{21EE7431-64EE-85E5-CFEE-FD8C5763528E}"/>
              </a:ext>
            </a:extLst>
          </p:cNvPr>
          <p:cNvSpPr>
            <a:spLocks noGrp="1"/>
          </p:cNvSpPr>
          <p:nvPr>
            <p:ph type="title"/>
          </p:nvPr>
        </p:nvSpPr>
        <p:spPr/>
        <p:txBody>
          <a:bodyPr>
            <a:normAutofit fontScale="90000"/>
          </a:bodyPr>
          <a:lstStyle/>
          <a:p>
            <a:r>
              <a:rPr lang="fi-FI" dirty="0"/>
              <a:t>5. </a:t>
            </a:r>
            <a:r>
              <a:rPr lang="fi-FI" b="1" u="sng" dirty="0"/>
              <a:t>Rajamerkkien siirrot ja rajankäynnit</a:t>
            </a:r>
          </a:p>
        </p:txBody>
      </p:sp>
      <p:sp>
        <p:nvSpPr>
          <p:cNvPr id="6" name="Tekstin paikkamerkki 5">
            <a:extLst>
              <a:ext uri="{FF2B5EF4-FFF2-40B4-BE49-F238E27FC236}">
                <a16:creationId xmlns:a16="http://schemas.microsoft.com/office/drawing/2014/main" id="{8538E42A-FCAC-BCC4-F874-0611A5A576D2}"/>
              </a:ext>
            </a:extLst>
          </p:cNvPr>
          <p:cNvSpPr>
            <a:spLocks noGrp="1"/>
          </p:cNvSpPr>
          <p:nvPr>
            <p:ph type="body" sz="half" idx="2"/>
          </p:nvPr>
        </p:nvSpPr>
        <p:spPr>
          <a:xfrm>
            <a:off x="839788" y="1874075"/>
            <a:ext cx="10787435" cy="4326700"/>
          </a:xfrm>
        </p:spPr>
        <p:txBody>
          <a:bodyPr/>
          <a:lstStyle/>
          <a:p>
            <a:pPr marL="285750" indent="-285750">
              <a:buFont typeface="Arial" panose="020B0604020202020204" pitchFamily="34" charset="0"/>
              <a:buChar char="•"/>
            </a:pPr>
            <a:r>
              <a:rPr lang="fi-FI" dirty="0"/>
              <a:t>Mikäli rajamerkkejä on kadonnut hankkeen vuoksi muualta kuin maantien reunasta, on näitä selvitetty ja rajat käydään. Esim. yksityistien alta kadonneet rajamerkit.</a:t>
            </a:r>
          </a:p>
          <a:p>
            <a:pPr marL="285750" indent="-285750">
              <a:buFont typeface="Arial" panose="020B0604020202020204" pitchFamily="34" charset="0"/>
              <a:buChar char="•"/>
            </a:pPr>
            <a:r>
              <a:rPr lang="fi-FI" dirty="0"/>
              <a:t>Havainnot perustuvat maastokartoittajan tekemiin mittauksiin ja havaintoihin.</a:t>
            </a:r>
          </a:p>
          <a:p>
            <a:pPr marL="285750" indent="-285750">
              <a:buFont typeface="Arial" panose="020B0604020202020204" pitchFamily="34" charset="0"/>
              <a:buChar char="•"/>
            </a:pPr>
            <a:r>
              <a:rPr lang="fi-FI" dirty="0"/>
              <a:t>Mikäli maanomistajalla tiedossa jonkin rajamerkin katoaminen hankkeen vuoksi, niin tästä hyvä ilmoittaa pikimmiten toimitusinsinöörille.</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2273835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28</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dirty="0"/>
              <a:t>6. </a:t>
            </a:r>
            <a:r>
              <a:rPr lang="en-GB" sz="3200" dirty="0" err="1"/>
              <a:t>Tilusjärjestelyt</a:t>
            </a:r>
            <a:r>
              <a:rPr lang="en-GB" sz="3200" dirty="0"/>
              <a:t> </a:t>
            </a:r>
            <a:r>
              <a:rPr lang="en-GB" sz="3200" dirty="0" err="1"/>
              <a:t>ja</a:t>
            </a:r>
            <a:r>
              <a:rPr lang="en-GB" sz="3200" dirty="0"/>
              <a:t> </a:t>
            </a:r>
            <a:r>
              <a:rPr lang="en-GB" sz="3200" dirty="0" err="1"/>
              <a:t>lunastuksen</a:t>
            </a:r>
            <a:r>
              <a:rPr lang="en-GB" sz="3200" dirty="0"/>
              <a:t> </a:t>
            </a:r>
            <a:r>
              <a:rPr lang="en-GB" sz="3200" dirty="0" err="1"/>
              <a:t>laajentaminen</a:t>
            </a:r>
            <a:endParaRPr lang="en-GB" sz="3200" dirty="0"/>
          </a:p>
        </p:txBody>
      </p:sp>
      <p:sp>
        <p:nvSpPr>
          <p:cNvPr id="11" name="Tekstin paikkamerkki 10">
            <a:extLst>
              <a:ext uri="{FF2B5EF4-FFF2-40B4-BE49-F238E27FC236}">
                <a16:creationId xmlns:a16="http://schemas.microsoft.com/office/drawing/2014/main" id="{173643D8-21DE-4977-810C-2F8441ED64E1}"/>
              </a:ext>
            </a:extLst>
          </p:cNvPr>
          <p:cNvSpPr>
            <a:spLocks noGrp="1"/>
          </p:cNvSpPr>
          <p:nvPr>
            <p:ph idx="1"/>
          </p:nvPr>
        </p:nvSpPr>
        <p:spPr/>
        <p:txBody>
          <a:bodyPr/>
          <a:lstStyle/>
          <a:p>
            <a:pPr marL="285750" indent="-285750">
              <a:buFont typeface="Arial" panose="020B0604020202020204" pitchFamily="34" charset="0"/>
              <a:buChar char="•"/>
            </a:pPr>
            <a:r>
              <a:rPr lang="fi-FI" dirty="0"/>
              <a:t>Tilusjärjestelyistä ja lunastuksen laajentamisesta säädetään </a:t>
            </a:r>
            <a:r>
              <a:rPr lang="fi-FI" dirty="0" err="1"/>
              <a:t>LjMTL</a:t>
            </a:r>
            <a:r>
              <a:rPr lang="fi-FI" dirty="0"/>
              <a:t> 63-67 §:</a:t>
            </a:r>
            <a:r>
              <a:rPr lang="fi-FI" dirty="0" err="1"/>
              <a:t>ssä</a:t>
            </a:r>
            <a:r>
              <a:rPr lang="fi-FI" dirty="0"/>
              <a:t>.</a:t>
            </a:r>
          </a:p>
          <a:p>
            <a:pPr marL="285750" indent="-285750">
              <a:buFont typeface="Arial" panose="020B0604020202020204" pitchFamily="34" charset="0"/>
              <a:buChar char="•"/>
            </a:pPr>
            <a:r>
              <a:rPr lang="fi-FI" dirty="0"/>
              <a:t>Maantietoimituksessa on selvitettävä tilusjärjestelyjen suorittamisen tarpeellisuus.</a:t>
            </a:r>
          </a:p>
          <a:p>
            <a:pPr marL="285750" indent="-285750">
              <a:buFont typeface="Arial" panose="020B0604020202020204" pitchFamily="34" charset="0"/>
              <a:buChar char="•"/>
            </a:pPr>
            <a:r>
              <a:rPr lang="fi-FI" dirty="0"/>
              <a:t>Tilusjärjestelytarpeita ei esitetty esim. tiesuunnitelmassa</a:t>
            </a:r>
          </a:p>
          <a:p>
            <a:pPr marL="285750" indent="-285750">
              <a:buFont typeface="Arial" panose="020B0604020202020204" pitchFamily="34" charset="0"/>
              <a:buChar char="•"/>
            </a:pPr>
            <a:r>
              <a:rPr lang="fi-FI" dirty="0"/>
              <a:t>Onko esittää tilusjärjestelytarpeita? Voi vaatia tämän kokouksen jälkeenkin kirjallisesti.</a:t>
            </a:r>
          </a:p>
          <a:p>
            <a:pPr marL="285750" indent="-285750">
              <a:buFont typeface="Arial" panose="020B0604020202020204" pitchFamily="34" charset="0"/>
              <a:buChar char="•"/>
            </a:pPr>
            <a:r>
              <a:rPr lang="fi-FI" dirty="0"/>
              <a:t>Mahdollisista sopimuksista ilmoitettava viipymättä, päätökset loppukokouksessa.</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635351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B9591A6-F7B1-EC87-A686-276A3108A6C2}"/>
              </a:ext>
            </a:extLst>
          </p:cNvPr>
          <p:cNvSpPr>
            <a:spLocks noGrp="1"/>
          </p:cNvSpPr>
          <p:nvPr>
            <p:ph type="sldNum" sz="quarter" idx="12"/>
          </p:nvPr>
        </p:nvSpPr>
        <p:spPr/>
        <p:txBody>
          <a:bodyPr/>
          <a:lstStyle/>
          <a:p>
            <a:r>
              <a:rPr lang="fi-FI"/>
              <a:t>SIVU </a:t>
            </a:r>
            <a:fld id="{395C3D94-F3B0-4BF8-973B-87B4959310A4}" type="slidenum">
              <a:rPr lang="fi-FI" smtClean="0"/>
              <a:pPr/>
              <a:t>29</a:t>
            </a:fld>
            <a:endParaRPr lang="fi-FI"/>
          </a:p>
        </p:txBody>
      </p:sp>
      <p:sp>
        <p:nvSpPr>
          <p:cNvPr id="3" name="Alatunnisteen paikkamerkki 2">
            <a:extLst>
              <a:ext uri="{FF2B5EF4-FFF2-40B4-BE49-F238E27FC236}">
                <a16:creationId xmlns:a16="http://schemas.microsoft.com/office/drawing/2014/main" id="{481D0514-78CC-4707-D0FC-95609C26D69C}"/>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908EA9A9-52E8-7940-FD38-15F42A5A6D7C}"/>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5" name="Otsikko 4">
            <a:extLst>
              <a:ext uri="{FF2B5EF4-FFF2-40B4-BE49-F238E27FC236}">
                <a16:creationId xmlns:a16="http://schemas.microsoft.com/office/drawing/2014/main" id="{C7F7F443-86A3-7612-AB90-39A7CEC4BAE1}"/>
              </a:ext>
            </a:extLst>
          </p:cNvPr>
          <p:cNvSpPr>
            <a:spLocks noGrp="1"/>
          </p:cNvSpPr>
          <p:nvPr>
            <p:ph type="title"/>
          </p:nvPr>
        </p:nvSpPr>
        <p:spPr/>
        <p:txBody>
          <a:bodyPr>
            <a:normAutofit fontScale="90000"/>
          </a:bodyPr>
          <a:lstStyle/>
          <a:p>
            <a:r>
              <a:rPr lang="fi-FI" dirty="0"/>
              <a:t>6. Tilusjärjestelyt ja lunastuksen laajentaminen</a:t>
            </a:r>
          </a:p>
        </p:txBody>
      </p:sp>
      <p:sp>
        <p:nvSpPr>
          <p:cNvPr id="6" name="Sisällön paikkamerkki 5">
            <a:extLst>
              <a:ext uri="{FF2B5EF4-FFF2-40B4-BE49-F238E27FC236}">
                <a16:creationId xmlns:a16="http://schemas.microsoft.com/office/drawing/2014/main" id="{610771DE-1A67-FE06-F118-E70541958F39}"/>
              </a:ext>
            </a:extLst>
          </p:cNvPr>
          <p:cNvSpPr>
            <a:spLocks noGrp="1"/>
          </p:cNvSpPr>
          <p:nvPr>
            <p:ph idx="1"/>
          </p:nvPr>
        </p:nvSpPr>
        <p:spPr/>
        <p:txBody>
          <a:bodyPr/>
          <a:lstStyle/>
          <a:p>
            <a:pPr marL="342900" indent="-342900">
              <a:buFont typeface="Arial" panose="020B0604020202020204" pitchFamily="34" charset="0"/>
              <a:buChar char="•"/>
            </a:pPr>
            <a:r>
              <a:rPr lang="fi-FI" dirty="0"/>
              <a:t>Tilusjärjestelytoimenpiteenä voidaan suorittaa tilusvaihto kiinteistöjen kesken tai, jos sitä ei voida sopivasti toimittaa, alueen siirtäminen kiinteistöstä toiseen rahana suoritettavaa täyttä korvausta vastaan. </a:t>
            </a:r>
          </a:p>
          <a:p>
            <a:pPr marL="342900" indent="-342900">
              <a:buFont typeface="Arial" panose="020B0604020202020204" pitchFamily="34" charset="0"/>
              <a:buChar char="•"/>
            </a:pPr>
            <a:r>
              <a:rPr lang="fi-FI" dirty="0"/>
              <a:t>Tilusjärjestelyssä arvioidaan kiinteistöstä toiseen siirtyvä alue erikseen luovuttavan ja vastaanottavan kiinteistön kannalta. Jos nämä arvot eroavat toisistaan, on erotus määrättävä tienpitäjän korvattavaksi.</a:t>
            </a:r>
          </a:p>
          <a:p>
            <a:pPr marL="342900" indent="-342900">
              <a:buFont typeface="Arial" panose="020B0604020202020204" pitchFamily="34" charset="0"/>
              <a:buChar char="•"/>
            </a:pPr>
            <a:r>
              <a:rPr lang="fi-FI" dirty="0"/>
              <a:t>Lunastuksen laajentaminen tarkoittaa, että maanomistajalla on oikeus vaatia korvauksen sijasta tienpitäjää lunastamaan kiinteistö tai sen osa.</a:t>
            </a:r>
          </a:p>
        </p:txBody>
      </p:sp>
    </p:spTree>
    <p:extLst>
      <p:ext uri="{BB962C8B-B14F-4D97-AF65-F5344CB8AC3E}">
        <p14:creationId xmlns:p14="http://schemas.microsoft.com/office/powerpoint/2010/main" val="851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fi-FI" sz="2000" dirty="0"/>
              <a:t>Toimituksesta tiedotettu kiinteistönmuodostamislain 168 ja 169 §:n mukaisesti 12.10.2023 kutsukirjein. Tiedottaminen ilmenee tarkemmin Maanmittauslaitoksen diaarista.</a:t>
            </a:r>
          </a:p>
          <a:p>
            <a:pPr marL="342900" indent="-342900">
              <a:buFont typeface="Arial" panose="020B0604020202020204" pitchFamily="34" charset="0"/>
              <a:buChar char="•"/>
            </a:pPr>
            <a:r>
              <a:rPr lang="fi-FI" sz="2000" dirty="0"/>
              <a:t>Lisäksi kutsu on julkaistu Matti ja Liisa sanomalehdessä, joka on julkaistu torstaina 19.10.2023, sekä Maanmittauslaitoksen sähköisellä ilmoitustaululla 11.10.2023-14.11.2023.</a:t>
            </a:r>
          </a:p>
          <a:p>
            <a:endParaRPr lang="fi-FI" sz="2000" dirty="0"/>
          </a:p>
          <a:p>
            <a:pPr marL="342900" indent="-342900">
              <a:buFont typeface="Arial" panose="020B0604020202020204" pitchFamily="34" charset="0"/>
              <a:buChar char="•"/>
            </a:pPr>
            <a:endParaRPr lang="fi-FI" sz="2000" dirty="0"/>
          </a:p>
          <a:p>
            <a:pPr lvl="1"/>
            <a:endParaRPr lang="fi-FI" dirty="0"/>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4000" dirty="0"/>
              <a:t>1.</a:t>
            </a:r>
            <a:r>
              <a:rPr lang="en-GB" sz="4000" b="1" u="sng" dirty="0"/>
              <a:t>Kokouksen </a:t>
            </a:r>
            <a:r>
              <a:rPr lang="en-GB" sz="4000" b="1" u="sng" dirty="0" err="1"/>
              <a:t>laillisuus</a:t>
            </a:r>
            <a:endParaRPr lang="en-GB" sz="4000" b="1" u="sng" dirty="0"/>
          </a:p>
        </p:txBody>
      </p:sp>
      <p:pic>
        <p:nvPicPr>
          <p:cNvPr id="9" name="Kuva 8">
            <a:extLst>
              <a:ext uri="{FF2B5EF4-FFF2-40B4-BE49-F238E27FC236}">
                <a16:creationId xmlns:a16="http://schemas.microsoft.com/office/drawing/2014/main" id="{EA6AF48D-4036-2292-BDE0-D07F51F67C5F}"/>
              </a:ext>
            </a:extLst>
          </p:cNvPr>
          <p:cNvPicPr>
            <a:picLocks noChangeAspect="1"/>
          </p:cNvPicPr>
          <p:nvPr/>
        </p:nvPicPr>
        <p:blipFill>
          <a:blip r:embed="rId2"/>
          <a:stretch>
            <a:fillRect/>
          </a:stretch>
        </p:blipFill>
        <p:spPr>
          <a:xfrm>
            <a:off x="0" y="3913438"/>
            <a:ext cx="5401429" cy="2133898"/>
          </a:xfrm>
          <a:prstGeom prst="rect">
            <a:avLst/>
          </a:prstGeom>
        </p:spPr>
      </p:pic>
      <p:pic>
        <p:nvPicPr>
          <p:cNvPr id="11" name="Kuva 10">
            <a:extLst>
              <a:ext uri="{FF2B5EF4-FFF2-40B4-BE49-F238E27FC236}">
                <a16:creationId xmlns:a16="http://schemas.microsoft.com/office/drawing/2014/main" id="{5F2464B8-4CF7-FE73-629B-7A630ABE33BB}"/>
              </a:ext>
            </a:extLst>
          </p:cNvPr>
          <p:cNvPicPr>
            <a:picLocks noChangeAspect="1"/>
          </p:cNvPicPr>
          <p:nvPr/>
        </p:nvPicPr>
        <p:blipFill>
          <a:blip r:embed="rId3"/>
          <a:stretch>
            <a:fillRect/>
          </a:stretch>
        </p:blipFill>
        <p:spPr>
          <a:xfrm>
            <a:off x="5362185" y="3906983"/>
            <a:ext cx="2791215" cy="2248214"/>
          </a:xfrm>
          <a:prstGeom prst="rect">
            <a:avLst/>
          </a:prstGeom>
        </p:spPr>
      </p:pic>
      <p:pic>
        <p:nvPicPr>
          <p:cNvPr id="13" name="Kuva 12">
            <a:extLst>
              <a:ext uri="{FF2B5EF4-FFF2-40B4-BE49-F238E27FC236}">
                <a16:creationId xmlns:a16="http://schemas.microsoft.com/office/drawing/2014/main" id="{5FF18C92-F887-8141-A60E-F74748714ABF}"/>
              </a:ext>
            </a:extLst>
          </p:cNvPr>
          <p:cNvPicPr>
            <a:picLocks noChangeAspect="1"/>
          </p:cNvPicPr>
          <p:nvPr/>
        </p:nvPicPr>
        <p:blipFill>
          <a:blip r:embed="rId4"/>
          <a:stretch>
            <a:fillRect/>
          </a:stretch>
        </p:blipFill>
        <p:spPr>
          <a:xfrm>
            <a:off x="8153400" y="3970363"/>
            <a:ext cx="4219015" cy="2020048"/>
          </a:xfrm>
          <a:prstGeom prst="rect">
            <a:avLst/>
          </a:prstGeom>
        </p:spPr>
      </p:pic>
    </p:spTree>
    <p:extLst>
      <p:ext uri="{BB962C8B-B14F-4D97-AF65-F5344CB8AC3E}">
        <p14:creationId xmlns:p14="http://schemas.microsoft.com/office/powerpoint/2010/main" val="3187097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B9591A6-F7B1-EC87-A686-276A3108A6C2}"/>
              </a:ext>
            </a:extLst>
          </p:cNvPr>
          <p:cNvSpPr>
            <a:spLocks noGrp="1"/>
          </p:cNvSpPr>
          <p:nvPr>
            <p:ph type="sldNum" sz="quarter" idx="12"/>
          </p:nvPr>
        </p:nvSpPr>
        <p:spPr/>
        <p:txBody>
          <a:bodyPr/>
          <a:lstStyle/>
          <a:p>
            <a:r>
              <a:rPr lang="fi-FI"/>
              <a:t>SIVU </a:t>
            </a:r>
            <a:fld id="{395C3D94-F3B0-4BF8-973B-87B4959310A4}" type="slidenum">
              <a:rPr lang="fi-FI" smtClean="0"/>
              <a:pPr/>
              <a:t>30</a:t>
            </a:fld>
            <a:endParaRPr lang="fi-FI"/>
          </a:p>
        </p:txBody>
      </p:sp>
      <p:sp>
        <p:nvSpPr>
          <p:cNvPr id="3" name="Alatunnisteen paikkamerkki 2">
            <a:extLst>
              <a:ext uri="{FF2B5EF4-FFF2-40B4-BE49-F238E27FC236}">
                <a16:creationId xmlns:a16="http://schemas.microsoft.com/office/drawing/2014/main" id="{481D0514-78CC-4707-D0FC-95609C26D69C}"/>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908EA9A9-52E8-7940-FD38-15F42A5A6D7C}"/>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5" name="Otsikko 4">
            <a:extLst>
              <a:ext uri="{FF2B5EF4-FFF2-40B4-BE49-F238E27FC236}">
                <a16:creationId xmlns:a16="http://schemas.microsoft.com/office/drawing/2014/main" id="{C7F7F443-86A3-7612-AB90-39A7CEC4BAE1}"/>
              </a:ext>
            </a:extLst>
          </p:cNvPr>
          <p:cNvSpPr>
            <a:spLocks noGrp="1"/>
          </p:cNvSpPr>
          <p:nvPr>
            <p:ph type="title"/>
          </p:nvPr>
        </p:nvSpPr>
        <p:spPr/>
        <p:txBody>
          <a:bodyPr>
            <a:normAutofit fontScale="90000"/>
          </a:bodyPr>
          <a:lstStyle/>
          <a:p>
            <a:r>
              <a:rPr lang="fi-FI" dirty="0"/>
              <a:t>6. Tilusjärjestelyt ja lunastuksen laajentaminen</a:t>
            </a:r>
          </a:p>
        </p:txBody>
      </p:sp>
      <p:sp>
        <p:nvSpPr>
          <p:cNvPr id="6" name="Sisällön paikkamerkki 5">
            <a:extLst>
              <a:ext uri="{FF2B5EF4-FFF2-40B4-BE49-F238E27FC236}">
                <a16:creationId xmlns:a16="http://schemas.microsoft.com/office/drawing/2014/main" id="{610771DE-1A67-FE06-F118-E70541958F39}"/>
              </a:ext>
            </a:extLst>
          </p:cNvPr>
          <p:cNvSpPr>
            <a:spLocks noGrp="1"/>
          </p:cNvSpPr>
          <p:nvPr>
            <p:ph idx="1"/>
          </p:nvPr>
        </p:nvSpPr>
        <p:spPr/>
        <p:txBody>
          <a:bodyPr/>
          <a:lstStyle/>
          <a:p>
            <a:pPr marL="342900" indent="-342900">
              <a:buFont typeface="Arial" panose="020B0604020202020204" pitchFamily="34" charset="0"/>
              <a:buChar char="•"/>
            </a:pPr>
            <a:r>
              <a:rPr lang="fi-FI" dirty="0"/>
              <a:t>Tilusjärjestelyjä voidaan tehdä myös asianosaisten sopimuksen perusteella. Lunastustoimikunta kehotti asianosaisia ilmoittamaan mahdollisista tilusjärjestelysopimuksista viipymättä toimitusinsinöörille. Tilusjärjestelyjen suorittamisesta tai lunastuksen </a:t>
            </a:r>
            <a:r>
              <a:rPr lang="fi-FI" dirty="0" err="1"/>
              <a:t>laajentamistesta</a:t>
            </a:r>
            <a:r>
              <a:rPr lang="fi-FI" dirty="0"/>
              <a:t> päätetään loppukokouksessa.</a:t>
            </a:r>
          </a:p>
          <a:p>
            <a:endParaRPr lang="fi-FI" dirty="0"/>
          </a:p>
        </p:txBody>
      </p:sp>
    </p:spTree>
    <p:extLst>
      <p:ext uri="{BB962C8B-B14F-4D97-AF65-F5344CB8AC3E}">
        <p14:creationId xmlns:p14="http://schemas.microsoft.com/office/powerpoint/2010/main" val="314493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sikko 4">
            <a:extLst>
              <a:ext uri="{FF2B5EF4-FFF2-40B4-BE49-F238E27FC236}">
                <a16:creationId xmlns:a16="http://schemas.microsoft.com/office/drawing/2014/main" id="{D212E3FC-E51A-4829-AD67-45765CAB1810}"/>
              </a:ext>
            </a:extLst>
          </p:cNvPr>
          <p:cNvSpPr>
            <a:spLocks noGrp="1"/>
          </p:cNvSpPr>
          <p:nvPr>
            <p:ph type="title"/>
          </p:nvPr>
        </p:nvSpPr>
        <p:spPr>
          <a:xfrm>
            <a:off x="1008184" y="174032"/>
            <a:ext cx="10175631" cy="1111843"/>
          </a:xfrm>
        </p:spPr>
        <p:txBody>
          <a:bodyPr anchor="ctr">
            <a:normAutofit/>
          </a:bodyPr>
          <a:lstStyle/>
          <a:p>
            <a:pPr algn="ctr"/>
            <a:r>
              <a:rPr lang="fi-FI" sz="4000" b="1" u="sng" dirty="0"/>
              <a:t>7. Lakanneet maantiealueet</a:t>
            </a:r>
          </a:p>
        </p:txBody>
      </p:sp>
      <p:sp>
        <p:nvSpPr>
          <p:cNvPr id="6" name="Sisällön paikkamerkki 5">
            <a:extLst>
              <a:ext uri="{FF2B5EF4-FFF2-40B4-BE49-F238E27FC236}">
                <a16:creationId xmlns:a16="http://schemas.microsoft.com/office/drawing/2014/main" id="{B05A67BE-B4CC-42DA-B6EB-A6DF0D9B86D4}"/>
              </a:ext>
            </a:extLst>
          </p:cNvPr>
          <p:cNvSpPr>
            <a:spLocks noGrp="1"/>
          </p:cNvSpPr>
          <p:nvPr>
            <p:ph idx="1"/>
          </p:nvPr>
        </p:nvSpPr>
        <p:spPr>
          <a:xfrm>
            <a:off x="1008184" y="1459907"/>
            <a:ext cx="10175630" cy="767904"/>
          </a:xfrm>
        </p:spPr>
        <p:txBody>
          <a:bodyPr anchor="ctr">
            <a:normAutofit/>
          </a:bodyPr>
          <a:lstStyle/>
          <a:p>
            <a:pPr marL="342900" indent="-342900" algn="ctr">
              <a:lnSpc>
                <a:spcPct val="90000"/>
              </a:lnSpc>
              <a:buFont typeface="Arial" panose="020B0604020202020204" pitchFamily="34" charset="0"/>
              <a:buChar char="•"/>
            </a:pPr>
            <a:r>
              <a:rPr lang="fi-FI" sz="2000"/>
              <a:t>Tiesuunnitelmassa joitain maantien sivuun jääviä alueita.</a:t>
            </a:r>
          </a:p>
          <a:p>
            <a:pPr marL="342900" indent="-342900" algn="ctr">
              <a:lnSpc>
                <a:spcPct val="90000"/>
              </a:lnSpc>
              <a:buFont typeface="Arial" panose="020B0604020202020204" pitchFamily="34" charset="0"/>
              <a:buChar char="•"/>
            </a:pPr>
            <a:r>
              <a:rPr lang="fi-FI" sz="2000"/>
              <a:t>Liittäminen siihen kiinteistöön, johon rajoittuu.</a:t>
            </a:r>
          </a:p>
          <a:p>
            <a:pPr marL="342900" indent="-342900" algn="ctr">
              <a:lnSpc>
                <a:spcPct val="90000"/>
              </a:lnSpc>
              <a:buFont typeface="Arial" panose="020B0604020202020204" pitchFamily="34" charset="0"/>
              <a:buChar char="•"/>
            </a:pPr>
            <a:endParaRPr lang="fi-FI" sz="2000"/>
          </a:p>
        </p:txBody>
      </p:sp>
      <p:pic>
        <p:nvPicPr>
          <p:cNvPr id="8" name="Kuva 7">
            <a:extLst>
              <a:ext uri="{FF2B5EF4-FFF2-40B4-BE49-F238E27FC236}">
                <a16:creationId xmlns:a16="http://schemas.microsoft.com/office/drawing/2014/main" id="{60155F3D-0BD3-994E-0B00-1BA8AE7A4D78}"/>
              </a:ext>
            </a:extLst>
          </p:cNvPr>
          <p:cNvPicPr>
            <a:picLocks noChangeAspect="1"/>
          </p:cNvPicPr>
          <p:nvPr/>
        </p:nvPicPr>
        <p:blipFill>
          <a:blip r:embed="rId2"/>
          <a:stretch>
            <a:fillRect/>
          </a:stretch>
        </p:blipFill>
        <p:spPr>
          <a:xfrm>
            <a:off x="1736088" y="2405149"/>
            <a:ext cx="8713727" cy="3899393"/>
          </a:xfrm>
          <a:prstGeom prst="rect">
            <a:avLst/>
          </a:prstGeom>
        </p:spPr>
      </p:pic>
      <p:sp>
        <p:nvSpPr>
          <p:cNvPr id="4" name="Päivämäärän paikkamerkki 3">
            <a:extLst>
              <a:ext uri="{FF2B5EF4-FFF2-40B4-BE49-F238E27FC236}">
                <a16:creationId xmlns:a16="http://schemas.microsoft.com/office/drawing/2014/main" id="{933577D4-9E59-4135-929F-E75685552D82}"/>
              </a:ext>
            </a:extLst>
          </p:cNvPr>
          <p:cNvSpPr>
            <a:spLocks noGrp="1"/>
          </p:cNvSpPr>
          <p:nvPr>
            <p:ph type="dt" sz="half" idx="10"/>
          </p:nvPr>
        </p:nvSpPr>
        <p:spPr>
          <a:xfrm>
            <a:off x="838200" y="6356350"/>
            <a:ext cx="2743200" cy="365125"/>
          </a:xfrm>
        </p:spPr>
        <p:txBody>
          <a:bodyPr>
            <a:normAutofit/>
          </a:bodyPr>
          <a:lstStyle/>
          <a:p>
            <a:pPr>
              <a:spcAft>
                <a:spcPts val="600"/>
              </a:spcAft>
            </a:pPr>
            <a:fld id="{17AA7BE3-339D-4746-87C3-89B1158AB272}" type="datetime1">
              <a:rPr lang="fi-FI" smtClean="0"/>
              <a:pPr>
                <a:spcAft>
                  <a:spcPts val="600"/>
                </a:spcAft>
              </a:pPr>
              <a:t>27.11.2023</a:t>
            </a:fld>
            <a:endParaRPr lang="fi-FI"/>
          </a:p>
        </p:txBody>
      </p:sp>
      <p:sp>
        <p:nvSpPr>
          <p:cNvPr id="3" name="Alatunnisteen paikkamerkki 2">
            <a:extLst>
              <a:ext uri="{FF2B5EF4-FFF2-40B4-BE49-F238E27FC236}">
                <a16:creationId xmlns:a16="http://schemas.microsoft.com/office/drawing/2014/main" id="{9E46F678-1C3A-4738-9444-5E678FB59B47}"/>
              </a:ext>
            </a:extLst>
          </p:cNvPr>
          <p:cNvSpPr>
            <a:spLocks noGrp="1"/>
          </p:cNvSpPr>
          <p:nvPr>
            <p:ph type="ftr" sz="quarter" idx="11"/>
          </p:nvPr>
        </p:nvSpPr>
        <p:spPr>
          <a:xfrm>
            <a:off x="4038600" y="6356350"/>
            <a:ext cx="4114800" cy="365125"/>
          </a:xfrm>
        </p:spPr>
        <p:txBody>
          <a:bodyPr>
            <a:normAutofit/>
          </a:bodyPr>
          <a:lstStyle/>
          <a:p>
            <a:endParaRPr lang="fi-FI"/>
          </a:p>
        </p:txBody>
      </p:sp>
      <p:sp>
        <p:nvSpPr>
          <p:cNvPr id="2" name="Dian numeron paikkamerkki 1">
            <a:extLst>
              <a:ext uri="{FF2B5EF4-FFF2-40B4-BE49-F238E27FC236}">
                <a16:creationId xmlns:a16="http://schemas.microsoft.com/office/drawing/2014/main" id="{73FD5EEB-54C2-4BB8-9D0E-499A2FB40077}"/>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fi-FI"/>
              <a:t>SIVU </a:t>
            </a:r>
            <a:fld id="{395C3D94-F3B0-4BF8-973B-87B4959310A4}" type="slidenum">
              <a:rPr lang="fi-FI" smtClean="0"/>
              <a:pPr>
                <a:spcAft>
                  <a:spcPts val="600"/>
                </a:spcAft>
              </a:pPr>
              <a:t>31</a:t>
            </a:fld>
            <a:endParaRPr lang="fi-FI"/>
          </a:p>
        </p:txBody>
      </p:sp>
    </p:spTree>
    <p:extLst>
      <p:ext uri="{BB962C8B-B14F-4D97-AF65-F5344CB8AC3E}">
        <p14:creationId xmlns:p14="http://schemas.microsoft.com/office/powerpoint/2010/main" val="3201122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DBF69D5-1187-433A-8715-2406C152FDE4}"/>
              </a:ext>
            </a:extLst>
          </p:cNvPr>
          <p:cNvSpPr>
            <a:spLocks noGrp="1"/>
          </p:cNvSpPr>
          <p:nvPr>
            <p:ph type="sldNum" sz="quarter" idx="12"/>
          </p:nvPr>
        </p:nvSpPr>
        <p:spPr/>
        <p:txBody>
          <a:bodyPr/>
          <a:lstStyle/>
          <a:p>
            <a:r>
              <a:rPr lang="fi-FI"/>
              <a:t>SIVU </a:t>
            </a:r>
            <a:fld id="{395C3D94-F3B0-4BF8-973B-87B4959310A4}" type="slidenum">
              <a:rPr lang="fi-FI" smtClean="0"/>
              <a:pPr/>
              <a:t>32</a:t>
            </a:fld>
            <a:endParaRPr lang="fi-FI"/>
          </a:p>
        </p:txBody>
      </p:sp>
      <p:sp>
        <p:nvSpPr>
          <p:cNvPr id="3" name="Alatunnisteen paikkamerkki 2">
            <a:extLst>
              <a:ext uri="{FF2B5EF4-FFF2-40B4-BE49-F238E27FC236}">
                <a16:creationId xmlns:a16="http://schemas.microsoft.com/office/drawing/2014/main" id="{6573FD93-51F8-404B-BA91-C3F08978F7AD}"/>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6AD43F68-A8DF-443B-AEF5-ED7BD23DB9AA}"/>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5" name="Otsikko 4">
            <a:extLst>
              <a:ext uri="{FF2B5EF4-FFF2-40B4-BE49-F238E27FC236}">
                <a16:creationId xmlns:a16="http://schemas.microsoft.com/office/drawing/2014/main" id="{56D93DB0-D017-485D-A98F-1658BFE7271B}"/>
              </a:ext>
            </a:extLst>
          </p:cNvPr>
          <p:cNvSpPr>
            <a:spLocks noGrp="1"/>
          </p:cNvSpPr>
          <p:nvPr>
            <p:ph type="title"/>
          </p:nvPr>
        </p:nvSpPr>
        <p:spPr/>
        <p:txBody>
          <a:bodyPr/>
          <a:lstStyle/>
          <a:p>
            <a:r>
              <a:rPr lang="fi-FI" b="1" u="sng" dirty="0"/>
              <a:t>8.Laskuojarasitteet</a:t>
            </a:r>
          </a:p>
        </p:txBody>
      </p:sp>
      <p:sp>
        <p:nvSpPr>
          <p:cNvPr id="6" name="Sisällön paikkamerkki 5">
            <a:extLst>
              <a:ext uri="{FF2B5EF4-FFF2-40B4-BE49-F238E27FC236}">
                <a16:creationId xmlns:a16="http://schemas.microsoft.com/office/drawing/2014/main" id="{25A63D6F-CDBF-4375-BA4B-1950BE7071FE}"/>
              </a:ext>
            </a:extLst>
          </p:cNvPr>
          <p:cNvSpPr>
            <a:spLocks noGrp="1"/>
          </p:cNvSpPr>
          <p:nvPr>
            <p:ph idx="1"/>
          </p:nvPr>
        </p:nvSpPr>
        <p:spPr>
          <a:xfrm>
            <a:off x="838200" y="1580226"/>
            <a:ext cx="10515600" cy="4596738"/>
          </a:xfrm>
        </p:spPr>
        <p:txBody>
          <a:bodyPr/>
          <a:lstStyle/>
          <a:p>
            <a:pPr marL="342900" indent="-342900">
              <a:buFont typeface="Arial" panose="020B0604020202020204" pitchFamily="34" charset="0"/>
              <a:buChar char="•"/>
            </a:pPr>
            <a:r>
              <a:rPr lang="fi-FI" dirty="0"/>
              <a:t>Tiesuunnitelman hyväksymispäätös:</a:t>
            </a:r>
          </a:p>
          <a:p>
            <a:pPr marL="342900" indent="-342900">
              <a:buFont typeface="Arial" panose="020B0604020202020204" pitchFamily="34" charset="0"/>
              <a:buChar char="•"/>
            </a:pPr>
            <a:endParaRPr lang="fi-FI" dirty="0"/>
          </a:p>
        </p:txBody>
      </p:sp>
      <p:pic>
        <p:nvPicPr>
          <p:cNvPr id="11" name="Kuva 10">
            <a:extLst>
              <a:ext uri="{FF2B5EF4-FFF2-40B4-BE49-F238E27FC236}">
                <a16:creationId xmlns:a16="http://schemas.microsoft.com/office/drawing/2014/main" id="{3DEF351E-1EB4-99FB-8E14-2476459F8428}"/>
              </a:ext>
            </a:extLst>
          </p:cNvPr>
          <p:cNvPicPr>
            <a:picLocks noChangeAspect="1"/>
          </p:cNvPicPr>
          <p:nvPr/>
        </p:nvPicPr>
        <p:blipFill>
          <a:blip r:embed="rId2"/>
          <a:stretch>
            <a:fillRect/>
          </a:stretch>
        </p:blipFill>
        <p:spPr>
          <a:xfrm>
            <a:off x="838200" y="2421899"/>
            <a:ext cx="9078592" cy="3477110"/>
          </a:xfrm>
          <a:prstGeom prst="rect">
            <a:avLst/>
          </a:prstGeom>
        </p:spPr>
      </p:pic>
    </p:spTree>
    <p:extLst>
      <p:ext uri="{BB962C8B-B14F-4D97-AF65-F5344CB8AC3E}">
        <p14:creationId xmlns:p14="http://schemas.microsoft.com/office/powerpoint/2010/main" val="147461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8F1C7E9-9D35-68CB-3681-77E1135945D2}"/>
              </a:ext>
            </a:extLst>
          </p:cNvPr>
          <p:cNvSpPr>
            <a:spLocks noGrp="1"/>
          </p:cNvSpPr>
          <p:nvPr>
            <p:ph type="sldNum" sz="quarter" idx="12"/>
          </p:nvPr>
        </p:nvSpPr>
        <p:spPr/>
        <p:txBody>
          <a:bodyPr/>
          <a:lstStyle/>
          <a:p>
            <a:r>
              <a:rPr lang="fi-FI"/>
              <a:t>SIVU </a:t>
            </a:r>
            <a:fld id="{395C3D94-F3B0-4BF8-973B-87B4959310A4}" type="slidenum">
              <a:rPr lang="fi-FI" smtClean="0"/>
              <a:pPr/>
              <a:t>33</a:t>
            </a:fld>
            <a:endParaRPr lang="fi-FI"/>
          </a:p>
        </p:txBody>
      </p:sp>
      <p:sp>
        <p:nvSpPr>
          <p:cNvPr id="3" name="Alatunnisteen paikkamerkki 2">
            <a:extLst>
              <a:ext uri="{FF2B5EF4-FFF2-40B4-BE49-F238E27FC236}">
                <a16:creationId xmlns:a16="http://schemas.microsoft.com/office/drawing/2014/main" id="{4AF38E46-5905-C5AD-27F2-DC12F5BE945F}"/>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E70EBB9-1956-9B2E-6408-B6A3AEA8EB75}"/>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5" name="Otsikko 4">
            <a:extLst>
              <a:ext uri="{FF2B5EF4-FFF2-40B4-BE49-F238E27FC236}">
                <a16:creationId xmlns:a16="http://schemas.microsoft.com/office/drawing/2014/main" id="{A4846336-E8D0-12A6-A0AF-F80B4794D0D4}"/>
              </a:ext>
            </a:extLst>
          </p:cNvPr>
          <p:cNvSpPr>
            <a:spLocks noGrp="1"/>
          </p:cNvSpPr>
          <p:nvPr>
            <p:ph type="title"/>
          </p:nvPr>
        </p:nvSpPr>
        <p:spPr/>
        <p:txBody>
          <a:bodyPr/>
          <a:lstStyle/>
          <a:p>
            <a:r>
              <a:rPr lang="fi-FI" dirty="0"/>
              <a:t>9. Yksityistiejärjestelyt</a:t>
            </a:r>
          </a:p>
        </p:txBody>
      </p:sp>
      <p:sp>
        <p:nvSpPr>
          <p:cNvPr id="6" name="Sisällön paikkamerkki 5">
            <a:extLst>
              <a:ext uri="{FF2B5EF4-FFF2-40B4-BE49-F238E27FC236}">
                <a16:creationId xmlns:a16="http://schemas.microsoft.com/office/drawing/2014/main" id="{164A8A1B-5572-B891-5D98-E71A40BC8301}"/>
              </a:ext>
            </a:extLst>
          </p:cNvPr>
          <p:cNvSpPr>
            <a:spLocks noGrp="1"/>
          </p:cNvSpPr>
          <p:nvPr>
            <p:ph idx="1"/>
          </p:nvPr>
        </p:nvSpPr>
        <p:spPr/>
        <p:txBody>
          <a:bodyPr/>
          <a:lstStyle/>
          <a:p>
            <a:pPr marL="342900" indent="-342900">
              <a:buFont typeface="Arial" panose="020B0604020202020204" pitchFamily="34" charset="0"/>
              <a:buChar char="•"/>
            </a:pPr>
            <a:r>
              <a:rPr lang="fi-FI" dirty="0"/>
              <a:t>Ratkaistu toimituksessa tnro.2023-7063658</a:t>
            </a:r>
            <a:endParaRPr lang="fi-FI" dirty="0">
              <a:solidFill>
                <a:srgbClr val="FF0000"/>
              </a:solidFill>
            </a:endParaRPr>
          </a:p>
        </p:txBody>
      </p:sp>
    </p:spTree>
    <p:extLst>
      <p:ext uri="{BB962C8B-B14F-4D97-AF65-F5344CB8AC3E}">
        <p14:creationId xmlns:p14="http://schemas.microsoft.com/office/powerpoint/2010/main" val="2205529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F1367145-F1A7-4EC0-B5C6-E00D6C849E2D}"/>
              </a:ext>
            </a:extLst>
          </p:cNvPr>
          <p:cNvSpPr>
            <a:spLocks noGrp="1"/>
          </p:cNvSpPr>
          <p:nvPr>
            <p:ph type="sldNum" sz="quarter" idx="12"/>
          </p:nvPr>
        </p:nvSpPr>
        <p:spPr/>
        <p:txBody>
          <a:bodyPr/>
          <a:lstStyle/>
          <a:p>
            <a:r>
              <a:rPr lang="fi-FI"/>
              <a:t>SIVU </a:t>
            </a:r>
            <a:fld id="{395C3D94-F3B0-4BF8-973B-87B4959310A4}" type="slidenum">
              <a:rPr lang="fi-FI" smtClean="0"/>
              <a:pPr/>
              <a:t>34</a:t>
            </a:fld>
            <a:endParaRPr lang="fi-FI"/>
          </a:p>
        </p:txBody>
      </p:sp>
      <p:sp>
        <p:nvSpPr>
          <p:cNvPr id="3" name="Alatunnisteen paikkamerkki 2">
            <a:extLst>
              <a:ext uri="{FF2B5EF4-FFF2-40B4-BE49-F238E27FC236}">
                <a16:creationId xmlns:a16="http://schemas.microsoft.com/office/drawing/2014/main" id="{1654D005-B14D-48D7-9DDE-A5D53F4BA458}"/>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6D5B1EEC-151B-458C-8DF3-8A958B334C00}"/>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5" name="Otsikko 4">
            <a:extLst>
              <a:ext uri="{FF2B5EF4-FFF2-40B4-BE49-F238E27FC236}">
                <a16:creationId xmlns:a16="http://schemas.microsoft.com/office/drawing/2014/main" id="{2229B864-BF34-449F-8738-35434411EC36}"/>
              </a:ext>
            </a:extLst>
          </p:cNvPr>
          <p:cNvSpPr>
            <a:spLocks noGrp="1"/>
          </p:cNvSpPr>
          <p:nvPr>
            <p:ph type="title"/>
          </p:nvPr>
        </p:nvSpPr>
        <p:spPr/>
        <p:txBody>
          <a:bodyPr/>
          <a:lstStyle/>
          <a:p>
            <a:r>
              <a:rPr lang="fi-FI" dirty="0"/>
              <a:t>10.Tien suoja- ja näkemäalueet</a:t>
            </a:r>
          </a:p>
        </p:txBody>
      </p:sp>
      <p:sp>
        <p:nvSpPr>
          <p:cNvPr id="6" name="Sisällön paikkamerkki 5">
            <a:extLst>
              <a:ext uri="{FF2B5EF4-FFF2-40B4-BE49-F238E27FC236}">
                <a16:creationId xmlns:a16="http://schemas.microsoft.com/office/drawing/2014/main" id="{6ABD469D-A41B-425E-AA57-9C557D505376}"/>
              </a:ext>
            </a:extLst>
          </p:cNvPr>
          <p:cNvSpPr>
            <a:spLocks noGrp="1"/>
          </p:cNvSpPr>
          <p:nvPr>
            <p:ph idx="1"/>
          </p:nvPr>
        </p:nvSpPr>
        <p:spPr/>
        <p:txBody>
          <a:bodyPr/>
          <a:lstStyle/>
          <a:p>
            <a:pPr marL="342900" indent="-342900">
              <a:buFont typeface="Arial" panose="020B0604020202020204" pitchFamily="34" charset="0"/>
              <a:buChar char="•"/>
            </a:pPr>
            <a:r>
              <a:rPr lang="fi-FI" dirty="0"/>
              <a:t>Jos kiinteistöön kohdistuu 44 ja 45 §:n mukaisia tiealueen ulkopuolisia käytönrajoituksia, ne on merkittävä toimituskartalle ja tarpeen mukaan maastoon. Rajoitus on merkittävä kiinteistörekisteriin. (</a:t>
            </a:r>
            <a:r>
              <a:rPr lang="fi-FI" dirty="0" err="1"/>
              <a:t>LjMTL</a:t>
            </a:r>
            <a:r>
              <a:rPr lang="fi-FI" dirty="0"/>
              <a:t> 61 §)</a:t>
            </a:r>
          </a:p>
          <a:p>
            <a:endParaRPr lang="fi-FI" dirty="0"/>
          </a:p>
        </p:txBody>
      </p:sp>
    </p:spTree>
    <p:extLst>
      <p:ext uri="{BB962C8B-B14F-4D97-AF65-F5344CB8AC3E}">
        <p14:creationId xmlns:p14="http://schemas.microsoft.com/office/powerpoint/2010/main" val="1565802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662490E-6771-4F93-AAE8-C66480709A32}"/>
              </a:ext>
            </a:extLst>
          </p:cNvPr>
          <p:cNvSpPr>
            <a:spLocks noGrp="1"/>
          </p:cNvSpPr>
          <p:nvPr>
            <p:ph type="sldNum" sz="quarter" idx="12"/>
          </p:nvPr>
        </p:nvSpPr>
        <p:spPr/>
        <p:txBody>
          <a:bodyPr/>
          <a:lstStyle/>
          <a:p>
            <a:r>
              <a:rPr lang="fi-FI"/>
              <a:t>SIVU </a:t>
            </a:r>
            <a:fld id="{395C3D94-F3B0-4BF8-973B-87B4959310A4}" type="slidenum">
              <a:rPr lang="fi-FI" smtClean="0"/>
              <a:pPr/>
              <a:t>35</a:t>
            </a:fld>
            <a:endParaRPr lang="fi-FI"/>
          </a:p>
        </p:txBody>
      </p:sp>
      <p:sp>
        <p:nvSpPr>
          <p:cNvPr id="3" name="Alatunnisteen paikkamerkki 2">
            <a:extLst>
              <a:ext uri="{FF2B5EF4-FFF2-40B4-BE49-F238E27FC236}">
                <a16:creationId xmlns:a16="http://schemas.microsoft.com/office/drawing/2014/main" id="{32F99883-B9F3-4066-BE92-EC3FC08FC897}"/>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4CB2DFB2-807A-4458-B9DA-91D52BF9BC59}"/>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5" name="Otsikko 4">
            <a:extLst>
              <a:ext uri="{FF2B5EF4-FFF2-40B4-BE49-F238E27FC236}">
                <a16:creationId xmlns:a16="http://schemas.microsoft.com/office/drawing/2014/main" id="{37061A53-5CDB-424D-9524-93B1F0CA52CB}"/>
              </a:ext>
            </a:extLst>
          </p:cNvPr>
          <p:cNvSpPr>
            <a:spLocks noGrp="1"/>
          </p:cNvSpPr>
          <p:nvPr>
            <p:ph type="title"/>
          </p:nvPr>
        </p:nvSpPr>
        <p:spPr/>
        <p:txBody>
          <a:bodyPr>
            <a:normAutofit fontScale="90000"/>
          </a:bodyPr>
          <a:lstStyle/>
          <a:p>
            <a:r>
              <a:rPr lang="fi-FI" dirty="0"/>
              <a:t>11.Korvausvaatimukset ja tienpitäjän vastine</a:t>
            </a:r>
          </a:p>
        </p:txBody>
      </p:sp>
      <p:sp>
        <p:nvSpPr>
          <p:cNvPr id="6" name="Sisällön paikkamerkki 5">
            <a:extLst>
              <a:ext uri="{FF2B5EF4-FFF2-40B4-BE49-F238E27FC236}">
                <a16:creationId xmlns:a16="http://schemas.microsoft.com/office/drawing/2014/main" id="{B6961AD4-FDBE-443F-BD6F-747AA8B1ABC6}"/>
              </a:ext>
            </a:extLst>
          </p:cNvPr>
          <p:cNvSpPr>
            <a:spLocks noGrp="1"/>
          </p:cNvSpPr>
          <p:nvPr>
            <p:ph idx="1"/>
          </p:nvPr>
        </p:nvSpPr>
        <p:spPr/>
        <p:txBody>
          <a:bodyPr/>
          <a:lstStyle/>
          <a:p>
            <a:pPr marL="342900" indent="-342900">
              <a:buFont typeface="Arial" panose="020B0604020202020204" pitchFamily="34" charset="0"/>
              <a:buChar char="•"/>
            </a:pPr>
            <a:r>
              <a:rPr lang="fi-FI" dirty="0"/>
              <a:t>Toimitusinsinööri kehotti asianosaisia esittämään mahdolliset korvausvaatimukset kirjallisesti viimeistään ??.??.202? joko sähköpostin välityksellä (Tomi.Lehtola@maanmittauslaitos.fi) tai kirjepostina (Tomi Lehtola, Maanmittauslaitos, Vapaudenkatu 58 A, 40100 Jyväskylä). </a:t>
            </a:r>
          </a:p>
          <a:p>
            <a:pPr marL="342900" indent="-342900">
              <a:buFont typeface="Arial" panose="020B0604020202020204" pitchFamily="34" charset="0"/>
              <a:buChar char="•"/>
            </a:pPr>
            <a:r>
              <a:rPr lang="fi-FI" dirty="0"/>
              <a:t>Hakijan vastineen ja mahdollisten katselmusten jälkeen pidetään loppukokous.</a:t>
            </a:r>
          </a:p>
        </p:txBody>
      </p:sp>
    </p:spTree>
    <p:extLst>
      <p:ext uri="{BB962C8B-B14F-4D97-AF65-F5344CB8AC3E}">
        <p14:creationId xmlns:p14="http://schemas.microsoft.com/office/powerpoint/2010/main" val="3611196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36</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fi-FI" sz="2000" dirty="0"/>
              <a:t>Asianosaiselle voidaan vaadittaessa määrätä korvausta </a:t>
            </a:r>
            <a:r>
              <a:rPr lang="fi-FI" sz="2000" i="1" dirty="0"/>
              <a:t>välttämättömistä</a:t>
            </a:r>
            <a:r>
              <a:rPr lang="fi-FI" sz="2000" dirty="0"/>
              <a:t> edunvalvontakustannuksista:</a:t>
            </a:r>
          </a:p>
          <a:p>
            <a:pPr marL="800100" lvl="1" indent="-342900">
              <a:buFont typeface="Arial" panose="020B0604020202020204" pitchFamily="34" charset="0"/>
              <a:buChar char="•"/>
            </a:pPr>
            <a:r>
              <a:rPr lang="fi-FI" sz="1800" dirty="0"/>
              <a:t>Ansionmenetys</a:t>
            </a:r>
          </a:p>
          <a:p>
            <a:pPr marL="800100" lvl="1" indent="-342900">
              <a:buFont typeface="Arial" panose="020B0604020202020204" pitchFamily="34" charset="0"/>
              <a:buChar char="•"/>
            </a:pPr>
            <a:r>
              <a:rPr lang="fi-FI" sz="1800" dirty="0"/>
              <a:t>Matkakustannukset</a:t>
            </a:r>
          </a:p>
          <a:p>
            <a:pPr marL="800100" lvl="1" indent="-342900">
              <a:buFont typeface="Arial" panose="020B0604020202020204" pitchFamily="34" charset="0"/>
              <a:buChar char="•"/>
            </a:pPr>
            <a:r>
              <a:rPr lang="fi-FI" sz="1800" dirty="0"/>
              <a:t>Kustannukset tarvittavista selvityksistä</a:t>
            </a:r>
          </a:p>
          <a:p>
            <a:pPr marL="800100" lvl="1" indent="-342900">
              <a:buFont typeface="Arial" panose="020B0604020202020204" pitchFamily="34" charset="0"/>
              <a:buChar char="•"/>
            </a:pPr>
            <a:r>
              <a:rPr lang="fi-FI" sz="1800" dirty="0"/>
              <a:t>Asiamieskustannukset</a:t>
            </a:r>
            <a:br>
              <a:rPr lang="fi-FI" dirty="0"/>
            </a:br>
            <a:endParaRPr lang="fi-FI" dirty="0"/>
          </a:p>
          <a:p>
            <a:pPr marL="342900" indent="-342900">
              <a:buFont typeface="Arial" panose="020B0604020202020204" pitchFamily="34" charset="0"/>
              <a:buChar char="•"/>
            </a:pPr>
            <a:r>
              <a:rPr lang="fi-FI" sz="2000" dirty="0"/>
              <a:t>Kustannuksista on esitettävä luotettava selvitys viimeistään toimituksen loppukokouksessa.</a:t>
            </a: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dirty="0"/>
              <a:t>12. </a:t>
            </a:r>
            <a:r>
              <a:rPr lang="en-GB" sz="3200" dirty="0" err="1"/>
              <a:t>Edunvalvontakulut</a:t>
            </a:r>
            <a:endParaRPr lang="en-GB" sz="3200" dirty="0"/>
          </a:p>
        </p:txBody>
      </p:sp>
    </p:spTree>
    <p:extLst>
      <p:ext uri="{BB962C8B-B14F-4D97-AF65-F5344CB8AC3E}">
        <p14:creationId xmlns:p14="http://schemas.microsoft.com/office/powerpoint/2010/main" val="359049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37</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a:xfrm>
            <a:off x="533400" y="1877614"/>
            <a:ext cx="10515600" cy="4299349"/>
          </a:xfrm>
        </p:spPr>
        <p:txBody>
          <a:bodyPr vert="horz" lIns="91440" tIns="45720" rIns="91440" bIns="45720" rtlCol="0" anchor="t">
            <a:noAutofit/>
          </a:bodyPr>
          <a:lstStyle/>
          <a:p>
            <a:pPr marL="342900" indent="-342900">
              <a:buFont typeface="Arial" panose="020B0604020202020204" pitchFamily="34" charset="0"/>
              <a:buChar char="•"/>
            </a:pPr>
            <a:r>
              <a:rPr lang="fi-FI" sz="2000" dirty="0">
                <a:latin typeface="Daytona"/>
              </a:rPr>
              <a:t>Välttämättömät kustannukset, jotka lunastettavan omaisuuden omistajalle ovat aiheutuneet hänen oikeutensa valvomisesta lunastustoimituksessa tai haltuunottokatselmuksessa, on määrättävä hakijan maksettavaksi. Kustannusten määrää arvioitaessa on otettava huomioon ansion menetys, matkakustannukset sekä tarvittavien selvitysten laatu ja laajuus samoin kuin asiamiehen käyttämisen tarve.</a:t>
            </a:r>
          </a:p>
          <a:p>
            <a:pPr marL="342900" indent="-342900">
              <a:buFont typeface="Arial" panose="020B0604020202020204" pitchFamily="34" charset="0"/>
              <a:buChar char="•"/>
            </a:pPr>
            <a:r>
              <a:rPr lang="fi-FI" sz="2000">
                <a:latin typeface="Daytona"/>
              </a:rPr>
              <a:t>Niin pian kuin asian käsittelyn edistyessä voi sopivasti tapahtua, lunastustoimikunnan on vaadittaessa ilmoitettava, mitä selvityksiä on pidettävä 1 momentissa tarkoitettuina tarpeellisina selvityksinä.</a:t>
            </a:r>
            <a:endParaRPr lang="fi-FI" sz="2000" dirty="0">
              <a:latin typeface="Daytona"/>
            </a:endParaRPr>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dirty="0"/>
              <a:t>12. </a:t>
            </a:r>
            <a:r>
              <a:rPr lang="en-GB" sz="3200" dirty="0" err="1"/>
              <a:t>Edunvalvontakulut</a:t>
            </a:r>
            <a:r>
              <a:rPr lang="en-GB" sz="3200" dirty="0"/>
              <a:t> </a:t>
            </a:r>
            <a:r>
              <a:rPr lang="en-GB" sz="3200" dirty="0" err="1"/>
              <a:t>LunL</a:t>
            </a:r>
            <a:r>
              <a:rPr lang="en-GB" sz="3200" dirty="0"/>
              <a:t> 82 §</a:t>
            </a:r>
          </a:p>
        </p:txBody>
      </p:sp>
    </p:spTree>
    <p:extLst>
      <p:ext uri="{BB962C8B-B14F-4D97-AF65-F5344CB8AC3E}">
        <p14:creationId xmlns:p14="http://schemas.microsoft.com/office/powerpoint/2010/main" val="2319253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1D9F7EC-E94E-4786-BD44-2D5E9DAC1F21}"/>
              </a:ext>
            </a:extLst>
          </p:cNvPr>
          <p:cNvSpPr>
            <a:spLocks noGrp="1"/>
          </p:cNvSpPr>
          <p:nvPr>
            <p:ph type="sldNum" sz="quarter" idx="12"/>
          </p:nvPr>
        </p:nvSpPr>
        <p:spPr/>
        <p:txBody>
          <a:bodyPr/>
          <a:lstStyle/>
          <a:p>
            <a:r>
              <a:rPr lang="fi-FI"/>
              <a:t>SIVU </a:t>
            </a:r>
            <a:fld id="{395C3D94-F3B0-4BF8-973B-87B4959310A4}" type="slidenum">
              <a:rPr lang="fi-FI" smtClean="0"/>
              <a:pPr/>
              <a:t>38</a:t>
            </a:fld>
            <a:endParaRPr lang="fi-FI"/>
          </a:p>
        </p:txBody>
      </p:sp>
      <p:sp>
        <p:nvSpPr>
          <p:cNvPr id="3" name="Alatunnisteen paikkamerkki 2">
            <a:extLst>
              <a:ext uri="{FF2B5EF4-FFF2-40B4-BE49-F238E27FC236}">
                <a16:creationId xmlns:a16="http://schemas.microsoft.com/office/drawing/2014/main" id="{4BBC5208-D344-41C2-8BB1-2C51359D0CAC}"/>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4988BAE2-66C5-405A-A663-3BE2AB2DEC09}"/>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5" name="Otsikko 4">
            <a:extLst>
              <a:ext uri="{FF2B5EF4-FFF2-40B4-BE49-F238E27FC236}">
                <a16:creationId xmlns:a16="http://schemas.microsoft.com/office/drawing/2014/main" id="{D71A404F-11F4-4F77-B0E3-AD4CC076D03B}"/>
              </a:ext>
            </a:extLst>
          </p:cNvPr>
          <p:cNvSpPr>
            <a:spLocks noGrp="1"/>
          </p:cNvSpPr>
          <p:nvPr>
            <p:ph type="title"/>
          </p:nvPr>
        </p:nvSpPr>
        <p:spPr/>
        <p:txBody>
          <a:bodyPr/>
          <a:lstStyle/>
          <a:p>
            <a:r>
              <a:rPr lang="fi-FI" dirty="0"/>
              <a:t>13.Kokouksen päättäminen</a:t>
            </a:r>
          </a:p>
        </p:txBody>
      </p:sp>
      <p:sp>
        <p:nvSpPr>
          <p:cNvPr id="6" name="Sisällön paikkamerkki 5">
            <a:extLst>
              <a:ext uri="{FF2B5EF4-FFF2-40B4-BE49-F238E27FC236}">
                <a16:creationId xmlns:a16="http://schemas.microsoft.com/office/drawing/2014/main" id="{6F9E2C52-5EE6-4CB5-9A0B-3464B20488EF}"/>
              </a:ext>
            </a:extLst>
          </p:cNvPr>
          <p:cNvSpPr>
            <a:spLocks noGrp="1"/>
          </p:cNvSpPr>
          <p:nvPr>
            <p:ph idx="1"/>
          </p:nvPr>
        </p:nvSpPr>
        <p:spPr/>
        <p:txBody>
          <a:bodyPr/>
          <a:lstStyle/>
          <a:p>
            <a:pPr marL="342900" indent="-342900">
              <a:buFont typeface="Arial" panose="020B0604020202020204" pitchFamily="34" charset="0"/>
              <a:buChar char="•"/>
            </a:pPr>
            <a:r>
              <a:rPr lang="fi-FI" dirty="0"/>
              <a:t>Toimituksen loppukokous pidetään erikseen tiedotettavana ajankohtana.</a:t>
            </a:r>
          </a:p>
          <a:p>
            <a:pPr marL="342900" indent="-342900">
              <a:buFont typeface="Arial" panose="020B0604020202020204" pitchFamily="34" charset="0"/>
              <a:buChar char="•"/>
            </a:pPr>
            <a:r>
              <a:rPr lang="fi-FI" dirty="0"/>
              <a:t>Mikäli ennen tätä muita toimenpiteitä esim. katselmuksia tiedotetaan näistä ko. kiinteistöjä koskien.</a:t>
            </a:r>
          </a:p>
        </p:txBody>
      </p:sp>
    </p:spTree>
    <p:extLst>
      <p:ext uri="{BB962C8B-B14F-4D97-AF65-F5344CB8AC3E}">
        <p14:creationId xmlns:p14="http://schemas.microsoft.com/office/powerpoint/2010/main" val="50857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CEDF88C0-47DE-CA5D-15A2-6B5239930672}"/>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a:p>
        </p:txBody>
      </p:sp>
      <p:sp>
        <p:nvSpPr>
          <p:cNvPr id="3" name="Alatunnisteen paikkamerkki 2">
            <a:extLst>
              <a:ext uri="{FF2B5EF4-FFF2-40B4-BE49-F238E27FC236}">
                <a16:creationId xmlns:a16="http://schemas.microsoft.com/office/drawing/2014/main" id="{BAE99DEB-463B-6B39-355A-DA895E06EED9}"/>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B47CE4E-E276-C4B1-DCE4-A6EF2BBA79C8}"/>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5" name="Otsikko 4">
            <a:extLst>
              <a:ext uri="{FF2B5EF4-FFF2-40B4-BE49-F238E27FC236}">
                <a16:creationId xmlns:a16="http://schemas.microsoft.com/office/drawing/2014/main" id="{1BCD774E-5691-E788-B656-AA99573EDF87}"/>
              </a:ext>
            </a:extLst>
          </p:cNvPr>
          <p:cNvSpPr>
            <a:spLocks noGrp="1"/>
          </p:cNvSpPr>
          <p:nvPr>
            <p:ph type="title"/>
          </p:nvPr>
        </p:nvSpPr>
        <p:spPr/>
        <p:txBody>
          <a:bodyPr>
            <a:normAutofit/>
          </a:bodyPr>
          <a:lstStyle/>
          <a:p>
            <a:r>
              <a:rPr lang="fi-FI" sz="4000" dirty="0"/>
              <a:t>1.</a:t>
            </a:r>
            <a:r>
              <a:rPr lang="fi-FI" sz="4000" b="1" u="sng" dirty="0"/>
              <a:t>Kokouksen laillisuus</a:t>
            </a:r>
          </a:p>
        </p:txBody>
      </p:sp>
      <p:sp>
        <p:nvSpPr>
          <p:cNvPr id="6" name="Sisällön paikkamerkki 5">
            <a:extLst>
              <a:ext uri="{FF2B5EF4-FFF2-40B4-BE49-F238E27FC236}">
                <a16:creationId xmlns:a16="http://schemas.microsoft.com/office/drawing/2014/main" id="{CFC42E65-77F5-BAAD-F21D-C960EC0D0E9E}"/>
              </a:ext>
            </a:extLst>
          </p:cNvPr>
          <p:cNvSpPr>
            <a:spLocks noGrp="1"/>
          </p:cNvSpPr>
          <p:nvPr>
            <p:ph idx="1"/>
          </p:nvPr>
        </p:nvSpPr>
        <p:spPr/>
        <p:txBody>
          <a:bodyPr/>
          <a:lstStyle/>
          <a:p>
            <a:pPr marL="342900" indent="-342900">
              <a:buFont typeface="Arial" panose="020B0604020202020204" pitchFamily="34" charset="0"/>
              <a:buChar char="•"/>
            </a:pPr>
            <a:r>
              <a:rPr lang="fi-FI" dirty="0"/>
              <a:t>Lunastustoimikunta = Toimitusinsinööri ja kaksi uskottua miestä.</a:t>
            </a:r>
          </a:p>
          <a:p>
            <a:pPr marL="800100" lvl="1" indent="-342900">
              <a:buFont typeface="Arial" panose="020B0604020202020204" pitchFamily="34" charset="0"/>
              <a:buChar char="•"/>
            </a:pPr>
            <a:r>
              <a:rPr lang="fi-FI" dirty="0"/>
              <a:t>Tomi Lehtola, toimitusinsinööri Maanmittauslaitos</a:t>
            </a:r>
          </a:p>
          <a:p>
            <a:pPr marL="800100" lvl="1" indent="-342900">
              <a:buFont typeface="Arial" panose="020B0604020202020204" pitchFamily="34" charset="0"/>
              <a:buChar char="•"/>
            </a:pPr>
            <a:r>
              <a:rPr lang="fi-FI" dirty="0"/>
              <a:t>Outi Rönkkö, uskottu mies</a:t>
            </a:r>
          </a:p>
          <a:p>
            <a:pPr marL="800100" lvl="1" indent="-342900">
              <a:buFont typeface="Arial" panose="020B0604020202020204" pitchFamily="34" charset="0"/>
              <a:buChar char="•"/>
            </a:pPr>
            <a:r>
              <a:rPr lang="fi-FI" dirty="0"/>
              <a:t>Rauno Savolainen, uskottu mies</a:t>
            </a:r>
          </a:p>
          <a:p>
            <a:pPr marL="342900" indent="-342900">
              <a:buFont typeface="Arial" panose="020B0604020202020204" pitchFamily="34" charset="0"/>
              <a:buChar char="•"/>
            </a:pPr>
            <a:r>
              <a:rPr lang="fi-FI" dirty="0"/>
              <a:t>Huomauttamista lunastustoimikunnan esteellisyyden suhteen?</a:t>
            </a:r>
          </a:p>
          <a:p>
            <a:pPr marL="800100" lvl="1" indent="-342900">
              <a:buFont typeface="Arial" panose="020B0604020202020204" pitchFamily="34" charset="0"/>
              <a:buChar char="•"/>
            </a:pPr>
            <a:r>
              <a:rPr lang="fi-FI" sz="1600" i="1" dirty="0"/>
              <a:t>Toimitusmiehen esteellisyydestä on voimassa, mitä oikeudenkäymiskaaressa säädetään tuomarin esteellisyydestä. (KML 11 §)</a:t>
            </a:r>
          </a:p>
          <a:p>
            <a:pPr marL="342900" indent="-342900">
              <a:buFont typeface="Arial" panose="020B0604020202020204" pitchFamily="34" charset="0"/>
              <a:buChar char="•"/>
            </a:pPr>
            <a:r>
              <a:rPr lang="fi-FI" sz="2000" dirty="0"/>
              <a:t>Huomauttamista tiedottamisen tai muutoin huomauttamista kokouksen laillisuuden suhteen?</a:t>
            </a:r>
          </a:p>
        </p:txBody>
      </p:sp>
    </p:spTree>
    <p:extLst>
      <p:ext uri="{BB962C8B-B14F-4D97-AF65-F5344CB8AC3E}">
        <p14:creationId xmlns:p14="http://schemas.microsoft.com/office/powerpoint/2010/main" val="47591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E2541D2-060B-470D-B728-AC4DEDE96DDF}"/>
              </a:ext>
            </a:extLst>
          </p:cNvPr>
          <p:cNvSpPr>
            <a:spLocks noGrp="1"/>
          </p:cNvSpPr>
          <p:nvPr>
            <p:ph type="title"/>
          </p:nvPr>
        </p:nvSpPr>
        <p:spPr>
          <a:xfrm>
            <a:off x="481013" y="327026"/>
            <a:ext cx="3665474" cy="2287588"/>
          </a:xfrm>
        </p:spPr>
        <p:txBody>
          <a:bodyPr anchor="ctr">
            <a:normAutofit/>
          </a:bodyPr>
          <a:lstStyle/>
          <a:p>
            <a:r>
              <a:rPr lang="fi-FI" sz="3600" dirty="0"/>
              <a:t>2.Kokouksen ja toimituksen tarkoitus</a:t>
            </a:r>
          </a:p>
        </p:txBody>
      </p:sp>
      <p:sp>
        <p:nvSpPr>
          <p:cNvPr id="6" name="Sisällön paikkamerkki 5">
            <a:extLst>
              <a:ext uri="{FF2B5EF4-FFF2-40B4-BE49-F238E27FC236}">
                <a16:creationId xmlns:a16="http://schemas.microsoft.com/office/drawing/2014/main" id="{3AF989D9-F514-485F-B3E4-D3EB15AD6073}"/>
              </a:ext>
            </a:extLst>
          </p:cNvPr>
          <p:cNvSpPr>
            <a:spLocks noGrp="1"/>
          </p:cNvSpPr>
          <p:nvPr>
            <p:ph idx="1"/>
          </p:nvPr>
        </p:nvSpPr>
        <p:spPr>
          <a:xfrm>
            <a:off x="4223982" y="327026"/>
            <a:ext cx="7485413" cy="2287587"/>
          </a:xfrm>
        </p:spPr>
        <p:txBody>
          <a:bodyPr anchor="ctr">
            <a:normAutofit/>
          </a:bodyPr>
          <a:lstStyle/>
          <a:p>
            <a:pPr marL="342900" indent="-342900">
              <a:buFont typeface="Arial" panose="020B0604020202020204" pitchFamily="34" charset="0"/>
              <a:buChar char="•"/>
            </a:pPr>
            <a:r>
              <a:rPr lang="fi-FI" sz="1800" dirty="0"/>
              <a:t>Kyseessä on maantietoimitus koskien Valtatien 5 parantamista välillä Karvasalmentie (mt16255) - Mäntylahdentie (mt5585) Lapinlahdella. Ohituskaistat.</a:t>
            </a:r>
          </a:p>
        </p:txBody>
      </p:sp>
      <p:pic>
        <p:nvPicPr>
          <p:cNvPr id="8" name="Kuva 7">
            <a:extLst>
              <a:ext uri="{FF2B5EF4-FFF2-40B4-BE49-F238E27FC236}">
                <a16:creationId xmlns:a16="http://schemas.microsoft.com/office/drawing/2014/main" id="{C451BA8C-DFEE-4965-CD8B-B9F9E08E0C7A}"/>
              </a:ext>
            </a:extLst>
          </p:cNvPr>
          <p:cNvPicPr>
            <a:picLocks noChangeAspect="1"/>
          </p:cNvPicPr>
          <p:nvPr/>
        </p:nvPicPr>
        <p:blipFill rotWithShape="1">
          <a:blip r:embed="rId2"/>
          <a:srcRect b="11716"/>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4" name="Päivämäärän paikkamerkki 3">
            <a:extLst>
              <a:ext uri="{FF2B5EF4-FFF2-40B4-BE49-F238E27FC236}">
                <a16:creationId xmlns:a16="http://schemas.microsoft.com/office/drawing/2014/main" id="{14B3C49F-85D0-4298-B556-EF6A0A1E3DF7}"/>
              </a:ext>
            </a:extLst>
          </p:cNvPr>
          <p:cNvSpPr>
            <a:spLocks noGrp="1"/>
          </p:cNvSpPr>
          <p:nvPr>
            <p:ph type="dt" sz="half" idx="10"/>
          </p:nvPr>
        </p:nvSpPr>
        <p:spPr>
          <a:xfrm>
            <a:off x="481013" y="6356350"/>
            <a:ext cx="2743200" cy="365125"/>
          </a:xfrm>
        </p:spPr>
        <p:txBody>
          <a:bodyPr>
            <a:normAutofit/>
          </a:bodyPr>
          <a:lstStyle/>
          <a:p>
            <a:pPr algn="l">
              <a:spcAft>
                <a:spcPts val="600"/>
              </a:spcAft>
            </a:pPr>
            <a:fld id="{17AA7BE3-339D-4746-87C3-89B1158AB272}" type="datetime1">
              <a:rPr lang="fi-FI" sz="1200">
                <a:solidFill>
                  <a:prstClr val="white"/>
                </a:solidFill>
              </a:rPr>
              <a:pPr algn="l">
                <a:spcAft>
                  <a:spcPts val="600"/>
                </a:spcAft>
              </a:pPr>
              <a:t>27.11.2023</a:t>
            </a:fld>
            <a:endParaRPr lang="fi-FI" sz="1200">
              <a:solidFill>
                <a:prstClr val="white"/>
              </a:solidFill>
            </a:endParaRPr>
          </a:p>
        </p:txBody>
      </p:sp>
      <p:sp>
        <p:nvSpPr>
          <p:cNvPr id="3" name="Alatunnisteen paikkamerkki 2">
            <a:extLst>
              <a:ext uri="{FF2B5EF4-FFF2-40B4-BE49-F238E27FC236}">
                <a16:creationId xmlns:a16="http://schemas.microsoft.com/office/drawing/2014/main" id="{94680CB7-5971-4629-A9DE-8E197C18C07E}"/>
              </a:ext>
            </a:extLst>
          </p:cNvPr>
          <p:cNvSpPr>
            <a:spLocks noGrp="1"/>
          </p:cNvSpPr>
          <p:nvPr>
            <p:ph type="ftr" sz="quarter" idx="11"/>
          </p:nvPr>
        </p:nvSpPr>
        <p:spPr>
          <a:xfrm>
            <a:off x="4038600" y="6356350"/>
            <a:ext cx="4114800" cy="365125"/>
          </a:xfrm>
        </p:spPr>
        <p:txBody>
          <a:bodyPr>
            <a:normAutofit/>
          </a:bodyPr>
          <a:lstStyle/>
          <a:p>
            <a:pPr algn="ctr"/>
            <a:endParaRPr lang="fi-FI" sz="1200">
              <a:solidFill>
                <a:prstClr val="white"/>
              </a:solidFill>
            </a:endParaRPr>
          </a:p>
        </p:txBody>
      </p:sp>
      <p:sp>
        <p:nvSpPr>
          <p:cNvPr id="2" name="Dian numeron paikkamerkki 1">
            <a:extLst>
              <a:ext uri="{FF2B5EF4-FFF2-40B4-BE49-F238E27FC236}">
                <a16:creationId xmlns:a16="http://schemas.microsoft.com/office/drawing/2014/main" id="{2FA0314A-2E4C-4483-93DE-A5AB3724BDF0}"/>
              </a:ext>
            </a:extLst>
          </p:cNvPr>
          <p:cNvSpPr>
            <a:spLocks noGrp="1"/>
          </p:cNvSpPr>
          <p:nvPr>
            <p:ph type="sldNum" sz="quarter" idx="12"/>
          </p:nvPr>
        </p:nvSpPr>
        <p:spPr>
          <a:xfrm>
            <a:off x="8966195" y="6356350"/>
            <a:ext cx="2743200" cy="365125"/>
          </a:xfrm>
        </p:spPr>
        <p:txBody>
          <a:bodyPr>
            <a:normAutofit/>
          </a:bodyPr>
          <a:lstStyle/>
          <a:p>
            <a:pPr algn="r">
              <a:spcAft>
                <a:spcPts val="600"/>
              </a:spcAft>
            </a:pPr>
            <a:r>
              <a:rPr lang="fi-FI" sz="1200">
                <a:solidFill>
                  <a:prstClr val="white"/>
                </a:solidFill>
              </a:rPr>
              <a:t>SIVU </a:t>
            </a:r>
            <a:fld id="{395C3D94-F3B0-4BF8-973B-87B4959310A4}" type="slidenum">
              <a:rPr lang="fi-FI" sz="1200">
                <a:solidFill>
                  <a:prstClr val="white"/>
                </a:solidFill>
              </a:rPr>
              <a:pPr algn="r">
                <a:spcAft>
                  <a:spcPts val="600"/>
                </a:spcAft>
              </a:pPr>
              <a:t>5</a:t>
            </a:fld>
            <a:endParaRPr lang="fi-FI" sz="1200">
              <a:solidFill>
                <a:prstClr val="white"/>
              </a:solidFill>
            </a:endParaRPr>
          </a:p>
        </p:txBody>
      </p:sp>
    </p:spTree>
    <p:extLst>
      <p:ext uri="{BB962C8B-B14F-4D97-AF65-F5344CB8AC3E}">
        <p14:creationId xmlns:p14="http://schemas.microsoft.com/office/powerpoint/2010/main" val="318880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2E30B37-5167-FEBC-C343-BF5EA0365569}"/>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a:p>
        </p:txBody>
      </p:sp>
      <p:sp>
        <p:nvSpPr>
          <p:cNvPr id="3" name="Alatunnisteen paikkamerkki 2">
            <a:extLst>
              <a:ext uri="{FF2B5EF4-FFF2-40B4-BE49-F238E27FC236}">
                <a16:creationId xmlns:a16="http://schemas.microsoft.com/office/drawing/2014/main" id="{2F39189A-548F-CDE1-5955-BF8A0405FDC2}"/>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E772437B-2532-C81D-3974-5CAAFACEC4FD}"/>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5" name="Otsikko 4">
            <a:extLst>
              <a:ext uri="{FF2B5EF4-FFF2-40B4-BE49-F238E27FC236}">
                <a16:creationId xmlns:a16="http://schemas.microsoft.com/office/drawing/2014/main" id="{2DD6EC54-9CE5-E2BE-C5B8-9BE2A811F5D6}"/>
              </a:ext>
            </a:extLst>
          </p:cNvPr>
          <p:cNvSpPr>
            <a:spLocks noGrp="1"/>
          </p:cNvSpPr>
          <p:nvPr>
            <p:ph type="title"/>
          </p:nvPr>
        </p:nvSpPr>
        <p:spPr/>
        <p:txBody>
          <a:bodyPr/>
          <a:lstStyle/>
          <a:p>
            <a:r>
              <a:rPr lang="fi-FI" dirty="0"/>
              <a:t>2. Kokouksen ja toimituksen tarkoitus</a:t>
            </a:r>
          </a:p>
        </p:txBody>
      </p:sp>
      <p:sp>
        <p:nvSpPr>
          <p:cNvPr id="6" name="Sisällön paikkamerkki 5">
            <a:extLst>
              <a:ext uri="{FF2B5EF4-FFF2-40B4-BE49-F238E27FC236}">
                <a16:creationId xmlns:a16="http://schemas.microsoft.com/office/drawing/2014/main" id="{20A38B90-6792-1F61-D48B-B97238E993ED}"/>
              </a:ext>
            </a:extLst>
          </p:cNvPr>
          <p:cNvSpPr>
            <a:spLocks noGrp="1"/>
          </p:cNvSpPr>
          <p:nvPr>
            <p:ph idx="1"/>
          </p:nvPr>
        </p:nvSpPr>
        <p:spPr/>
        <p:txBody>
          <a:bodyPr/>
          <a:lstStyle/>
          <a:p>
            <a:pPr marL="457200" indent="-457200">
              <a:buFont typeface="Arial" panose="020B0604020202020204" pitchFamily="34" charset="0"/>
              <a:buChar char="•"/>
            </a:pPr>
            <a:r>
              <a:rPr lang="fi-FI" dirty="0"/>
              <a:t>Maantietoimituksessa päätetään maantien rakentamisesta aiheutuneiden menetysten, haittojen ja vahinkojen korvauksista. Toimituksessa käsitellään myös muut maantietoimitukseen kuuluvat asiat.</a:t>
            </a:r>
          </a:p>
          <a:p>
            <a:pPr marL="457200" indent="-457200">
              <a:buFont typeface="Arial" panose="020B0604020202020204" pitchFamily="34" charset="0"/>
              <a:buChar char="•"/>
            </a:pPr>
            <a:r>
              <a:rPr lang="fi-FI" dirty="0"/>
              <a:t>Maantietoimituksen ns. välikokouksessa jatketaan toimitusta hankkeen valmistuttua, kokouksessa selvitetään mm. tehdyt maastotyöt, käydään läpi toimituskarttaa, lunastettava omaisuus selitelmiä, perustetaan tarvittavat laskuojarasitteet, selvitetään korvausperusteita, kuullaan asianosaisia, aloitetaan korvauskäsittely, sekä annetaan määräaika mahdollisten korvausvaatimusten ja vastineen laatimista varten.</a:t>
            </a:r>
          </a:p>
        </p:txBody>
      </p:sp>
    </p:spTree>
    <p:extLst>
      <p:ext uri="{BB962C8B-B14F-4D97-AF65-F5344CB8AC3E}">
        <p14:creationId xmlns:p14="http://schemas.microsoft.com/office/powerpoint/2010/main" val="345146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9050C1B-F301-A7D8-A2B7-9070FE262D83}"/>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a:p>
        </p:txBody>
      </p:sp>
      <p:sp>
        <p:nvSpPr>
          <p:cNvPr id="3" name="Alatunnisteen paikkamerkki 2">
            <a:extLst>
              <a:ext uri="{FF2B5EF4-FFF2-40B4-BE49-F238E27FC236}">
                <a16:creationId xmlns:a16="http://schemas.microsoft.com/office/drawing/2014/main" id="{B06F5DAF-EAD6-9C98-94BD-7408475B192E}"/>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440D7CBA-32D5-C500-7122-55FF1CAAAC2B}"/>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5" name="Otsikko 4">
            <a:extLst>
              <a:ext uri="{FF2B5EF4-FFF2-40B4-BE49-F238E27FC236}">
                <a16:creationId xmlns:a16="http://schemas.microsoft.com/office/drawing/2014/main" id="{DF47C92A-BFA0-F202-228B-034D37EFD494}"/>
              </a:ext>
            </a:extLst>
          </p:cNvPr>
          <p:cNvSpPr>
            <a:spLocks noGrp="1"/>
          </p:cNvSpPr>
          <p:nvPr>
            <p:ph type="title"/>
          </p:nvPr>
        </p:nvSpPr>
        <p:spPr/>
        <p:txBody>
          <a:bodyPr/>
          <a:lstStyle/>
          <a:p>
            <a:r>
              <a:rPr lang="fi-FI" dirty="0"/>
              <a:t>3.Toimitusmenettelyn selostaminen</a:t>
            </a:r>
          </a:p>
        </p:txBody>
      </p:sp>
      <p:sp>
        <p:nvSpPr>
          <p:cNvPr id="6" name="Sisällön paikkamerkki 5">
            <a:extLst>
              <a:ext uri="{FF2B5EF4-FFF2-40B4-BE49-F238E27FC236}">
                <a16:creationId xmlns:a16="http://schemas.microsoft.com/office/drawing/2014/main" id="{46ED780D-B124-B48D-576B-79A110FEDA2F}"/>
              </a:ext>
            </a:extLst>
          </p:cNvPr>
          <p:cNvSpPr>
            <a:spLocks noGrp="1"/>
          </p:cNvSpPr>
          <p:nvPr>
            <p:ph idx="1"/>
          </p:nvPr>
        </p:nvSpPr>
        <p:spPr/>
        <p:txBody>
          <a:bodyPr/>
          <a:lstStyle/>
          <a:p>
            <a:r>
              <a:rPr lang="fi-FI" dirty="0"/>
              <a:t>Toimituksessa tähän asti tapahtunutta:</a:t>
            </a:r>
          </a:p>
          <a:p>
            <a:pPr marL="342900" indent="-342900">
              <a:buFont typeface="Arial" panose="020B0604020202020204" pitchFamily="34" charset="0"/>
              <a:buChar char="•"/>
            </a:pPr>
            <a:r>
              <a:rPr lang="fi-FI" dirty="0">
                <a:solidFill>
                  <a:srgbClr val="92D050"/>
                </a:solidFill>
              </a:rPr>
              <a:t>Haltuunotto kirjallisena menettelynä 4.5.2021</a:t>
            </a:r>
          </a:p>
          <a:p>
            <a:pPr marL="342900" indent="-342900">
              <a:buFont typeface="Arial" panose="020B0604020202020204" pitchFamily="34" charset="0"/>
              <a:buChar char="•"/>
            </a:pPr>
            <a:r>
              <a:rPr lang="fi-FI" dirty="0">
                <a:solidFill>
                  <a:srgbClr val="92D050"/>
                </a:solidFill>
              </a:rPr>
              <a:t>Rakentaminen 4.5.2021-28.11.2022</a:t>
            </a:r>
          </a:p>
          <a:p>
            <a:pPr marL="342900" indent="-342900">
              <a:buFont typeface="Arial" panose="020B0604020202020204" pitchFamily="34" charset="0"/>
              <a:buChar char="•"/>
            </a:pPr>
            <a:r>
              <a:rPr lang="fi-FI" dirty="0">
                <a:solidFill>
                  <a:srgbClr val="92D050"/>
                </a:solidFill>
              </a:rPr>
              <a:t>Päätökset yksityistieasioissa 29.8.2023, </a:t>
            </a:r>
            <a:r>
              <a:rPr lang="fi-FI" dirty="0" err="1">
                <a:solidFill>
                  <a:srgbClr val="92D050"/>
                </a:solidFill>
              </a:rPr>
              <a:t>tnro</a:t>
            </a:r>
            <a:r>
              <a:rPr lang="fi-FI" dirty="0">
                <a:solidFill>
                  <a:srgbClr val="92D050"/>
                </a:solidFill>
              </a:rPr>
              <a:t>. 2023-706358</a:t>
            </a:r>
          </a:p>
          <a:p>
            <a:pPr marL="342900" indent="-342900">
              <a:buFont typeface="Arial" panose="020B0604020202020204" pitchFamily="34" charset="0"/>
              <a:buChar char="•"/>
            </a:pPr>
            <a:r>
              <a:rPr lang="fi-FI" b="1" dirty="0"/>
              <a:t>Välikokous 14.11.2023</a:t>
            </a:r>
          </a:p>
          <a:p>
            <a:r>
              <a:rPr lang="fi-FI" dirty="0"/>
              <a:t>…</a:t>
            </a:r>
          </a:p>
          <a:p>
            <a:pPr marL="342900" indent="-342900">
              <a:buFont typeface="Arial" panose="020B0604020202020204" pitchFamily="34" charset="0"/>
              <a:buChar char="•"/>
            </a:pPr>
            <a:r>
              <a:rPr lang="fi-FI" dirty="0">
                <a:solidFill>
                  <a:srgbClr val="FF0000"/>
                </a:solidFill>
              </a:rPr>
              <a:t>Korvausvaatimusten kerääminen, vastine, mahdolliset katselmukset.</a:t>
            </a:r>
          </a:p>
          <a:p>
            <a:pPr marL="342900" indent="-342900">
              <a:buFont typeface="Arial" panose="020B0604020202020204" pitchFamily="34" charset="0"/>
              <a:buChar char="•"/>
            </a:pPr>
            <a:r>
              <a:rPr lang="fi-FI" dirty="0">
                <a:solidFill>
                  <a:srgbClr val="FF0000"/>
                </a:solidFill>
              </a:rPr>
              <a:t>Loppukokous ??.??.2024</a:t>
            </a:r>
          </a:p>
        </p:txBody>
      </p:sp>
    </p:spTree>
    <p:extLst>
      <p:ext uri="{BB962C8B-B14F-4D97-AF65-F5344CB8AC3E}">
        <p14:creationId xmlns:p14="http://schemas.microsoft.com/office/powerpoint/2010/main" val="41763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8</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vert="horz" lIns="91440" tIns="45720" rIns="91440" bIns="45720" rtlCol="0" anchor="t">
            <a:noAutofit/>
          </a:bodyPr>
          <a:lstStyle/>
          <a:p>
            <a:r>
              <a:rPr lang="fi-FI" sz="2000" b="1"/>
              <a:t>Tarvitaan, kun rakennetaan uusi maantie tai tien parantamista varten on laajennettava tiealuetta</a:t>
            </a:r>
          </a:p>
          <a:p>
            <a:r>
              <a:rPr lang="fi-FI" sz="2000" b="1"/>
              <a:t>Esityksen sisältö</a:t>
            </a:r>
            <a:r>
              <a:rPr lang="fi-FI" sz="2000"/>
              <a:t>:</a:t>
            </a:r>
          </a:p>
          <a:p>
            <a:pPr marL="342900" indent="-342900">
              <a:buFont typeface="Arial" panose="020B0604020202020204" pitchFamily="34" charset="0"/>
              <a:buChar char="•"/>
            </a:pPr>
            <a:r>
              <a:rPr lang="fi-FI" sz="2000"/>
              <a:t>Mikä on tienpitäjän ja Maanmittauslaitoksen rooli toimituksessa?</a:t>
            </a:r>
          </a:p>
          <a:p>
            <a:pPr marL="342900" indent="-342900">
              <a:buFont typeface="Arial" panose="020B0604020202020204" pitchFamily="34" charset="0"/>
              <a:buChar char="•"/>
            </a:pPr>
            <a:r>
              <a:rPr lang="fi-FI" sz="2000">
                <a:latin typeface="Daytona"/>
              </a:rPr>
              <a:t>Mikä on lunastustoimikunta? Entä ketkä ovat hankkeen asianosaisia?</a:t>
            </a:r>
          </a:p>
          <a:p>
            <a:pPr marL="342900" indent="-342900">
              <a:buFont typeface="Arial" panose="020B0604020202020204" pitchFamily="34" charset="0"/>
              <a:buChar char="•"/>
            </a:pPr>
            <a:r>
              <a:rPr lang="fi-FI" sz="2000"/>
              <a:t>Miten maantietoimitus etenee?</a:t>
            </a:r>
          </a:p>
          <a:p>
            <a:pPr marL="800100" lvl="1" indent="-342900">
              <a:buFont typeface="Arial" panose="020B0604020202020204" pitchFamily="34" charset="0"/>
              <a:buChar char="•"/>
            </a:pPr>
            <a:r>
              <a:rPr lang="fi-FI" sz="1800"/>
              <a:t>Tiehankkeeseen tarvittavien alueiden haltuunotto</a:t>
            </a:r>
          </a:p>
          <a:p>
            <a:pPr marL="800100" lvl="1" indent="-342900">
              <a:buFont typeface="Arial" panose="020B0604020202020204" pitchFamily="34" charset="0"/>
              <a:buChar char="•"/>
            </a:pPr>
            <a:r>
              <a:rPr lang="fi-FI" sz="1800"/>
              <a:t>Maantien rakentaminen</a:t>
            </a:r>
          </a:p>
          <a:p>
            <a:pPr marL="800100" lvl="1" indent="-342900">
              <a:buFont typeface="Arial" panose="020B0604020202020204" pitchFamily="34" charset="0"/>
              <a:buChar char="•"/>
            </a:pPr>
            <a:r>
              <a:rPr lang="fi-FI" sz="1800"/>
              <a:t>Rajojen merkitseminen maastoon ja toimituskartan laatiminen</a:t>
            </a:r>
          </a:p>
          <a:p>
            <a:pPr marL="800100" lvl="1" indent="-342900">
              <a:buFont typeface="Arial" panose="020B0604020202020204" pitchFamily="34" charset="0"/>
              <a:buChar char="•"/>
            </a:pPr>
            <a:r>
              <a:rPr lang="fi-FI" sz="1800"/>
              <a:t>Korvausten määrääminen ja maksaminen</a:t>
            </a:r>
          </a:p>
          <a:p>
            <a:pPr lvl="1"/>
            <a:endParaRPr lang="fi-FI"/>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p:txBody>
          <a:bodyPr>
            <a:normAutofit/>
          </a:bodyPr>
          <a:lstStyle/>
          <a:p>
            <a:r>
              <a:rPr lang="en-GB" sz="3200" dirty="0" err="1"/>
              <a:t>Maantietoimitus</a:t>
            </a:r>
            <a:r>
              <a:rPr lang="en-GB" sz="3200" dirty="0"/>
              <a:t>, YLEISESITTELY:</a:t>
            </a:r>
          </a:p>
        </p:txBody>
      </p:sp>
    </p:spTree>
    <p:extLst>
      <p:ext uri="{BB962C8B-B14F-4D97-AF65-F5344CB8AC3E}">
        <p14:creationId xmlns:p14="http://schemas.microsoft.com/office/powerpoint/2010/main" val="364665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75A2A42-701D-4EE0-AF7C-06F56A82A48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fi-FI"/>
              <a:t>SIVU </a:t>
            </a:r>
            <a:fld id="{395C3D94-F3B0-4BF8-973B-87B4959310A4}" type="slidenum">
              <a:rPr lang="fi-FI" smtClean="0"/>
              <a:pPr/>
              <a:t>9</a:t>
            </a:fld>
            <a:endParaRPr lang="fi-FI"/>
          </a:p>
        </p:txBody>
      </p:sp>
      <p:sp>
        <p:nvSpPr>
          <p:cNvPr id="5" name="Alatunnisteen paikkamerkki 4">
            <a:extLst>
              <a:ext uri="{FF2B5EF4-FFF2-40B4-BE49-F238E27FC236}">
                <a16:creationId xmlns:a16="http://schemas.microsoft.com/office/drawing/2014/main" id="{A8E26C45-F99A-4C04-A9EC-1299DB83D25F}"/>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a:p>
        </p:txBody>
      </p:sp>
      <p:sp>
        <p:nvSpPr>
          <p:cNvPr id="4" name="Päivämäärän paikkamerkki 3">
            <a:extLst>
              <a:ext uri="{FF2B5EF4-FFF2-40B4-BE49-F238E27FC236}">
                <a16:creationId xmlns:a16="http://schemas.microsoft.com/office/drawing/2014/main" id="{7DD89F12-6FDE-4511-878C-F307144E8C19}"/>
              </a:ext>
              <a:ext uri="{C183D7F6-B498-43B3-948B-1728B52AA6E4}">
                <adec:decorative xmlns:adec="http://schemas.microsoft.com/office/drawing/2017/decorative" val="1"/>
              </a:ext>
            </a:extLst>
          </p:cNvPr>
          <p:cNvSpPr>
            <a:spLocks noGrp="1"/>
          </p:cNvSpPr>
          <p:nvPr>
            <p:ph type="dt" sz="half" idx="10"/>
          </p:nvPr>
        </p:nvSpPr>
        <p:spPr/>
        <p:txBody>
          <a:bodyPr/>
          <a:lstStyle/>
          <a:p>
            <a:fld id="{17AA7BE3-339D-4746-87C3-89B1158AB272}" type="datetime1">
              <a:rPr lang="fi-FI" smtClean="0"/>
              <a:t>27.11.2023</a:t>
            </a:fld>
            <a:endParaRPr lang="fi-FI"/>
          </a:p>
        </p:txBody>
      </p:sp>
      <p:sp>
        <p:nvSpPr>
          <p:cNvPr id="2" name="Otsikko 1">
            <a:extLst>
              <a:ext uri="{FF2B5EF4-FFF2-40B4-BE49-F238E27FC236}">
                <a16:creationId xmlns:a16="http://schemas.microsoft.com/office/drawing/2014/main" id="{D04006B7-02A4-4F31-B165-2B997C0C9FFB}"/>
              </a:ext>
            </a:extLst>
          </p:cNvPr>
          <p:cNvSpPr>
            <a:spLocks noGrp="1"/>
          </p:cNvSpPr>
          <p:nvPr>
            <p:ph type="title"/>
          </p:nvPr>
        </p:nvSpPr>
        <p:spPr>
          <a:xfrm>
            <a:off x="838200" y="552051"/>
            <a:ext cx="10825480" cy="1325563"/>
          </a:xfrm>
        </p:spPr>
        <p:txBody>
          <a:bodyPr>
            <a:normAutofit/>
          </a:bodyPr>
          <a:lstStyle/>
          <a:p>
            <a:r>
              <a:rPr lang="en-GB" sz="3200" err="1"/>
              <a:t>Tienpitäjän</a:t>
            </a:r>
            <a:r>
              <a:rPr lang="en-GB" sz="3200"/>
              <a:t> </a:t>
            </a:r>
            <a:r>
              <a:rPr lang="en-GB" sz="3200" err="1"/>
              <a:t>ja</a:t>
            </a:r>
            <a:r>
              <a:rPr lang="en-GB" sz="3200"/>
              <a:t> </a:t>
            </a:r>
            <a:r>
              <a:rPr lang="en-GB" sz="3200" err="1"/>
              <a:t>Maanmittauslaitoksen</a:t>
            </a:r>
            <a:r>
              <a:rPr lang="en-GB" sz="3200"/>
              <a:t> </a:t>
            </a:r>
            <a:r>
              <a:rPr lang="en-GB" sz="3200" err="1"/>
              <a:t>roolit</a:t>
            </a:r>
            <a:r>
              <a:rPr lang="en-GB" sz="3200"/>
              <a:t> </a:t>
            </a:r>
            <a:r>
              <a:rPr lang="en-GB" sz="3200" err="1"/>
              <a:t>toimituksessa</a:t>
            </a:r>
            <a:endParaRPr lang="en-GB" sz="3200"/>
          </a:p>
        </p:txBody>
      </p:sp>
      <p:sp>
        <p:nvSpPr>
          <p:cNvPr id="3" name="Sisällön paikkamerkki 2">
            <a:extLst>
              <a:ext uri="{FF2B5EF4-FFF2-40B4-BE49-F238E27FC236}">
                <a16:creationId xmlns:a16="http://schemas.microsoft.com/office/drawing/2014/main" id="{FA931334-CB2F-4F2E-A473-23DEC5686D90}"/>
              </a:ext>
            </a:extLst>
          </p:cNvPr>
          <p:cNvSpPr>
            <a:spLocks noGrp="1"/>
          </p:cNvSpPr>
          <p:nvPr>
            <p:ph idx="1"/>
          </p:nvPr>
        </p:nvSpPr>
        <p:spPr/>
        <p:txBody>
          <a:bodyPr/>
          <a:lstStyle/>
          <a:p>
            <a:r>
              <a:rPr lang="fi-FI" sz="2000" b="1"/>
              <a:t>Väylävirasto tienpitäjänä</a:t>
            </a:r>
          </a:p>
          <a:p>
            <a:pPr marL="342900" indent="-342900">
              <a:spcAft>
                <a:spcPts val="1200"/>
              </a:spcAft>
              <a:buFont typeface="Arial" panose="020B0604020202020204" pitchFamily="34" charset="0"/>
              <a:buChar char="•"/>
            </a:pPr>
            <a:r>
              <a:rPr lang="fi-FI" sz="2000"/>
              <a:t>Vastaa tien suunnittelusta, rakennuttamisesta ja kunnossapidosta.</a:t>
            </a:r>
          </a:p>
          <a:p>
            <a:r>
              <a:rPr lang="fi-FI" sz="2000" b="1"/>
              <a:t>ELY-keskus tienpitäjän edustajana</a:t>
            </a:r>
          </a:p>
          <a:p>
            <a:pPr marL="342900" indent="-342900">
              <a:spcAft>
                <a:spcPts val="1200"/>
              </a:spcAft>
              <a:buFont typeface="Arial" panose="020B0604020202020204" pitchFamily="34" charset="0"/>
              <a:buChar char="•"/>
            </a:pPr>
            <a:r>
              <a:rPr lang="fi-FI" sz="2000"/>
              <a:t>Hakee maantietoimitusta ja käyttää tienpitäjän puhevaltaa toimituksessa.</a:t>
            </a:r>
          </a:p>
          <a:p>
            <a:r>
              <a:rPr lang="fi-FI" sz="2000" b="1"/>
              <a:t>Maanmittauslaitos puolueettomana toimijana</a:t>
            </a:r>
            <a:endParaRPr lang="fi-FI" sz="2000"/>
          </a:p>
          <a:p>
            <a:pPr marL="342900" indent="-342900">
              <a:buFont typeface="Arial" panose="020B0604020202020204" pitchFamily="34" charset="0"/>
              <a:buChar char="•"/>
            </a:pPr>
            <a:r>
              <a:rPr lang="fi-FI" sz="2000"/>
              <a:t>Vastaa maantietoimituksen käsittelystä ja siellä tehtävistä päätöksistä.</a:t>
            </a:r>
          </a:p>
          <a:p>
            <a:pPr marL="342900" indent="-342900">
              <a:buFont typeface="Arial" panose="020B0604020202020204" pitchFamily="34" charset="0"/>
              <a:buChar char="•"/>
            </a:pPr>
            <a:r>
              <a:rPr lang="fi-FI" sz="2000"/>
              <a:t>Rekisteröi toimituksen kiinteistörekisteriin.</a:t>
            </a:r>
          </a:p>
          <a:p>
            <a:pPr lvl="1"/>
            <a:endParaRPr lang="fi-FI"/>
          </a:p>
        </p:txBody>
      </p:sp>
    </p:spTree>
    <p:extLst>
      <p:ext uri="{BB962C8B-B14F-4D97-AF65-F5344CB8AC3E}">
        <p14:creationId xmlns:p14="http://schemas.microsoft.com/office/powerpoint/2010/main" val="2232760793"/>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57f4d8f-9b92-4778-bfae-1dc1cb204f0c" xsi:nil="true"/>
    <OhjeenTyyppi xmlns="157f4d8f-9b92-4778-bfae-1dc1cb204f0c">Ohje</OhjeenTyyppi>
    <TaxKeywordTaxHTField xmlns="157f4d8f-9b92-4778-bfae-1dc1cb204f0c">
      <Terms xmlns="http://schemas.microsoft.com/office/infopath/2007/PartnerControls"/>
    </TaxKeywordTaxHTField>
    <Aiheen_x0020_tarkenne xmlns="157f4d8f-9b92-4778-bfae-1dc1cb204f0c">
      <Value>Kiinteistötoimitukset</Value>
    </Aiheen_x0020_tarkenne>
    <Kohderyhmä xmlns="157f4d8f-9b92-4778-bfae-1dc1cb204f0c" xsi:nil="true"/>
    <Ohjeenkieli xmlns="157f4d8f-9b92-4778-bfae-1dc1cb204f0c">suomi</Ohjeenkieli>
    <Aihepiiri xmlns="157f4d8f-9b92-4778-bfae-1dc1cb204f0c">
      <Value>Tuotanto</Value>
    </Aihepiiri>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Ohjetiedosto" ma:contentTypeID="0x0101003BF6178B04E81E4AAE4AAFB04A38750800180DBB9A68C55B43B1072198FB044798" ma:contentTypeVersion="17" ma:contentTypeDescription="" ma:contentTypeScope="" ma:versionID="c32e0abed5dcfe9739948088c6f957a2">
  <xsd:schema xmlns:xsd="http://www.w3.org/2001/XMLSchema" xmlns:xs="http://www.w3.org/2001/XMLSchema" xmlns:p="http://schemas.microsoft.com/office/2006/metadata/properties" xmlns:ns2="157f4d8f-9b92-4778-bfae-1dc1cb204f0c" xmlns:ns3="bba6eaab-d994-4ce3-a09c-e609c799fec2" targetNamespace="http://schemas.microsoft.com/office/2006/metadata/properties" ma:root="true" ma:fieldsID="215c075a5579ac07f8d1a8fd5d98ec94" ns2:_="" ns3:_="">
    <xsd:import namespace="157f4d8f-9b92-4778-bfae-1dc1cb204f0c"/>
    <xsd:import namespace="bba6eaab-d994-4ce3-a09c-e609c799fec2"/>
    <xsd:element name="properties">
      <xsd:complexType>
        <xsd:sequence>
          <xsd:element name="documentManagement">
            <xsd:complexType>
              <xsd:all>
                <xsd:element ref="ns2:OhjeenTyyppi" minOccurs="0"/>
                <xsd:element ref="ns2:Aihepiiri" minOccurs="0"/>
                <xsd:element ref="ns2:Aiheen_x0020_tarkenne" minOccurs="0"/>
                <xsd:element ref="ns2:Kohderyhmä" minOccurs="0"/>
                <xsd:element ref="ns2:Ohjeenkieli"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2:TaxKeywordTaxHTField" minOccurs="0"/>
                <xsd:element ref="ns2:TaxCatchAll" minOccurs="0"/>
                <xsd:element ref="ns3:MediaServiceDateTake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f4d8f-9b92-4778-bfae-1dc1cb204f0c" elementFormDefault="qualified">
    <xsd:import namespace="http://schemas.microsoft.com/office/2006/documentManagement/types"/>
    <xsd:import namespace="http://schemas.microsoft.com/office/infopath/2007/PartnerControls"/>
    <xsd:element name="OhjeenTyyppi" ma:index="2" nillable="true" ma:displayName="Ohjeen tyyppi" ma:default="Ohje" ma:format="RadioButtons" ma:internalName="OhjeenTyyppi">
      <xsd:simpleType>
        <xsd:restriction base="dms:Choice">
          <xsd:enumeration value="Ohje"/>
          <xsd:enumeration value="Säädös"/>
          <xsd:enumeration value="Määräys"/>
        </xsd:restriction>
      </xsd:simpleType>
    </xsd:element>
    <xsd:element name="Aihepiiri" ma:index="3" nillable="true" ma:displayName="Aihepiiri" ma:format="Dropdown" ma:internalName="Aihepiiri" ma:requiredMultiChoice="true">
      <xsd:complexType>
        <xsd:complexContent>
          <xsd:extension base="dms:MultiChoice">
            <xsd:sequence>
              <xsd:element name="Value" maxOccurs="unbounded" minOccurs="0" nillable="true">
                <xsd:simpleType>
                  <xsd:restriction base="dms:Choice">
                    <xsd:enumeration value="Henkilöstöasiat"/>
                    <xsd:enumeration value="Tietohallinto"/>
                    <xsd:enumeration value="Toimitilat"/>
                    <xsd:enumeration value="Oikeusasiat"/>
                    <xsd:enumeration value="Talous"/>
                    <xsd:enumeration value="Tutkimus"/>
                    <xsd:enumeration value="Tuotanto"/>
                    <xsd:enumeration value="Tietopalvelu"/>
                    <xsd:enumeration value="Viestintä"/>
                    <xsd:enumeration value="Muutoksenhallinta"/>
                  </xsd:restriction>
                </xsd:simpleType>
              </xsd:element>
            </xsd:sequence>
          </xsd:extension>
        </xsd:complexContent>
      </xsd:complexType>
    </xsd:element>
    <xsd:element name="Aiheen_x0020_tarkenne" ma:index="4" nillable="true" ma:displayName="Aiheen tarkenne" ma:format="Dropdown" ma:internalName="Aiheen_x0020_tarkenne">
      <xsd:complexType>
        <xsd:complexContent>
          <xsd:extension base="dms:MultiChoice">
            <xsd:sequence>
              <xsd:element name="Value" maxOccurs="unbounded" minOccurs="0" nillable="true">
                <xsd:simpleType>
                  <xsd:restriction base="dms:Choice">
                    <xsd:enumeration value="Hankerahoitus"/>
                    <xsd:enumeration value="Tilaustyöt"/>
                    <xsd:enumeration value="Julkaisutoiminta"/>
                    <xsd:enumeration value="Tutkimusetiikka"/>
                    <xsd:enumeration value="Rekrytointi ja perehdytys"/>
                    <xsd:enumeration value="Virka-/työsuhde"/>
                    <xsd:enumeration value="Työhyvinvointi ja työterveys"/>
                    <xsd:enumeration value="Henkilöstön kehittäminen"/>
                    <xsd:enumeration value="Sisäinen viestintä"/>
                    <xsd:enumeration value="Ulkoinen viestintä"/>
                    <xsd:enumeration value="Kriisit ja varautuminen"/>
                    <xsd:enumeration value="Käännökset"/>
                    <xsd:enumeration value="Tapahtumat"/>
                    <xsd:enumeration value="Turvallisuus"/>
                    <xsd:enumeration value="Huoneistokirjaaminen"/>
                    <xsd:enumeration value="Kiinteistökirjaaminen"/>
                    <xsd:enumeration value="Kiinteistötoimitukset"/>
                    <xsd:enumeration value="Maastomittaus"/>
                    <xsd:enumeration value="Paikkatieto"/>
                    <xsd:enumeration value="Arkistopalvelut"/>
                    <xsd:enumeration value="Tietosuoja"/>
                    <xsd:enumeration value="Saavutettavuus"/>
                    <xsd:enumeration value="Sovellusten käyttöohjeet"/>
                    <xsd:enumeration value="Perustietotekniikka"/>
                    <xsd:enumeration value="Käyttöoikeudet"/>
                    <xsd:enumeration value="Hinnoittelu"/>
                    <xsd:enumeration value="Laskutus"/>
                    <xsd:enumeration value="Hankinnat"/>
                    <xsd:enumeration value="Kartat"/>
                    <xsd:enumeration value="Sähköiset palvelut"/>
                    <xsd:enumeration value="Tietojen luovuttaminen"/>
                    <xsd:enumeration value="Tiedonhallinta"/>
                  </xsd:restriction>
                </xsd:simpleType>
              </xsd:element>
            </xsd:sequence>
          </xsd:extension>
        </xsd:complexContent>
      </xsd:complexType>
    </xsd:element>
    <xsd:element name="Kohderyhmä" ma:index="5" nillable="true" ma:displayName="Kohderyhmä" ma:default="" ma:internalName="Kohderyhm_x00e4_">
      <xsd:complexType>
        <xsd:complexContent>
          <xsd:extension base="dms:MultiChoice">
            <xsd:sequence>
              <xsd:element name="Value" maxOccurs="unbounded" minOccurs="0" nillable="true">
                <xsd:simpleType>
                  <xsd:restriction base="dms:Choice">
                    <xsd:enumeration value="Esihenkilöt"/>
                    <xsd:enumeration value="Asiakaspalvelu"/>
                    <xsd:enumeration value="Uusi työntekijä/harjoittelija"/>
                    <xsd:enumeration value="Tutkijat"/>
                    <xsd:enumeration value="Maastotyöntekijät"/>
                  </xsd:restriction>
                </xsd:simpleType>
              </xsd:element>
            </xsd:sequence>
          </xsd:extension>
        </xsd:complexContent>
      </xsd:complexType>
    </xsd:element>
    <xsd:element name="Ohjeenkieli" ma:index="6" nillable="true" ma:displayName="Kieli" ma:default="suomi" ma:format="RadioButtons" ma:internalName="Ohjeenkieli" ma:readOnly="false">
      <xsd:simpleType>
        <xsd:restriction base="dms:Choice">
          <xsd:enumeration value="suomi"/>
          <xsd:enumeration value="englanti"/>
          <xsd:enumeration value="ruotsi"/>
        </xsd:restriction>
      </xsd:simpleType>
    </xsd:element>
    <xsd:element name="TaxKeywordTaxHTField" ma:index="19" nillable="true" ma:taxonomy="true" ma:internalName="TaxKeywordTaxHTField" ma:taxonomyFieldName="TaxKeyword" ma:displayName="Yrityksen avainsanat" ma:fieldId="{23f27201-bee3-471e-b2e7-b64fd8b7ca38}" ma:taxonomyMulti="true" ma:sspId="b1b57b5c-250e-4870-960d-b632009de295"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hidden="true" ma:list="{50de3484-6c51-4162-b6bc-ed9f8bf35d41}" ma:internalName="TaxCatchAll" ma:showField="CatchAllData" ma:web="157f4d8f-9b92-4778-bfae-1dc1cb204f0c">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6eaab-d994-4ce3-a09c-e609c799fe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8519A-D8BF-4E3A-A29D-3DC683905A42}">
  <ds:schemaRefs>
    <ds:schemaRef ds:uri="http://schemas.microsoft.com/office/2006/metadata/properties"/>
    <ds:schemaRef ds:uri="d46cb009-46f5-465f-af24-312dc6dc069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5c55916a-c2d9-4b92-b975-8eb6032881e0"/>
    <ds:schemaRef ds:uri="http://www.w3.org/XML/1998/namespace"/>
    <ds:schemaRef ds:uri="http://purl.org/dc/dcmitype/"/>
    <ds:schemaRef ds:uri="157f4d8f-9b92-4778-bfae-1dc1cb204f0c"/>
  </ds:schemaRefs>
</ds:datastoreItem>
</file>

<file path=customXml/itemProps2.xml><?xml version="1.0" encoding="utf-8"?>
<ds:datastoreItem xmlns:ds="http://schemas.openxmlformats.org/officeDocument/2006/customXml" ds:itemID="{619DC45E-CDB5-4EF0-ABCB-3E2DD2286429}">
  <ds:schemaRefs>
    <ds:schemaRef ds:uri="http://schemas.microsoft.com/sharepoint/v3/contenttype/forms"/>
  </ds:schemaRefs>
</ds:datastoreItem>
</file>

<file path=customXml/itemProps3.xml><?xml version="1.0" encoding="utf-8"?>
<ds:datastoreItem xmlns:ds="http://schemas.openxmlformats.org/officeDocument/2006/customXml" ds:itemID="{D567FFBF-79F8-4486-8C1F-FD3A5927B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f4d8f-9b92-4778-bfae-1dc1cb204f0c"/>
    <ds:schemaRef ds:uri="bba6eaab-d994-4ce3-a09c-e609c799fe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1468</TotalTime>
  <Words>1908</Words>
  <Application>Microsoft Office PowerPoint</Application>
  <PresentationFormat>Laajakuva</PresentationFormat>
  <Paragraphs>293</Paragraphs>
  <Slides>38</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38</vt:i4>
      </vt:variant>
    </vt:vector>
  </HeadingPairs>
  <TitlesOfParts>
    <vt:vector size="42" baseType="lpstr">
      <vt:lpstr>Arial</vt:lpstr>
      <vt:lpstr>Calibri</vt:lpstr>
      <vt:lpstr>Daytona</vt:lpstr>
      <vt:lpstr>MML-teema</vt:lpstr>
      <vt:lpstr>Maantietoimitus 2021-658696</vt:lpstr>
      <vt:lpstr>Kokouksen kulku</vt:lpstr>
      <vt:lpstr>1.Kokouksen laillisuus</vt:lpstr>
      <vt:lpstr>1.Kokouksen laillisuus</vt:lpstr>
      <vt:lpstr>2.Kokouksen ja toimituksen tarkoitus</vt:lpstr>
      <vt:lpstr>2. Kokouksen ja toimituksen tarkoitus</vt:lpstr>
      <vt:lpstr>3.Toimitusmenettelyn selostaminen</vt:lpstr>
      <vt:lpstr>Maantietoimitus, YLEISESITTELY:</vt:lpstr>
      <vt:lpstr>Tienpitäjän ja Maanmittauslaitoksen roolit toimituksessa</vt:lpstr>
      <vt:lpstr>Tiesuunnitelma</vt:lpstr>
      <vt:lpstr>Lunastustoimikunta? Asianosaiset?</vt:lpstr>
      <vt:lpstr>Toimituksen (alkukokous) haltuunotto kirjallisessa menettelynä koronan vuoksi</vt:lpstr>
      <vt:lpstr>Haltuunotto</vt:lpstr>
      <vt:lpstr>Maantien rakentaminen</vt:lpstr>
      <vt:lpstr>Kartoitus ja maastotyöt</vt:lpstr>
      <vt:lpstr>Korvaukset (1/3)</vt:lpstr>
      <vt:lpstr>Korvaukset (2/3)</vt:lpstr>
      <vt:lpstr>Korvaukset (3/3)</vt:lpstr>
      <vt:lpstr>Korvausmenettely</vt:lpstr>
      <vt:lpstr>Edunvalvonta</vt:lpstr>
      <vt:lpstr>Maantietoimituksen päättyminen</vt:lpstr>
      <vt:lpstr>Korvausten maksaminen</vt:lpstr>
      <vt:lpstr>Korvausten verotus</vt:lpstr>
      <vt:lpstr>4. Maastotyöt, toimituskartta ja pinta-alat</vt:lpstr>
      <vt:lpstr>5. Rajamerkkien siirrot ja rajankäynnit</vt:lpstr>
      <vt:lpstr>5. Rajamerkkien siirrot ja rajankäynnit</vt:lpstr>
      <vt:lpstr>5. Rajamerkkien siirrot ja rajankäynnit</vt:lpstr>
      <vt:lpstr>6. Tilusjärjestelyt ja lunastuksen laajentaminen</vt:lpstr>
      <vt:lpstr>6. Tilusjärjestelyt ja lunastuksen laajentaminen</vt:lpstr>
      <vt:lpstr>6. Tilusjärjestelyt ja lunastuksen laajentaminen</vt:lpstr>
      <vt:lpstr>7. Lakanneet maantiealueet</vt:lpstr>
      <vt:lpstr>8.Laskuojarasitteet</vt:lpstr>
      <vt:lpstr>9. Yksityistiejärjestelyt</vt:lpstr>
      <vt:lpstr>10.Tien suoja- ja näkemäalueet</vt:lpstr>
      <vt:lpstr>11.Korvausvaatimukset ja tienpitäjän vastine</vt:lpstr>
      <vt:lpstr>12. Edunvalvontakulut</vt:lpstr>
      <vt:lpstr>12. Edunvalvontakulut LunL 82 §</vt:lpstr>
      <vt:lpstr>13.Kokouksen päättäminen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MML kalvopohja</dc:title>
  <dc:creator>Maanmittauslaitos;pekka.jussila@maanmittauslaitos.fi</dc:creator>
  <cp:lastModifiedBy>Lehtola Tomi</cp:lastModifiedBy>
  <cp:revision>57</cp:revision>
  <dcterms:created xsi:type="dcterms:W3CDTF">2020-11-02T13:31:28Z</dcterms:created>
  <dcterms:modified xsi:type="dcterms:W3CDTF">2023-11-27T07:32:58Z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0x0101003BF6178B04E81E4AAE4AAFB04A38750800180DBB9A68C55B43B1072198FB044798</vt:lpwstr>
  </property>
  <property fmtid="{D5CDD505-2E9C-101B-9397-08002B2CF9AE}" pid="3" name="TaxKeyword">
    <vt:lpwstr/>
  </property>
</Properties>
</file>