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62" r:id="rId2"/>
  </p:sldMasterIdLst>
  <p:notesMasterIdLst>
    <p:notesMasterId r:id="rId12"/>
  </p:notesMasterIdLst>
  <p:handoutMasterIdLst>
    <p:handoutMasterId r:id="rId13"/>
  </p:handoutMasterIdLst>
  <p:sldIdLst>
    <p:sldId id="256" r:id="rId3"/>
    <p:sldId id="282" r:id="rId4"/>
    <p:sldId id="278" r:id="rId5"/>
    <p:sldId id="267" r:id="rId6"/>
    <p:sldId id="277" r:id="rId7"/>
    <p:sldId id="279" r:id="rId8"/>
    <p:sldId id="275" r:id="rId9"/>
    <p:sldId id="280" r:id="rId10"/>
    <p:sldId id="276" r:id="rId11"/>
  </p:sldIdLst>
  <p:sldSz cx="9144000" cy="6858000" type="screen4x3"/>
  <p:notesSz cx="6797675" cy="9926638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B3E0"/>
    <a:srgbClr val="E1E1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14" autoAdjust="0"/>
    <p:restoredTop sz="94660"/>
  </p:normalViewPr>
  <p:slideViewPr>
    <p:cSldViewPr>
      <p:cViewPr varScale="1">
        <p:scale>
          <a:sx n="111" d="100"/>
          <a:sy n="111" d="100"/>
        </p:scale>
        <p:origin x="165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408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553" cy="4967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0532" y="0"/>
            <a:ext cx="2945553" cy="4967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ACB8E5-6766-4E44-90B8-FAC17D2A5D8D}" type="datetimeFigureOut">
              <a:rPr lang="fi-FI" smtClean="0"/>
              <a:pPr/>
              <a:t>31.8.2022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8323"/>
            <a:ext cx="2945553" cy="4967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0532" y="9428323"/>
            <a:ext cx="2945553" cy="4967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08692C-3FA2-49DA-B926-DC067D7CECB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81512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i-FI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1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i-FI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4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i-FI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4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91E9CD5-8FA4-4A5E-8906-91DB22D2E0DF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842116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E9CD5-8FA4-4A5E-8906-91DB22D2E0DF}" type="slidenum">
              <a:rPr lang="fi-FI" smtClean="0"/>
              <a:pPr/>
              <a:t>1</a:t>
            </a:fld>
            <a:endParaRPr lang="fi-F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36588" y="2097088"/>
            <a:ext cx="7737475" cy="1482725"/>
          </a:xfrm>
        </p:spPr>
        <p:txBody>
          <a:bodyPr/>
          <a:lstStyle>
            <a:lvl1pPr>
              <a:defRPr b="0">
                <a:latin typeface="Arial Black" pitchFamily="34" charset="0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47700" y="657225"/>
            <a:ext cx="5572125" cy="314325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  <p:pic>
        <p:nvPicPr>
          <p:cNvPr id="15377" name="TitleLogo2" descr="ELYT_fi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27750" y="366713"/>
            <a:ext cx="2322513" cy="59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3A82EA8-6F04-4405-993A-B76BAD9A4AA3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451600" y="617538"/>
            <a:ext cx="1973263" cy="5313362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528638" y="617538"/>
            <a:ext cx="5770562" cy="5313362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F6E49A-A900-4D28-BA9E-BB0714E5BB27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36588" y="2097088"/>
            <a:ext cx="7737475" cy="1482725"/>
          </a:xfrm>
        </p:spPr>
        <p:txBody>
          <a:bodyPr/>
          <a:lstStyle>
            <a:lvl1pPr>
              <a:defRPr b="0">
                <a:latin typeface="Arial Black" pitchFamily="34" charset="0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47700" y="657225"/>
            <a:ext cx="5572125" cy="314325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  <p:pic>
        <p:nvPicPr>
          <p:cNvPr id="15377" name="TitleLogo2" descr="ELYT_sv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27750" y="366713"/>
            <a:ext cx="2286000" cy="59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2185659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5067148-3900-4119-9D68-8828E94A73AB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  <p:extLst>
      <p:ext uri="{BB962C8B-B14F-4D97-AF65-F5344CB8AC3E}">
        <p14:creationId xmlns:p14="http://schemas.microsoft.com/office/powerpoint/2010/main" val="38845917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E1E0EC0-5AA2-471C-98BF-2B1156D1AF2A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  <p:extLst>
      <p:ext uri="{BB962C8B-B14F-4D97-AF65-F5344CB8AC3E}">
        <p14:creationId xmlns:p14="http://schemas.microsoft.com/office/powerpoint/2010/main" val="3274958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531813" y="1341438"/>
            <a:ext cx="3870325" cy="4589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54538" y="1341438"/>
            <a:ext cx="3870325" cy="4589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045F2FD-1174-41C3-A802-B15F3F3C191C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  <p:extLst>
      <p:ext uri="{BB962C8B-B14F-4D97-AF65-F5344CB8AC3E}">
        <p14:creationId xmlns:p14="http://schemas.microsoft.com/office/powerpoint/2010/main" val="16055611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8" name="Dian numeron paikkamerkki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31ACCA-6CEB-43A2-9DB1-2B38277A8CC7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9" name="Päivämäärän paikkamerkki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  <p:extLst>
      <p:ext uri="{BB962C8B-B14F-4D97-AF65-F5344CB8AC3E}">
        <p14:creationId xmlns:p14="http://schemas.microsoft.com/office/powerpoint/2010/main" val="9504925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4D1E670-59FF-4633-B2A1-DD3596BC8A66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  <p:extLst>
      <p:ext uri="{BB962C8B-B14F-4D97-AF65-F5344CB8AC3E}">
        <p14:creationId xmlns:p14="http://schemas.microsoft.com/office/powerpoint/2010/main" val="8061656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tunnisteen paikkamerkki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25D239A-009E-46F0-9D76-BBA123241D33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  <p:extLst>
      <p:ext uri="{BB962C8B-B14F-4D97-AF65-F5344CB8AC3E}">
        <p14:creationId xmlns:p14="http://schemas.microsoft.com/office/powerpoint/2010/main" val="13936710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116E9F-F4AC-4331-B06B-E57D335D5A00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  <p:extLst>
      <p:ext uri="{BB962C8B-B14F-4D97-AF65-F5344CB8AC3E}">
        <p14:creationId xmlns:p14="http://schemas.microsoft.com/office/powerpoint/2010/main" val="1207981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F6DD590-6948-43E2-A1A8-44E16ED020DB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6CE4E0A-904A-4276-95BE-E84C99605618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  <p:extLst>
      <p:ext uri="{BB962C8B-B14F-4D97-AF65-F5344CB8AC3E}">
        <p14:creationId xmlns:p14="http://schemas.microsoft.com/office/powerpoint/2010/main" val="32900912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DFACCBD-5642-4C93-ACE0-60AFA9A66691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  <p:extLst>
      <p:ext uri="{BB962C8B-B14F-4D97-AF65-F5344CB8AC3E}">
        <p14:creationId xmlns:p14="http://schemas.microsoft.com/office/powerpoint/2010/main" val="32452844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451600" y="617538"/>
            <a:ext cx="1973263" cy="5313362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528638" y="617538"/>
            <a:ext cx="5770562" cy="5313362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0A51D2-396F-4B6C-AFFE-D9591553D301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  <p:extLst>
      <p:ext uri="{BB962C8B-B14F-4D97-AF65-F5344CB8AC3E}">
        <p14:creationId xmlns:p14="http://schemas.microsoft.com/office/powerpoint/2010/main" val="2464401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E74588-D046-4934-89B1-368B2D88D8D8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531813" y="1341438"/>
            <a:ext cx="3870325" cy="4589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54538" y="1341438"/>
            <a:ext cx="3870325" cy="4589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C60842B-343A-4466-A47F-D501FFAB426D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8" name="Dian numeron paikkamerkki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AB5A358-3818-4CB3-8CA1-8A4D1F605151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9" name="Päivämäärän paikkamerkki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1FA024-41CD-43C7-A632-89881408D9B0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tunnisteen paikkamerkki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BF306E5-5C34-4A72-98FD-975545A3B094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AE29ED-82D1-43AA-8EA0-1726F9E7A185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3DE839C-AD4F-4244-BAA3-7C9FA1C78837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57863" y="6224588"/>
            <a:ext cx="2663825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spcAft>
                <a:spcPts val="400"/>
              </a:spcAft>
              <a:defRPr sz="900"/>
            </a:lvl1pPr>
          </a:lstStyle>
          <a:p>
            <a:endParaRPr lang="fi-FI"/>
          </a:p>
        </p:txBody>
      </p:sp>
      <p:sp>
        <p:nvSpPr>
          <p:cNvPr id="1434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6613" y="6224588"/>
            <a:ext cx="287337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spcAft>
                <a:spcPts val="400"/>
              </a:spcAft>
              <a:defRPr sz="900"/>
            </a:lvl1pPr>
          </a:lstStyle>
          <a:p>
            <a:fld id="{11975A26-EBD3-400B-BFEB-E6232962DC09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1434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42925" y="211138"/>
            <a:ext cx="3916363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Aft>
                <a:spcPts val="200"/>
              </a:spcAft>
              <a:defRPr sz="900"/>
            </a:lvl1pPr>
          </a:lstStyle>
          <a:p>
            <a:r>
              <a:rPr lang="fi-FI"/>
              <a:t>19.4.2010 / Ann-Christine Ketolainen</a:t>
            </a:r>
          </a:p>
        </p:txBody>
      </p:sp>
      <p:sp>
        <p:nvSpPr>
          <p:cNvPr id="14349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528638" y="617538"/>
            <a:ext cx="789622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perustyyl. napsautt.</a:t>
            </a:r>
          </a:p>
        </p:txBody>
      </p:sp>
      <p:sp>
        <p:nvSpPr>
          <p:cNvPr id="14350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1813" y="1341438"/>
            <a:ext cx="7893050" cy="458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14365" name="SlideLogo2" descr="ELYT_fi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623050" y="215900"/>
            <a:ext cx="18192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 ftr="0"/>
  <p:txStyles>
    <p:titleStyle>
      <a:lvl1pPr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algn="l" rtl="0" fontAlgn="base">
        <a:spcBef>
          <a:spcPct val="0"/>
        </a:spcBef>
        <a:spcAft>
          <a:spcPts val="40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287338" indent="-285750" algn="l" rtl="0" fontAlgn="base">
        <a:spcBef>
          <a:spcPct val="0"/>
        </a:spcBef>
        <a:spcAft>
          <a:spcPts val="400"/>
        </a:spcAft>
        <a:buClr>
          <a:schemeClr val="tx1"/>
        </a:buClr>
        <a:buFont typeface="Arial" charset="0"/>
        <a:buChar char="•"/>
        <a:defRPr>
          <a:solidFill>
            <a:schemeClr val="tx1"/>
          </a:solidFill>
          <a:latin typeface="+mn-lt"/>
        </a:defRPr>
      </a:lvl2pPr>
      <a:lvl3pPr marL="288925" algn="l" rtl="0" fontAlgn="base">
        <a:spcBef>
          <a:spcPct val="0"/>
        </a:spcBef>
        <a:spcAft>
          <a:spcPts val="400"/>
        </a:spcAft>
        <a:defRPr sz="1400" b="1">
          <a:solidFill>
            <a:schemeClr val="tx1"/>
          </a:solidFill>
          <a:latin typeface="+mn-lt"/>
        </a:defRPr>
      </a:lvl3pPr>
      <a:lvl4pPr marL="519113" indent="-228600" algn="l" rtl="0" fontAlgn="base">
        <a:spcBef>
          <a:spcPct val="0"/>
        </a:spcBef>
        <a:spcAft>
          <a:spcPts val="40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4pPr>
      <a:lvl5pPr marL="763588" indent="-228600" algn="l" rtl="0" fontAlgn="base">
        <a:spcBef>
          <a:spcPct val="0"/>
        </a:spcBef>
        <a:spcAft>
          <a:spcPts val="40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5pPr>
      <a:lvl6pPr marL="1220788" indent="-228600" algn="l" rtl="0" fontAlgn="base">
        <a:spcBef>
          <a:spcPct val="0"/>
        </a:spcBef>
        <a:spcAft>
          <a:spcPts val="40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6pPr>
      <a:lvl7pPr marL="1677988" indent="-228600" algn="l" rtl="0" fontAlgn="base">
        <a:spcBef>
          <a:spcPct val="0"/>
        </a:spcBef>
        <a:spcAft>
          <a:spcPts val="40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7pPr>
      <a:lvl8pPr marL="2135188" indent="-228600" algn="l" rtl="0" fontAlgn="base">
        <a:spcBef>
          <a:spcPct val="0"/>
        </a:spcBef>
        <a:spcAft>
          <a:spcPts val="40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8pPr>
      <a:lvl9pPr marL="2592388" indent="-228600" algn="l" rtl="0" fontAlgn="base">
        <a:spcBef>
          <a:spcPct val="0"/>
        </a:spcBef>
        <a:spcAft>
          <a:spcPts val="40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57863" y="6224588"/>
            <a:ext cx="2663825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spcAft>
                <a:spcPts val="400"/>
              </a:spcAft>
              <a:defRPr sz="900"/>
            </a:lvl1pPr>
          </a:lstStyle>
          <a:p>
            <a:endParaRPr lang="fi-FI"/>
          </a:p>
        </p:txBody>
      </p:sp>
      <p:sp>
        <p:nvSpPr>
          <p:cNvPr id="1434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6613" y="6224588"/>
            <a:ext cx="287337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spcAft>
                <a:spcPts val="400"/>
              </a:spcAft>
              <a:defRPr sz="900"/>
            </a:lvl1pPr>
          </a:lstStyle>
          <a:p>
            <a:fld id="{F3479C6F-3613-42B6-B45C-FE56F81246BB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1434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42925" y="211138"/>
            <a:ext cx="3916363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Aft>
                <a:spcPts val="200"/>
              </a:spcAft>
              <a:defRPr sz="900"/>
            </a:lvl1pPr>
          </a:lstStyle>
          <a:p>
            <a:r>
              <a:rPr lang="fi-FI"/>
              <a:t>19.4.2010 / Ann-Christine Ketolainen</a:t>
            </a:r>
          </a:p>
        </p:txBody>
      </p:sp>
      <p:sp>
        <p:nvSpPr>
          <p:cNvPr id="14349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528638" y="617538"/>
            <a:ext cx="789622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perustyyl. napsautt.</a:t>
            </a:r>
          </a:p>
        </p:txBody>
      </p:sp>
      <p:sp>
        <p:nvSpPr>
          <p:cNvPr id="14350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1813" y="1341438"/>
            <a:ext cx="7893050" cy="458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14365" name="SlideLogo2" descr="ELYT_sv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623050" y="215900"/>
            <a:ext cx="1782763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59845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 ftr="0"/>
  <p:txStyles>
    <p:titleStyle>
      <a:lvl1pPr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algn="l" rtl="0" fontAlgn="base">
        <a:spcBef>
          <a:spcPct val="0"/>
        </a:spcBef>
        <a:spcAft>
          <a:spcPts val="40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287338" indent="-285750" algn="l" rtl="0" fontAlgn="base">
        <a:spcBef>
          <a:spcPct val="0"/>
        </a:spcBef>
        <a:spcAft>
          <a:spcPts val="400"/>
        </a:spcAft>
        <a:buClr>
          <a:schemeClr val="tx1"/>
        </a:buClr>
        <a:buFont typeface="Arial" charset="0"/>
        <a:buChar char="•"/>
        <a:defRPr>
          <a:solidFill>
            <a:schemeClr val="tx1"/>
          </a:solidFill>
          <a:latin typeface="+mn-lt"/>
        </a:defRPr>
      </a:lvl2pPr>
      <a:lvl3pPr marL="288925" algn="l" rtl="0" fontAlgn="base">
        <a:spcBef>
          <a:spcPct val="0"/>
        </a:spcBef>
        <a:spcAft>
          <a:spcPts val="400"/>
        </a:spcAft>
        <a:defRPr sz="1400" b="1">
          <a:solidFill>
            <a:schemeClr val="tx1"/>
          </a:solidFill>
          <a:latin typeface="+mn-lt"/>
        </a:defRPr>
      </a:lvl3pPr>
      <a:lvl4pPr marL="519113" indent="-228600" algn="l" rtl="0" fontAlgn="base">
        <a:spcBef>
          <a:spcPct val="0"/>
        </a:spcBef>
        <a:spcAft>
          <a:spcPts val="40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4pPr>
      <a:lvl5pPr marL="763588" indent="-228600" algn="l" rtl="0" fontAlgn="base">
        <a:spcBef>
          <a:spcPct val="0"/>
        </a:spcBef>
        <a:spcAft>
          <a:spcPts val="40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5pPr>
      <a:lvl6pPr marL="1220788" indent="-228600" algn="l" rtl="0" fontAlgn="base">
        <a:spcBef>
          <a:spcPct val="0"/>
        </a:spcBef>
        <a:spcAft>
          <a:spcPts val="40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6pPr>
      <a:lvl7pPr marL="1677988" indent="-228600" algn="l" rtl="0" fontAlgn="base">
        <a:spcBef>
          <a:spcPct val="0"/>
        </a:spcBef>
        <a:spcAft>
          <a:spcPts val="40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7pPr>
      <a:lvl8pPr marL="2135188" indent="-228600" algn="l" rtl="0" fontAlgn="base">
        <a:spcBef>
          <a:spcPct val="0"/>
        </a:spcBef>
        <a:spcAft>
          <a:spcPts val="40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8pPr>
      <a:lvl9pPr marL="2592388" indent="-228600" algn="l" rtl="0" fontAlgn="base">
        <a:spcBef>
          <a:spcPct val="0"/>
        </a:spcBef>
        <a:spcAft>
          <a:spcPts val="40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36588" y="2097088"/>
            <a:ext cx="7737475" cy="2592052"/>
          </a:xfrm>
        </p:spPr>
        <p:txBody>
          <a:bodyPr/>
          <a:lstStyle/>
          <a:p>
            <a:pPr algn="ctr"/>
            <a:r>
              <a:rPr lang="fi-FI" sz="3200" dirty="0"/>
              <a:t>RATATOIMITUS</a:t>
            </a:r>
            <a:br>
              <a:rPr lang="fi-FI" sz="3200" dirty="0"/>
            </a:br>
            <a:br>
              <a:rPr lang="fi-FI" sz="3200" dirty="0"/>
            </a:br>
            <a:r>
              <a:rPr lang="fi-FI" dirty="0"/>
              <a:t>Pasila-Riihimäki liikenteellisen välityskyvyn nostaminen vaihe 2.</a:t>
            </a:r>
            <a:br>
              <a:rPr lang="fi-FI" dirty="0"/>
            </a:br>
            <a:r>
              <a:rPr lang="fi-FI" dirty="0"/>
              <a:t>Hyvinkää – Riihimäki </a:t>
            </a:r>
            <a:br>
              <a:rPr lang="fi-FI" dirty="0"/>
            </a:br>
            <a:br>
              <a:rPr lang="fi-FI" dirty="0"/>
            </a:br>
            <a:r>
              <a:rPr lang="fi-FI" dirty="0"/>
              <a:t>1.9. / 2022-684832 (Hausjärvi)</a:t>
            </a:r>
            <a:br>
              <a:rPr lang="fi-FI" dirty="0"/>
            </a:br>
            <a:r>
              <a:rPr lang="fi-FI" dirty="0"/>
              <a:t>2.9. / 2022-684821 (Hyvinkää)</a:t>
            </a:r>
            <a:br>
              <a:rPr lang="fi-FI" dirty="0"/>
            </a:br>
            <a:br>
              <a:rPr lang="fi-FI" sz="1600" dirty="0"/>
            </a:br>
            <a:br>
              <a:rPr lang="fi-FI" sz="1600" dirty="0"/>
            </a:br>
            <a:endParaRPr lang="fi-FI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CA15401-227D-46F8-AE73-37F565B39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Hankkeen yhteystietoja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4FD9205D-ACA2-49EC-BB4B-A30F0A8D12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6DD590-6948-43E2-A1A8-44E16ED020DB}" type="slidenum">
              <a:rPr lang="fi-FI" smtClean="0"/>
              <a:pPr/>
              <a:t>2</a:t>
            </a:fld>
            <a:endParaRPr lang="fi-FI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7FF5422-DAEF-41E8-9032-CEAB3272DF6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1813" y="1341438"/>
            <a:ext cx="7893050" cy="4589462"/>
          </a:xfrm>
        </p:spPr>
        <p:txBody>
          <a:bodyPr/>
          <a:lstStyle/>
          <a:p>
            <a:pPr lvl="1" eaLnBrk="1" hangingPunct="1"/>
            <a:r>
              <a:rPr lang="fi-FI" b="1" dirty="0"/>
              <a:t>Rakennuttaja Väylävirasto</a:t>
            </a:r>
          </a:p>
          <a:p>
            <a:r>
              <a:rPr lang="fi-FI" dirty="0"/>
              <a:t>	</a:t>
            </a:r>
            <a:r>
              <a:rPr lang="fi-FI" b="0" dirty="0"/>
              <a:t>Projektipäällikkö Riitta Parviainen</a:t>
            </a:r>
          </a:p>
          <a:p>
            <a:r>
              <a:rPr lang="fi-FI" b="0" dirty="0"/>
              <a:t>	riitta.parviainen@vayla.fi, puh. 0295 34 3034</a:t>
            </a:r>
          </a:p>
          <a:p>
            <a:endParaRPr lang="fi-FI" dirty="0"/>
          </a:p>
          <a:p>
            <a:pPr lvl="1"/>
            <a:r>
              <a:rPr lang="fi-FI" b="1" dirty="0">
                <a:ea typeface="+mn-ea"/>
                <a:cs typeface="+mn-cs"/>
              </a:rPr>
              <a:t>Maanhankinta </a:t>
            </a:r>
            <a:r>
              <a:rPr lang="fi-FI" b="1" dirty="0"/>
              <a:t>Uudenmaan </a:t>
            </a:r>
            <a:r>
              <a:rPr lang="fi-FI" b="1" dirty="0">
                <a:ea typeface="+mn-ea"/>
                <a:cs typeface="+mn-cs"/>
              </a:rPr>
              <a:t>ELY-keskus</a:t>
            </a:r>
          </a:p>
          <a:p>
            <a:pPr marL="1588" lvl="1" indent="0">
              <a:buNone/>
            </a:pPr>
            <a:r>
              <a:rPr lang="fi-FI" b="1" dirty="0">
                <a:ea typeface="+mn-ea"/>
                <a:cs typeface="+mn-cs"/>
              </a:rPr>
              <a:t>	</a:t>
            </a:r>
            <a:r>
              <a:rPr lang="fi-FI" dirty="0" err="1"/>
              <a:t>LandPro</a:t>
            </a:r>
            <a:r>
              <a:rPr lang="fi-FI" dirty="0"/>
              <a:t> Oy Katja Palmu</a:t>
            </a:r>
          </a:p>
          <a:p>
            <a:pPr marL="1588" lvl="1" indent="0">
              <a:buNone/>
            </a:pPr>
            <a:r>
              <a:rPr lang="fi-FI" dirty="0"/>
              <a:t>	puh. puh. 040 593 3486, katja.palmu@landpro.fi </a:t>
            </a:r>
          </a:p>
          <a:p>
            <a:pPr marL="1588" lvl="1" indent="0">
              <a:buNone/>
            </a:pPr>
            <a:r>
              <a:rPr lang="fi-FI" b="1" dirty="0">
                <a:ea typeface="+mn-ea"/>
                <a:cs typeface="+mn-cs"/>
              </a:rPr>
              <a:t>	</a:t>
            </a:r>
          </a:p>
          <a:p>
            <a:pPr marL="1588" lvl="1" indent="0">
              <a:buNone/>
            </a:pPr>
            <a:r>
              <a:rPr lang="fi-FI" b="1" dirty="0">
                <a:ea typeface="+mn-ea"/>
                <a:cs typeface="+mn-cs"/>
              </a:rPr>
              <a:t>	</a:t>
            </a:r>
            <a:r>
              <a:rPr lang="fi-FI" dirty="0"/>
              <a:t>Maanhankintavastaava Merja Rajala</a:t>
            </a:r>
          </a:p>
          <a:p>
            <a:pPr marL="1588" lvl="1" indent="0">
              <a:buNone/>
            </a:pPr>
            <a:r>
              <a:rPr lang="fi-FI" dirty="0"/>
              <a:t>	puh. 0295 021 332, merja.rajala@ely-keskus.fi</a:t>
            </a:r>
          </a:p>
          <a:p>
            <a:pPr marL="1588" lvl="1" indent="0">
              <a:buNone/>
            </a:pPr>
            <a:endParaRPr lang="fi-FI" b="1" dirty="0">
              <a:ea typeface="+mn-ea"/>
              <a:cs typeface="+mn-cs"/>
            </a:endParaRPr>
          </a:p>
          <a:p>
            <a:pPr lvl="1"/>
            <a:r>
              <a:rPr lang="fi-FI" b="1" dirty="0"/>
              <a:t>Ajankohtaista tietoa hankkeesta </a:t>
            </a:r>
          </a:p>
          <a:p>
            <a:pPr lvl="2"/>
            <a:r>
              <a:rPr lang="fi-FI" sz="1800" b="0" dirty="0">
                <a:solidFill>
                  <a:srgbClr val="0070C0"/>
                </a:solidFill>
                <a:ea typeface="+mn-ea"/>
                <a:cs typeface="+mn-cs"/>
              </a:rPr>
              <a:t>	https://vayla.fi/helsinki-riihimaki</a:t>
            </a:r>
          </a:p>
          <a:p>
            <a:pPr lvl="2"/>
            <a:endParaRPr lang="fi-FI" sz="1800" b="0" dirty="0">
              <a:solidFill>
                <a:srgbClr val="0070C0"/>
              </a:solidFill>
              <a:ea typeface="+mn-ea"/>
              <a:cs typeface="+mn-cs"/>
            </a:endParaRPr>
          </a:p>
          <a:p>
            <a:pPr lvl="2"/>
            <a:r>
              <a:rPr lang="fi-FI" sz="1800" b="0" dirty="0"/>
              <a:t>	</a:t>
            </a:r>
            <a:r>
              <a:rPr lang="fi-FI" sz="1800" dirty="0"/>
              <a:t>	</a:t>
            </a:r>
          </a:p>
          <a:p>
            <a:pPr lvl="1" eaLnBrk="1" hangingPunct="1">
              <a:buFontTx/>
              <a:buNone/>
            </a:pPr>
            <a:r>
              <a:rPr lang="fi-FI" b="1" dirty="0"/>
              <a:t>	</a:t>
            </a:r>
            <a:endParaRPr lang="fi-FI" sz="1400" b="1" dirty="0"/>
          </a:p>
        </p:txBody>
      </p:sp>
    </p:spTree>
    <p:extLst>
      <p:ext uri="{BB962C8B-B14F-4D97-AF65-F5344CB8AC3E}">
        <p14:creationId xmlns:p14="http://schemas.microsoft.com/office/powerpoint/2010/main" val="714772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ian numeron paikkamerkki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F056BCA-13EA-4E26-A4BD-5C4ECB0D357A}" type="slidenum">
              <a:rPr lang="fi-FI" smtClean="0"/>
              <a:pPr/>
              <a:t>3</a:t>
            </a:fld>
            <a:endParaRPr lang="fi-FI" dirty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/>
              <a:t>Ratasuunnitelma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1813" y="1233488"/>
            <a:ext cx="7893050" cy="5243512"/>
          </a:xfrm>
        </p:spPr>
        <p:txBody>
          <a:bodyPr/>
          <a:lstStyle/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fi-FI" sz="2000" dirty="0"/>
              <a:t>Ratasuunnitelmassa osoitetaan toteutettavat toimenpiteet, sekä niitä varten tarvittavat alueet ja oikeudet. 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fi-FI" sz="2000" dirty="0"/>
              <a:t>Lainvoimainen ratasuunnitelma ja asemakaava toimivat lunastuslupana. 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fi-FI" sz="2000" dirty="0"/>
              <a:t>Ratasuunnitelmaan on liitetty arvio hankkeen vaikutuksista sekä esitetty ne toimenpiteet, jotka ovat tarpeen haitallisten vaikutusten poistamiseksi tai vähentämiseksi. 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fi-FI" sz="2000" dirty="0"/>
              <a:t>Ratasuunnitelma on käynyt läpi ratalain mukaisen käsittelyn ja maanomistajilla on ollut mahdollisuus lausua mielipiteensä suunnitelmista ja ne on huomioitu mahdollisuuksien mukaan.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fi-FI" sz="2000" dirty="0"/>
              <a:t>Ratasuunnitelman hyväksymispäätös on annettu 3.6.2021. 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fi-FI" sz="2000" dirty="0"/>
              <a:t>Ratasuunnitelma ei ole vielä lainvoimainen, mutta se on täytäntöön pantavissa valituksista huolimatta. </a:t>
            </a:r>
          </a:p>
          <a:p>
            <a:pPr marL="0" indent="0" eaLnBrk="1" hangingPunct="1"/>
            <a:endParaRPr lang="fi-FI" sz="2000" b="1" dirty="0"/>
          </a:p>
          <a:p>
            <a:pPr marL="0" indent="0" eaLnBrk="1" hangingPunct="1">
              <a:buFontTx/>
              <a:buNone/>
            </a:pP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3801723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ian numeron paikkamerkki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4500308-4D88-4B53-96CF-40195259AF6B}" type="slidenum">
              <a:rPr lang="fi-FI" smtClean="0"/>
              <a:pPr/>
              <a:t>4</a:t>
            </a:fld>
            <a:endParaRPr lang="fi-FI" dirty="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528638" y="692696"/>
            <a:ext cx="7896225" cy="540792"/>
          </a:xfrm>
        </p:spPr>
        <p:txBody>
          <a:bodyPr/>
          <a:lstStyle/>
          <a:p>
            <a:pPr eaLnBrk="1" hangingPunct="1"/>
            <a:r>
              <a:rPr lang="fi-FI" dirty="0"/>
              <a:t>Maanhankinta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1813" y="1412776"/>
            <a:ext cx="7893050" cy="4896544"/>
          </a:xfrm>
        </p:spPr>
        <p:txBody>
          <a:bodyPr/>
          <a:lstStyle/>
          <a:p>
            <a:pPr lvl="1" eaLnBrk="1" hangingPunct="1"/>
            <a:r>
              <a:rPr lang="fi-FI" sz="2000" dirty="0"/>
              <a:t>Ratasuunnitelma oikeuttaa siinä osoitettujen alueiden ja oikeuksien lunastamiseen. </a:t>
            </a:r>
          </a:p>
          <a:p>
            <a:pPr lvl="1" eaLnBrk="1" hangingPunct="1"/>
            <a:r>
              <a:rPr lang="fi-FI" sz="2000" dirty="0"/>
              <a:t>Hanketta varten tarvittavat alueet ja oikeudet lunastetaan ratatoimituksessa. </a:t>
            </a:r>
          </a:p>
          <a:p>
            <a:pPr lvl="1" eaLnBrk="1" hangingPunct="1"/>
            <a:r>
              <a:rPr lang="fi-FI" sz="2000" dirty="0"/>
              <a:t>Toimituksen hakijana ja radanpitäjän edustajana ratatoimituksessa toimii Uudenmaan ELY-keskus. </a:t>
            </a:r>
          </a:p>
          <a:p>
            <a:pPr lvl="1" eaLnBrk="1" hangingPunct="1"/>
            <a:r>
              <a:rPr lang="fi-FI" sz="2000" dirty="0"/>
              <a:t>Ratasuunnitelmassa osoitetut alueet ja oikeudet otetaan radanpitäjän haltuun ratatoimituksen haltuunottokokouksessa. </a:t>
            </a:r>
          </a:p>
          <a:p>
            <a:pPr lvl="1"/>
            <a:r>
              <a:rPr lang="fi-FI" sz="2000" dirty="0"/>
              <a:t>Haltuunoton myötä käynnistyvät toimituksen korvauskäsittelyt toimitusinsinöörin johdolla. </a:t>
            </a:r>
          </a:p>
          <a:p>
            <a:pPr lvl="1"/>
            <a:r>
              <a:rPr lang="fi-FI" sz="2000" dirty="0"/>
              <a:t>ELY-keskus on toimituksessa maanomistajien tavoin asianosainen.</a:t>
            </a:r>
          </a:p>
          <a:p>
            <a:pPr lvl="1" eaLnBrk="1" hangingPunct="1"/>
            <a:r>
              <a:rPr lang="fi-FI" sz="2000" dirty="0"/>
              <a:t>Päätökset toimituksessa tekee lunastustoimikunta. </a:t>
            </a:r>
          </a:p>
          <a:p>
            <a:pPr lvl="1" eaLnBrk="1" hangingPunct="1"/>
            <a:r>
              <a:rPr lang="fi-FI" sz="2000" b="1" dirty="0"/>
              <a:t>Ratatoimituksessa ei tehdä rakentamiseen liittyviä päätöksiä. </a:t>
            </a:r>
          </a:p>
          <a:p>
            <a:pPr marL="0" indent="0" eaLnBrk="1" hangingPunct="1">
              <a:buFontTx/>
              <a:buNone/>
            </a:pPr>
            <a:endParaRPr lang="fi-FI" sz="2000" b="1" dirty="0"/>
          </a:p>
          <a:p>
            <a:pPr marL="0" indent="0" eaLnBrk="1" hangingPunct="1">
              <a:buFontTx/>
              <a:buNone/>
            </a:pPr>
            <a:endParaRPr lang="fi-FI" sz="2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ian numeron paikkamerkki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9744C80-D6F8-490A-A182-91FC26D72DB2}" type="slidenum">
              <a:rPr lang="fi-FI" smtClean="0"/>
              <a:pPr/>
              <a:t>5</a:t>
            </a:fld>
            <a:endParaRPr lang="fi-FI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/>
              <a:t>Kaksivaiheinen ratatoimitus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1813" y="1233488"/>
            <a:ext cx="7893050" cy="4895812"/>
          </a:xfrm>
        </p:spPr>
        <p:txBody>
          <a:bodyPr/>
          <a:lstStyle/>
          <a:p>
            <a:pPr lvl="1" eaLnBrk="1" hangingPunct="1"/>
            <a:r>
              <a:rPr lang="fi-FI" b="1" dirty="0"/>
              <a:t>Toimituksen 1. vaiheessa käsitellään korvaukset lunastettavasta omaisuudesta. </a:t>
            </a:r>
          </a:p>
          <a:p>
            <a:pPr lvl="1" eaLnBrk="1" hangingPunct="1"/>
            <a:r>
              <a:rPr lang="fi-FI" dirty="0"/>
              <a:t>Maanomistajille varataan mahdollisuus esittää korvausvaatimuksia. </a:t>
            </a:r>
          </a:p>
          <a:p>
            <a:pPr lvl="1" eaLnBrk="1" hangingPunct="1"/>
            <a:r>
              <a:rPr lang="fi-FI" dirty="0"/>
              <a:t>ELY-keskus antaa vastineen korvausvaatimuksiin.</a:t>
            </a:r>
          </a:p>
          <a:p>
            <a:pPr lvl="1" eaLnBrk="1" hangingPunct="1"/>
            <a:r>
              <a:rPr lang="fi-FI" dirty="0"/>
              <a:t>Lunastustoimikunta määrää korvaukset lunastettavasta omaisuudesta viran puolesta. </a:t>
            </a:r>
          </a:p>
          <a:p>
            <a:pPr lvl="1" eaLnBrk="1" hangingPunct="1"/>
            <a:r>
              <a:rPr lang="fi-FI" dirty="0"/>
              <a:t>Loppukokouksessa annetaan lunastuspäätös ja määrätään korvaukset lunastettavasta omaisuudesta. Päätöksistä on valitusoikeus. </a:t>
            </a:r>
          </a:p>
          <a:p>
            <a:pPr lvl="1" eaLnBrk="1" hangingPunct="1"/>
            <a:endParaRPr lang="fi-FI" dirty="0"/>
          </a:p>
          <a:p>
            <a:pPr lvl="1" eaLnBrk="1" hangingPunct="1"/>
            <a:r>
              <a:rPr lang="fi-FI" b="1" dirty="0"/>
              <a:t>Rakentamisen päätyttyä käynnistyvässä toimituksen 2. vaiheessa käsitellään korvaukset mm. mahdollisista vahingoista ja haitoista. </a:t>
            </a:r>
          </a:p>
          <a:p>
            <a:pPr lvl="1"/>
            <a:r>
              <a:rPr lang="fi-FI" dirty="0"/>
              <a:t>Mahdollisten haittojen ja vahinkojen osalta maanomistajan on syytä tehdä korvausvaatimus. </a:t>
            </a:r>
          </a:p>
          <a:p>
            <a:pPr lvl="1" eaLnBrk="1" hangingPunct="1"/>
            <a:r>
              <a:rPr lang="fi-FI" dirty="0"/>
              <a:t>Loppukokouksessa annetaan lunastuspäätös ja määrätään korvaukset mm. mahdollisista haitoista ja vahingoista. Päätöksistä on valitusoikeus.</a:t>
            </a:r>
          </a:p>
          <a:p>
            <a:pPr marL="1588" lvl="1" indent="0" eaLnBrk="1" hangingPunct="1">
              <a:buNone/>
            </a:pPr>
            <a:r>
              <a:rPr lang="fi-FI" dirty="0"/>
              <a:t> </a:t>
            </a:r>
          </a:p>
          <a:p>
            <a:pPr marL="0" indent="0" eaLnBrk="1" hangingPunct="1">
              <a:buFontTx/>
              <a:buNone/>
            </a:pPr>
            <a:endParaRPr lang="fi-FI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ian numeron paikkamerkki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4500308-4D88-4B53-96CF-40195259AF6B}" type="slidenum">
              <a:rPr lang="fi-FI" smtClean="0"/>
              <a:pPr/>
              <a:t>6</a:t>
            </a:fld>
            <a:endParaRPr lang="fi-FI" dirty="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528638" y="692696"/>
            <a:ext cx="7896225" cy="540792"/>
          </a:xfrm>
        </p:spPr>
        <p:txBody>
          <a:bodyPr/>
          <a:lstStyle/>
          <a:p>
            <a:pPr eaLnBrk="1" hangingPunct="1"/>
            <a:r>
              <a:rPr lang="fi-FI" dirty="0"/>
              <a:t>Haltuun otettavalla alueella oleva omaisuus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1813" y="1233488"/>
            <a:ext cx="7893050" cy="4991100"/>
          </a:xfrm>
        </p:spPr>
        <p:txBody>
          <a:bodyPr/>
          <a:lstStyle/>
          <a:p>
            <a:pPr lvl="1" eaLnBrk="1" hangingPunct="1"/>
            <a:r>
              <a:rPr lang="fi-FI" dirty="0"/>
              <a:t>Haltuunottokatselmuksen yhteydessä maanomistajalle varataan tilaisuus tulla kuulluksi ja lausua mielipiteensä </a:t>
            </a:r>
            <a:r>
              <a:rPr lang="fi-FI" dirty="0" err="1"/>
              <a:t>haltuunotettavasta</a:t>
            </a:r>
            <a:r>
              <a:rPr lang="fi-FI" dirty="0"/>
              <a:t> omaisuudesta.</a:t>
            </a:r>
          </a:p>
          <a:p>
            <a:pPr lvl="1" eaLnBrk="1" hangingPunct="1"/>
            <a:r>
              <a:rPr lang="fi-FI" dirty="0"/>
              <a:t>Haltuunottokokouksen jälkeen radanpitäjällä on oikeus aloittaa rakentamistyöt ja poistaa tai siirtää haltuun otettavalla alueella oleva omaisuus.</a:t>
            </a:r>
          </a:p>
          <a:p>
            <a:pPr lvl="1"/>
            <a:r>
              <a:rPr lang="fi-FI" dirty="0"/>
              <a:t>Maanomistajalla on mahdollisuus poistaa </a:t>
            </a:r>
            <a:r>
              <a:rPr lang="fi-FI" dirty="0" err="1"/>
              <a:t>haltuunotettavalla</a:t>
            </a:r>
            <a:r>
              <a:rPr lang="fi-FI" dirty="0"/>
              <a:t> alueella oleva omaisuus 31.3.2023 mennessä. </a:t>
            </a:r>
          </a:p>
          <a:p>
            <a:pPr marL="1588" lvl="1" indent="0">
              <a:buNone/>
            </a:pPr>
            <a:r>
              <a:rPr lang="fi-FI" i="1" dirty="0"/>
              <a:t>	</a:t>
            </a:r>
            <a:r>
              <a:rPr lang="fi-FI" i="1" u="sng" dirty="0"/>
              <a:t>Tämä kuitenkin sillä rajauksella, että hankkeella on oikeus tulla </a:t>
            </a:r>
            <a:r>
              <a:rPr lang="fi-FI" i="1" dirty="0"/>
              <a:t>	</a:t>
            </a:r>
            <a:r>
              <a:rPr lang="fi-FI" i="1" u="sng" dirty="0"/>
              <a:t>tekemään tarvittavia töitä ja poistaa vähäisessä määrin puustoa ja </a:t>
            </a:r>
            <a:r>
              <a:rPr lang="fi-FI" i="1" dirty="0"/>
              <a:t>	</a:t>
            </a:r>
            <a:r>
              <a:rPr lang="fi-FI" i="1" u="sng" dirty="0"/>
              <a:t>muuta omaisuutta jo aiemmin mm. pohjatutkimuksia varten. </a:t>
            </a:r>
            <a:endParaRPr lang="fi-FI" i="1" u="sng" dirty="0">
              <a:solidFill>
                <a:srgbClr val="FF0000"/>
              </a:solidFill>
            </a:endParaRPr>
          </a:p>
          <a:p>
            <a:pPr lvl="1"/>
            <a:r>
              <a:rPr lang="fi-FI" dirty="0"/>
              <a:t>Mikäli omistaja ei siirrä haltuun otettavalla alueella olevaa omaisuutta annetussa määräajassa, urakoitsija poistaa omaisuuden.</a:t>
            </a:r>
          </a:p>
          <a:p>
            <a:pPr lvl="1" eaLnBrk="1" hangingPunct="1"/>
            <a:r>
              <a:rPr lang="fi-FI" dirty="0"/>
              <a:t>Puusto jää maanomistajien omaisuudeksi, ja se kasataan haltuunottoalueen ulkopuolelle. Selvitetään tarvetta ja mahdollisuutta yhteismyyntiin</a:t>
            </a:r>
            <a:r>
              <a:rPr lang="fi-FI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99530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ian numeron paikkamerkki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2C349DA-BA7B-43A6-90B3-84FA4B8EBE73}" type="slidenum">
              <a:rPr lang="fi-FI" smtClean="0"/>
              <a:pPr/>
              <a:t>7</a:t>
            </a:fld>
            <a:endParaRPr lang="fi-FI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/>
              <a:t>Rakentaminen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fi-FI" sz="2000" dirty="0"/>
              <a:t>Kun alueet on otettu radanpitäjän haltuun, hankkeella on oikeus aloittaa rakentamistyöt kyseisillä alueilla. </a:t>
            </a:r>
          </a:p>
          <a:p>
            <a:pPr lvl="1" eaLnBrk="1" hangingPunct="1"/>
            <a:r>
              <a:rPr lang="fi-FI" sz="2000" i="1" dirty="0"/>
              <a:t>Ensimmäisenä käynnistyvät suunnitteluun ja rakentamisen valmisteluun liittyvät työt. Varsinainen rakentaminen käynnistyy myöhemmin. </a:t>
            </a:r>
          </a:p>
          <a:p>
            <a:pPr lvl="1" eaLnBrk="1" hangingPunct="1"/>
            <a:r>
              <a:rPr lang="fi-FI" sz="2000" dirty="0"/>
              <a:t>Kiinteistöille turvataan kulkuyhteydet koko hankkeen ajan. </a:t>
            </a:r>
          </a:p>
          <a:p>
            <a:pPr lvl="1" eaLnBrk="1" hangingPunct="1"/>
            <a:r>
              <a:rPr lang="fi-FI" sz="2000" dirty="0"/>
              <a:t>Rakentamisesta vastaa Väyläviraston valitsemat urakoitsijat.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ian numeron paikkamerkki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4500308-4D88-4B53-96CF-40195259AF6B}" type="slidenum">
              <a:rPr lang="fi-FI" smtClean="0"/>
              <a:pPr/>
              <a:t>8</a:t>
            </a:fld>
            <a:endParaRPr lang="fi-FI" dirty="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528638" y="692696"/>
            <a:ext cx="7896225" cy="540792"/>
          </a:xfrm>
        </p:spPr>
        <p:txBody>
          <a:bodyPr/>
          <a:lstStyle/>
          <a:p>
            <a:pPr eaLnBrk="1" hangingPunct="1"/>
            <a:r>
              <a:rPr lang="fi-FI" dirty="0"/>
              <a:t>Melumittaukset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1813" y="1233488"/>
            <a:ext cx="7893050" cy="5243512"/>
          </a:xfrm>
        </p:spPr>
        <p:txBody>
          <a:bodyPr/>
          <a:lstStyle/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fi-FI" dirty="0"/>
              <a:t>Hankkeen 2. vaiheen ratatoimituksia varten on tehty kesäkaudella 2022 melumittauksia 75 mittauspisteessä. Pisteistä 29 kpl sijaitsee välillä Hyvinkää-Riihimäki.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i-FI" dirty="0"/>
              <a:t>Tarkoituksena on selvittää hankkeen aiheuttama melutason muutos. Mittaukset uusitaan samoissa pisteissä rakentamisen päätyttyä.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i-FI" dirty="0"/>
              <a:t>Melumittaukset tekee FCG Suunnittelu ja tekniikka Oy.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i-FI" dirty="0"/>
              <a:t>Mittaukset suoritetaan Ympäristöoppaan 5/1996 Raideliikennemelun mittaaminen mukaisin menetelmin.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i-FI" dirty="0"/>
              <a:t>Mittauksessa mitataan kunkin junatyypin ohiajon aiheuttama melualtistus. Tulokset lasketaan muuntamalla yksittäiset melualtistukset junien pituudet, nopeudet ja päivittäiset lukumäärät huomioimalla päivä- ja yöajan keskiäänitasoiksi, jotka esitetään mittauksen tuloksina.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i-FI" dirty="0"/>
              <a:t>Mittauksia esitellään tarkemmin ratatoimituksen 2. vaiheen aloituskokouksessa rakentamisen päätyttyä.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i-FI" dirty="0"/>
              <a:t>Mittaustuloksia käytetään lähtötietona mahdollisten meluhaittojen arvioinnissa. </a:t>
            </a:r>
          </a:p>
          <a:p>
            <a:pPr marL="0" indent="0" eaLnBrk="1" hangingPunct="1">
              <a:buFontTx/>
              <a:buNone/>
            </a:pPr>
            <a:endParaRPr lang="fi-FI" sz="2000" b="1" dirty="0"/>
          </a:p>
          <a:p>
            <a:pPr marL="0" indent="0" eaLnBrk="1" hangingPunct="1">
              <a:buFontTx/>
              <a:buNone/>
            </a:pPr>
            <a:endParaRPr lang="fi-FI" sz="2000" b="1" dirty="0"/>
          </a:p>
        </p:txBody>
      </p:sp>
    </p:spTree>
    <p:extLst>
      <p:ext uri="{BB962C8B-B14F-4D97-AF65-F5344CB8AC3E}">
        <p14:creationId xmlns:p14="http://schemas.microsoft.com/office/powerpoint/2010/main" val="3009370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ian numeron paikkamerkki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D53B85D-5B8E-4B2F-9669-25A835F9091A}" type="slidenum">
              <a:rPr lang="fi-FI" smtClean="0"/>
              <a:pPr/>
              <a:t>9</a:t>
            </a:fld>
            <a:endParaRPr lang="fi-FI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/>
              <a:t>Työn aikaiset vahingot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fi-FI" sz="2000" dirty="0"/>
              <a:t>Rakentamisen aikana voi kiinteistöihin kohdistua erilaisia vahinkoja (esim. louhinta- ja vettymisvahingot, </a:t>
            </a:r>
            <a:r>
              <a:rPr lang="fi-FI" sz="2000" dirty="0" err="1"/>
              <a:t>haltuunotetun</a:t>
            </a:r>
            <a:r>
              <a:rPr lang="fi-FI" sz="2000" dirty="0"/>
              <a:t> alueen ylitykset). </a:t>
            </a:r>
          </a:p>
          <a:p>
            <a:pPr lvl="1"/>
            <a:r>
              <a:rPr lang="fi-FI" sz="2000" dirty="0"/>
              <a:t>Vahingot on syytä dokumentoida esim. muistiinpanoin ja valokuvin heti niiden tapahduttua.</a:t>
            </a:r>
          </a:p>
          <a:p>
            <a:pPr lvl="1"/>
            <a:r>
              <a:rPr lang="fi-FI" sz="2000" dirty="0"/>
              <a:t>Yhteys hankkeen edustajiin heti vahingon tapahduttua. </a:t>
            </a:r>
          </a:p>
          <a:p>
            <a:pPr lvl="1" eaLnBrk="1" hangingPunct="1"/>
            <a:r>
              <a:rPr lang="fi-FI" sz="2000" dirty="0"/>
              <a:t>Maanomistajat voivat neuvotella vahinkojen korjaamisesta välittömästi vahingon tapahduttua urakoitsijan/hankkeen edustajien kanssa. Vahinko pyritään korjaamaan heti sen tapahduttua. </a:t>
            </a:r>
          </a:p>
          <a:p>
            <a:pPr lvl="1" eaLnBrk="1" hangingPunct="1"/>
            <a:r>
              <a:rPr lang="fi-FI" sz="2000" dirty="0"/>
              <a:t>Korvauskysymykset käsitellään ratatoimituksessa, ellei niistä ole sovittu työn aikana. </a:t>
            </a:r>
          </a:p>
          <a:p>
            <a:pPr lvl="1" eaLnBrk="1" hangingPunct="1"/>
            <a:r>
              <a:rPr lang="fi-FI" sz="2000" dirty="0"/>
              <a:t>Maanomistajan tulee itse olla aktiivinen, jos vahinkoja aiheutuu!</a:t>
            </a:r>
          </a:p>
          <a:p>
            <a:pPr marL="0" indent="0" eaLnBrk="1" hangingPunct="1">
              <a:buFontTx/>
              <a:buNone/>
            </a:pPr>
            <a:endParaRPr lang="fi-FI" sz="1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_Oletuspohja">
  <a:themeElements>
    <a:clrScheme name="TH_Oletuspohja 1">
      <a:dk1>
        <a:srgbClr val="000000"/>
      </a:dk1>
      <a:lt1>
        <a:srgbClr val="FFFFFF"/>
      </a:lt1>
      <a:dk2>
        <a:srgbClr val="000000"/>
      </a:dk2>
      <a:lt2>
        <a:srgbClr val="DDDD99"/>
      </a:lt2>
      <a:accent1>
        <a:srgbClr val="FFFFFF"/>
      </a:accent1>
      <a:accent2>
        <a:srgbClr val="0062C8"/>
      </a:accent2>
      <a:accent3>
        <a:srgbClr val="FFFFFF"/>
      </a:accent3>
      <a:accent4>
        <a:srgbClr val="000000"/>
      </a:accent4>
      <a:accent5>
        <a:srgbClr val="FFFFFF"/>
      </a:accent5>
      <a:accent6>
        <a:srgbClr val="0058B5"/>
      </a:accent6>
      <a:hlink>
        <a:srgbClr val="E20000"/>
      </a:hlink>
      <a:folHlink>
        <a:srgbClr val="00E100"/>
      </a:folHlink>
    </a:clrScheme>
    <a:fontScheme name="TH_Oletuspohj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H_Oletuspohja 1">
        <a:dk1>
          <a:srgbClr val="000000"/>
        </a:dk1>
        <a:lt1>
          <a:srgbClr val="FFFFFF"/>
        </a:lt1>
        <a:dk2>
          <a:srgbClr val="000000"/>
        </a:dk2>
        <a:lt2>
          <a:srgbClr val="DDDD99"/>
        </a:lt2>
        <a:accent1>
          <a:srgbClr val="FFFFFF"/>
        </a:accent1>
        <a:accent2>
          <a:srgbClr val="0062C8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58B5"/>
        </a:accent6>
        <a:hlink>
          <a:srgbClr val="E20000"/>
        </a:hlink>
        <a:folHlink>
          <a:srgbClr val="00E1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H_Oletuspohja">
  <a:themeElements>
    <a:clrScheme name="TH_Oletuspohja 1">
      <a:dk1>
        <a:srgbClr val="000000"/>
      </a:dk1>
      <a:lt1>
        <a:srgbClr val="FFFFFF"/>
      </a:lt1>
      <a:dk2>
        <a:srgbClr val="000000"/>
      </a:dk2>
      <a:lt2>
        <a:srgbClr val="DDDD99"/>
      </a:lt2>
      <a:accent1>
        <a:srgbClr val="FFFFFF"/>
      </a:accent1>
      <a:accent2>
        <a:srgbClr val="0062C8"/>
      </a:accent2>
      <a:accent3>
        <a:srgbClr val="FFFFFF"/>
      </a:accent3>
      <a:accent4>
        <a:srgbClr val="000000"/>
      </a:accent4>
      <a:accent5>
        <a:srgbClr val="FFFFFF"/>
      </a:accent5>
      <a:accent6>
        <a:srgbClr val="0058B5"/>
      </a:accent6>
      <a:hlink>
        <a:srgbClr val="E20000"/>
      </a:hlink>
      <a:folHlink>
        <a:srgbClr val="00E100"/>
      </a:folHlink>
    </a:clrScheme>
    <a:fontScheme name="TH_Oletuspohj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H_Oletuspohja 1">
        <a:dk1>
          <a:srgbClr val="000000"/>
        </a:dk1>
        <a:lt1>
          <a:srgbClr val="FFFFFF"/>
        </a:lt1>
        <a:dk2>
          <a:srgbClr val="000000"/>
        </a:dk2>
        <a:lt2>
          <a:srgbClr val="DDDD99"/>
        </a:lt2>
        <a:accent1>
          <a:srgbClr val="FFFFFF"/>
        </a:accent1>
        <a:accent2>
          <a:srgbClr val="0062C8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58B5"/>
        </a:accent6>
        <a:hlink>
          <a:srgbClr val="E20000"/>
        </a:hlink>
        <a:folHlink>
          <a:srgbClr val="00E1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1535</TotalTime>
  <Words>699</Words>
  <Application>Microsoft Office PowerPoint</Application>
  <PresentationFormat>Näytössä katseltava diaesitys (4:3)</PresentationFormat>
  <Paragraphs>81</Paragraphs>
  <Slides>9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9</vt:i4>
      </vt:variant>
    </vt:vector>
  </HeadingPairs>
  <TitlesOfParts>
    <vt:vector size="13" baseType="lpstr">
      <vt:lpstr>Arial</vt:lpstr>
      <vt:lpstr>Arial Black</vt:lpstr>
      <vt:lpstr>TH_Oletuspohja</vt:lpstr>
      <vt:lpstr>1_TH_Oletuspohja</vt:lpstr>
      <vt:lpstr>RATATOIMITUS  Pasila-Riihimäki liikenteellisen välityskyvyn nostaminen vaihe 2. Hyvinkää – Riihimäki   1.9. / 2022-684832 (Hausjärvi) 2.9. / 2022-684821 (Hyvinkää)   </vt:lpstr>
      <vt:lpstr>Hankkeen yhteystietoja</vt:lpstr>
      <vt:lpstr>Ratasuunnitelma</vt:lpstr>
      <vt:lpstr>Maanhankinta</vt:lpstr>
      <vt:lpstr>Kaksivaiheinen ratatoimitus</vt:lpstr>
      <vt:lpstr>Haltuun otettavalla alueella oleva omaisuus</vt:lpstr>
      <vt:lpstr>Rakentaminen</vt:lpstr>
      <vt:lpstr>Melumittaukset</vt:lpstr>
      <vt:lpstr>Työn aikaiset vahingot</vt:lpstr>
    </vt:vector>
  </TitlesOfParts>
  <Company>ELY, Uusimaa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Ketolainen Ann-Christine</dc:creator>
  <cp:lastModifiedBy>Katja Palmu</cp:lastModifiedBy>
  <cp:revision>150</cp:revision>
  <cp:lastPrinted>2018-06-05T13:39:20Z</cp:lastPrinted>
  <dcterms:created xsi:type="dcterms:W3CDTF">2006-05-10T12:18:58Z</dcterms:created>
  <dcterms:modified xsi:type="dcterms:W3CDTF">2022-08-31T11:30:02Z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vTieturiVerID">
    <vt:lpwstr>319.81.05.008</vt:lpwstr>
  </property>
  <property fmtid="{D5CDD505-2E9C-101B-9397-08002B2CF9AE}" pid="3" name="dvDefinition">
    <vt:lpwstr>76</vt:lpwstr>
  </property>
  <property fmtid="{D5CDD505-2E9C-101B-9397-08002B2CF9AE}" pid="4" name="Toiminto">
    <vt:lpwstr>23 Tienpidon toteutus</vt:lpwstr>
  </property>
  <property fmtid="{D5CDD505-2E9C-101B-9397-08002B2CF9AE}" pid="5" name="Asiakirjan tyyppi">
    <vt:lpwstr>ESITYS</vt:lpwstr>
  </property>
  <property fmtid="{D5CDD505-2E9C-101B-9397-08002B2CF9AE}" pid="6" name="Asian tunnus">
    <vt:lpwstr/>
  </property>
  <property fmtid="{D5CDD505-2E9C-101B-9397-08002B2CF9AE}" pid="7" name="Päiväys">
    <vt:lpwstr>19.4.2010</vt:lpwstr>
  </property>
  <property fmtid="{D5CDD505-2E9C-101B-9397-08002B2CF9AE}" pid="8" name="Kieli">
    <vt:lpwstr>Suomi</vt:lpwstr>
  </property>
  <property fmtid="{D5CDD505-2E9C-101B-9397-08002B2CF9AE}" pid="9" name="Julkisuus">
    <vt:lpwstr>Julkinen</vt:lpwstr>
  </property>
  <property fmtid="{D5CDD505-2E9C-101B-9397-08002B2CF9AE}" pid="10" name="dvLogo">
    <vt:lpwstr>1</vt:lpwstr>
  </property>
  <property fmtid="{D5CDD505-2E9C-101B-9397-08002B2CF9AE}" pid="11" name="dvEULogo">
    <vt:lpwstr>0</vt:lpwstr>
  </property>
  <property fmtid="{D5CDD505-2E9C-101B-9397-08002B2CF9AE}" pid="12" name="Projekti tai hanke">
    <vt:lpwstr> </vt:lpwstr>
  </property>
</Properties>
</file>