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747" r:id="rId7"/>
  </p:sldMasterIdLst>
  <p:notesMasterIdLst>
    <p:notesMasterId r:id="rId17"/>
  </p:notesMasterIdLst>
  <p:sldIdLst>
    <p:sldId id="275" r:id="rId8"/>
    <p:sldId id="314" r:id="rId9"/>
    <p:sldId id="306" r:id="rId10"/>
    <p:sldId id="321" r:id="rId11"/>
    <p:sldId id="311" r:id="rId12"/>
    <p:sldId id="323" r:id="rId13"/>
    <p:sldId id="324" r:id="rId14"/>
    <p:sldId id="307" r:id="rId15"/>
    <p:sldId id="291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ko Honkala" initials="MH" lastIdx="1" clrIdx="0">
    <p:extLst>
      <p:ext uri="{19B8F6BF-5375-455C-9EA6-DF929625EA0E}">
        <p15:presenceInfo xmlns:p15="http://schemas.microsoft.com/office/powerpoint/2012/main" userId="b8728170f39bc9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6" autoAdjust="0"/>
    <p:restoredTop sz="85897" autoAdjust="0"/>
  </p:normalViewPr>
  <p:slideViewPr>
    <p:cSldViewPr snapToGrid="0">
      <p:cViewPr varScale="1">
        <p:scale>
          <a:sx n="98" d="100"/>
          <a:sy n="98" d="100"/>
        </p:scale>
        <p:origin x="160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60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8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48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43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33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93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Tarhonen Anna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dlogoshap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" y="4915763"/>
            <a:ext cx="1939164" cy="1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Tarhonen Anna</a:t>
            </a:r>
            <a:endParaRPr lang="en-US" dirty="0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dlogoshap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" y="4915763"/>
            <a:ext cx="1939164" cy="1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6" y="1654055"/>
            <a:ext cx="3577632" cy="3221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sityksen per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913" indent="-179913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82-9A34-4074-BAED-A3269BFD28D3}" type="datetime1">
              <a:rPr lang="fi-FI" smtClean="0"/>
              <a:t>31.8.2022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463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 sivu yhdellä kuvalla j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000" y="417600"/>
            <a:ext cx="8832000" cy="6096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000" y="1784264"/>
            <a:ext cx="4824000" cy="583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67" b="1" i="0" baseline="0">
                <a:solidFill>
                  <a:srgbClr val="00B0CA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68" y="2395871"/>
            <a:ext cx="4824000" cy="3757731"/>
          </a:xfrm>
        </p:spPr>
        <p:txBody>
          <a:bodyPr>
            <a:normAutofit/>
          </a:bodyPr>
          <a:lstStyle>
            <a:lvl1pPr marL="122764" indent="-122764">
              <a:buSzPct val="120000"/>
              <a:buFont typeface="Arial" panose="020B0604020202020204" pitchFamily="34" charset="0"/>
              <a:buChar char="●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036-A15B-4656-B98C-60E0FA0410EE}" type="datetime1">
              <a:rPr lang="fi-FI" smtClean="0"/>
              <a:t>31.8.2022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875200" y="1824000"/>
            <a:ext cx="5884800" cy="43296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99986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Liisa Vähäkylä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97968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Liisa Vähäkylä</a:t>
            </a:r>
            <a:endParaRPr lang="en-US" dirty="0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24372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99737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75140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33690944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80365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5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7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33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22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1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22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30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dlogoshape">
            <a:extLst>
              <a:ext uri="{FF2B5EF4-FFF2-40B4-BE49-F238E27FC236}">
                <a16:creationId xmlns:a16="http://schemas.microsoft.com/office/drawing/2014/main" id="{F6647E2A-C923-4B9D-B41B-B189F1F90C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36" y="78029"/>
            <a:ext cx="1939164" cy="1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5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5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1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28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18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4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98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03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82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07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8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03550"/>
      </p:ext>
    </p:extLst>
  </p:cSld>
  <p:clrMapOvr>
    <a:masterClrMapping/>
  </p:clrMapOvr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96525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281"/>
      </p:ext>
    </p:extLst>
  </p:cSld>
  <p:clrMapOvr>
    <a:masterClrMapping/>
  </p:clrMapOvr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6261"/>
      </p:ext>
    </p:extLst>
  </p:cSld>
  <p:clrMapOvr>
    <a:masterClrMapping/>
  </p:clrMapOvr>
  <p:hf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1059"/>
      </p:ext>
    </p:extLst>
  </p:cSld>
  <p:clrMapOvr>
    <a:masterClrMapping/>
  </p:clrMapOvr>
  <p:hf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127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64902"/>
      </p:ext>
    </p:extLst>
  </p:cSld>
  <p:clrMapOvr>
    <a:masterClrMapping/>
  </p:clrMapOvr>
  <p:hf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7980"/>
      </p:ext>
    </p:extLst>
  </p:cSld>
  <p:clrMapOvr>
    <a:masterClrMapping/>
  </p:clrMapOvr>
  <p:hf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98549"/>
      </p:ext>
    </p:extLst>
  </p:cSld>
  <p:clrMapOvr>
    <a:masterClrMapping/>
  </p:clrMapOvr>
  <p:hf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kukka&#10;&#10;Kuvaus luotu automaattisesti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76682"/>
      </p:ext>
    </p:extLst>
  </p:cSld>
  <p:clrMapOvr>
    <a:masterClrMapping/>
  </p:clrMapOvr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0567"/>
      </p:ext>
    </p:extLst>
  </p:cSld>
  <p:clrMapOvr>
    <a:masterClrMapping/>
  </p:clrMapOvr>
  <p:hf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0575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524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Tarhonen Anna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90" r:id="rId43"/>
    <p:sldLayoutId id="2147483791" r:id="rId4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25.8.2020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Liisa Vähäkylä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2158067" y="5274658"/>
            <a:ext cx="6826542" cy="1799511"/>
          </a:xfrm>
        </p:spPr>
        <p:txBody>
          <a:bodyPr>
            <a:normAutofit/>
          </a:bodyPr>
          <a:lstStyle/>
          <a:p>
            <a:r>
              <a:rPr lang="fi-FI" altLang="en-US" sz="2800" dirty="0"/>
              <a:t>Helsinki–Riihimäki kapasiteetin lisääminen -hanke</a:t>
            </a:r>
            <a:br>
              <a:rPr lang="fi-FI" altLang="en-US" sz="2800" dirty="0"/>
            </a:br>
            <a:br>
              <a:rPr lang="fi-FI" altLang="en-US" sz="1600" dirty="0"/>
            </a:br>
            <a:endParaRPr lang="fi-FI" altLang="en-US" sz="1600" b="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DB8027-3F8E-49D4-B9AE-8C2A5D2D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24399"/>
          </a:xfrm>
          <a:prstGeom prst="rect">
            <a:avLst/>
          </a:prstGeom>
        </p:spPr>
      </p:pic>
      <p:sp>
        <p:nvSpPr>
          <p:cNvPr id="7" name="Suorakulmio 9">
            <a:extLst>
              <a:ext uri="{FF2B5EF4-FFF2-40B4-BE49-F238E27FC236}">
                <a16:creationId xmlns:a16="http://schemas.microsoft.com/office/drawing/2014/main" id="{710889CF-1D5E-4B7C-8D8E-554DE1A1FBE7}"/>
              </a:ext>
            </a:extLst>
          </p:cNvPr>
          <p:cNvSpPr/>
          <p:nvPr/>
        </p:nvSpPr>
        <p:spPr>
          <a:xfrm>
            <a:off x="8489744" y="5924219"/>
            <a:ext cx="2825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i="1" dirty="0">
                <a:latin typeface="Tahoma" panose="020B0604030504040204" pitchFamily="34" charset="0"/>
                <a:ea typeface="Calibri" panose="020F0502020204030204" pitchFamily="34" charset="0"/>
              </a:rPr>
              <a:t>Tämän julkaisun sisällöstä vastaa yksin Väylävirasto, eikä se välttämättä vastaa Euroopan Unionin mielipidettä</a:t>
            </a:r>
            <a:endParaRPr lang="fi-FI" sz="800" dirty="0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9082BF2E-9BF5-4947-BD17-FE01389EC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03" y="5196837"/>
            <a:ext cx="3983310" cy="8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1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A9AF-28DB-46A5-AC66-2684651D71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50000"/>
          </a:xfrm>
        </p:spPr>
        <p:txBody>
          <a:bodyPr>
            <a:normAutofit/>
          </a:bodyPr>
          <a:lstStyle/>
          <a:p>
            <a:r>
              <a:rPr lang="fi-FI" dirty="0"/>
              <a:t>H</a:t>
            </a:r>
            <a:r>
              <a:rPr lang="fi-FI" sz="3600" dirty="0"/>
              <a:t>ankkeen tausta	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1695C-6E37-4FE0-8B69-44D8236300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5670" y="-15875"/>
            <a:ext cx="7035800" cy="6753225"/>
          </a:xfrm>
        </p:spPr>
        <p:txBody>
          <a:bodyPr tIns="360000" bIns="360000" anchor="ctr">
            <a:noAutofit/>
          </a:bodyPr>
          <a:lstStyle/>
          <a:p>
            <a:r>
              <a:rPr lang="fi-FI" sz="2300" dirty="0"/>
              <a:t>Helsinki–Riihimäki-rata on osa Suomen vanhinta, 160 vuotta sitten rakennettua päärataa. Liikennemääriltään Suomen vilkkain rataosuus.</a:t>
            </a:r>
          </a:p>
          <a:p>
            <a:r>
              <a:rPr lang="fi-FI" sz="2300" dirty="0"/>
              <a:t>Helsingin ja Riihimäen välisen rataosan välityskyky ei enää riitä kasvaneille liikennemäärille ja junaliikenteessä esiintyy ajoittain häiriöitä. Radanvarren seudulla on myös todettu tarvetta junatarjonnan lisäämiseen.</a:t>
            </a:r>
          </a:p>
          <a:p>
            <a:r>
              <a:rPr lang="fi-FI" sz="2300" b="0" i="0" dirty="0">
                <a:solidFill>
                  <a:srgbClr val="212529"/>
                </a:solidFill>
                <a:effectLst/>
              </a:rPr>
              <a:t>Hankkeessa luodaan edellytykset sujuvammalle liikenteelle tekemällä Helsinki–Riihimäki-rataosasta koko matkaltaan vähintään neliraiteinen.</a:t>
            </a:r>
          </a:p>
          <a:p>
            <a:r>
              <a:rPr lang="fi-FI" sz="2300" dirty="0">
                <a:solidFill>
                  <a:srgbClr val="212529"/>
                </a:solidFill>
              </a:rPr>
              <a:t>Hanke toteutetaan kolmessa vaiheessa, joista toisen vaiheen rakentaminen on aloitettu 12/2021. </a:t>
            </a:r>
            <a:endParaRPr lang="fi-FI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E7663-DC1D-49E3-A106-4BA528F0D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14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0" y="-15876"/>
            <a:ext cx="5155670" cy="6750000"/>
          </a:xfrm>
        </p:spPr>
        <p:txBody>
          <a:bodyPr>
            <a:normAutofit/>
          </a:bodyPr>
          <a:lstStyle/>
          <a:p>
            <a:r>
              <a:rPr lang="fi-FI" dirty="0"/>
              <a:t>Hankkeen tavoite ja vaikutukset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i-FI" sz="2300" dirty="0"/>
              <a:t>Tavoitteena on parantaa rataosan toimintavarmuutta lisäämällä kapasiteettia.</a:t>
            </a:r>
          </a:p>
          <a:p>
            <a:r>
              <a:rPr lang="fi-FI" sz="2300" dirty="0"/>
              <a:t>Vaikutukset: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Rataosan välityskyky kasvaa.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Liikenteen häiriöt vähenevät ja täsmällisyys paranee.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Lähiliikenteen junatarjontaa on mahdollista lisätä Helsinki–Riihimäki-välillä.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Tavaraliikenteen toimintaedellytykset paranevat.</a:t>
            </a:r>
          </a:p>
          <a:p>
            <a:pPr lvl="1">
              <a:buClr>
                <a:schemeClr val="accent2"/>
              </a:buClr>
            </a:pPr>
            <a:r>
              <a:rPr lang="fi-FI" sz="2000" dirty="0"/>
              <a:t>Pääradan varren maankäytön tiivistämisen edellytykset paranevat.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126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63B2B-0A3A-4BFD-8EDC-F6BD975D32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-377"/>
            <a:ext cx="5155670" cy="6737350"/>
          </a:xfrm>
        </p:spPr>
        <p:txBody>
          <a:bodyPr/>
          <a:lstStyle/>
          <a:p>
            <a:r>
              <a:rPr lang="fi-FI" dirty="0"/>
              <a:t>Kartta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F0D-CB8E-4E41-947D-5A0294BF9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4636D4B-0E9F-412A-8AEF-D1E7D0B7F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20226"/>
          <a:stretch/>
        </p:blipFill>
        <p:spPr>
          <a:xfrm>
            <a:off x="6545450" y="-378"/>
            <a:ext cx="4148380" cy="67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0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50000"/>
          </a:xfrm>
        </p:spPr>
        <p:txBody>
          <a:bodyPr>
            <a:normAutofit/>
          </a:bodyPr>
          <a:lstStyle/>
          <a:p>
            <a:r>
              <a:rPr lang="fi-FI" dirty="0"/>
              <a:t>2. toteutusvaiheen sisältö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156200" y="-15874"/>
            <a:ext cx="7035800" cy="6737349"/>
          </a:xfrm>
        </p:spPr>
        <p:txBody>
          <a:bodyPr tIns="360000" bIns="360000" anchor="ctr">
            <a:noAutofit/>
          </a:bodyPr>
          <a:lstStyle/>
          <a:p>
            <a:r>
              <a:rPr lang="fi-FI" sz="1900" dirty="0"/>
              <a:t>Keravan ja Järvenpään välisen osuuden ratasuunnitelma hyväksyttiin 12/2018 ja Purolan pohjoispuolisen osan 6/2021.</a:t>
            </a:r>
          </a:p>
          <a:p>
            <a:r>
              <a:rPr lang="fi-FI" sz="1900" dirty="0"/>
              <a:t>Hankkeen toteutusvaiheelle myönnettiin rahoitus </a:t>
            </a:r>
            <a:br>
              <a:rPr lang="fi-FI" sz="1900" dirty="0"/>
            </a:br>
            <a:r>
              <a:rPr lang="fi-FI" sz="1900" dirty="0"/>
              <a:t>273 milj. € vuoden 2020 4. lisätalousarviossa.</a:t>
            </a:r>
          </a:p>
          <a:p>
            <a:r>
              <a:rPr lang="fi-FI" sz="1900" dirty="0"/>
              <a:t>Merkittävimmät työt </a:t>
            </a:r>
            <a:r>
              <a:rPr lang="fi-FI" altLang="en-US" sz="1900" dirty="0"/>
              <a:t>2. vaiheessa:</a:t>
            </a:r>
          </a:p>
          <a:p>
            <a:pPr lvl="1">
              <a:buClr>
                <a:schemeClr val="accent3"/>
              </a:buClr>
            </a:pPr>
            <a:r>
              <a:rPr lang="fi-FI" altLang="en-US" sz="1800" dirty="0"/>
              <a:t>Lisäraide Hyvinkäältä Arolammille</a:t>
            </a:r>
          </a:p>
          <a:p>
            <a:pPr lvl="1">
              <a:buClr>
                <a:schemeClr val="accent3"/>
              </a:buClr>
            </a:pPr>
            <a:r>
              <a:rPr lang="fi-FI" altLang="en-US" sz="1800" dirty="0"/>
              <a:t>Lisäraiteet Keravalta Järvenpäähän ja Järvenpäästä Jokelaan</a:t>
            </a:r>
          </a:p>
          <a:p>
            <a:pPr lvl="1">
              <a:buClr>
                <a:schemeClr val="accent3"/>
              </a:buClr>
            </a:pPr>
            <a:r>
              <a:rPr lang="fi-FI" altLang="en-US" sz="1800" dirty="0"/>
              <a:t>Tavaraliikenneraide Keravalta Lahden oikoradan suuntaan</a:t>
            </a:r>
          </a:p>
          <a:p>
            <a:pPr lvl="1">
              <a:buClr>
                <a:schemeClr val="accent3"/>
              </a:buClr>
            </a:pPr>
            <a:r>
              <a:rPr lang="fi-FI" altLang="en-US" sz="1800" dirty="0"/>
              <a:t>Muutoksia Ainolan ja Jokelan asemien laitureihin ja kulkuyhteyksiin</a:t>
            </a:r>
          </a:p>
          <a:p>
            <a:pPr lvl="1">
              <a:buClr>
                <a:schemeClr val="accent3"/>
              </a:buClr>
            </a:pPr>
            <a:r>
              <a:rPr lang="fi-FI" sz="1800" dirty="0"/>
              <a:t>Parannuksia siltoihin, turva- ja sähköratalaitteisiin sekä meluntorjuntaan</a:t>
            </a:r>
          </a:p>
          <a:p>
            <a:r>
              <a:rPr lang="fi-FI" sz="1900" dirty="0"/>
              <a:t>Rakentamissuunnittelu Keravan ja Järvenpään välisellä osalla käynnissä. Rakentamissuunnittelulle myönnetty EU-tukea vuosille 2020–2023.</a:t>
            </a:r>
          </a:p>
          <a:p>
            <a:r>
              <a:rPr lang="fi-FI" sz="1900" dirty="0"/>
              <a:t>Rakentaminen aloitettu loppuvuodesta 2021 ja hankkeen arvioitu valmistuminen 2028. </a:t>
            </a:r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353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63B2B-0A3A-4BFD-8EDC-F6BD975D32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-377"/>
            <a:ext cx="5155670" cy="6737350"/>
          </a:xfrm>
        </p:spPr>
        <p:txBody>
          <a:bodyPr/>
          <a:lstStyle/>
          <a:p>
            <a:r>
              <a:rPr lang="fi-FI" dirty="0"/>
              <a:t>Kartta, </a:t>
            </a:r>
            <a:br>
              <a:rPr lang="fi-FI" dirty="0"/>
            </a:br>
            <a:r>
              <a:rPr lang="fi-FI" dirty="0"/>
              <a:t>Hyvinkää–Arolampi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F0D-CB8E-4E41-947D-5A0294BF9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6C42102-C6A1-DDFD-28EA-AA5746912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377"/>
            <a:ext cx="6721852" cy="67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F0D-CB8E-4E41-947D-5A0294BF9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AABB2A-F10B-A774-7451-9F488DC6C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55"/>
            <a:ext cx="12192000" cy="61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8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A9AF-28DB-46A5-AC66-2684651D71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0" y="-7938"/>
            <a:ext cx="5155670" cy="6737350"/>
          </a:xfrm>
        </p:spPr>
        <p:txBody>
          <a:bodyPr>
            <a:normAutofit/>
          </a:bodyPr>
          <a:lstStyle/>
          <a:p>
            <a:r>
              <a:rPr lang="fi-FI" dirty="0"/>
              <a:t>Hyvinkää – Arolampi </a:t>
            </a:r>
            <a:br>
              <a:rPr lang="fi-FI" dirty="0"/>
            </a:br>
            <a:r>
              <a:rPr lang="fi-FI" dirty="0"/>
              <a:t>arvioitu aikataulu </a:t>
            </a:r>
            <a:endParaRPr lang="fi-FI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760F1-834F-448E-80EC-DD2855AAF9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pPr marL="228600" lvl="2">
              <a:spcBef>
                <a:spcPts val="1000"/>
              </a:spcBef>
            </a:pPr>
            <a:r>
              <a:rPr lang="fi-FI" sz="8000" dirty="0"/>
              <a:t>Vuosi 2022 painottuu rakentamissuunnittelun tarvitsemien lähtötietojen, kuten pohjatutkimukset ja mittaukset, teettämiseen. Lisäksi tekeillä tarkastelu vaihtoehtoisista pohjanvahvistusmenetelmistä. </a:t>
            </a:r>
          </a:p>
          <a:p>
            <a:pPr marL="228600" lvl="2">
              <a:spcBef>
                <a:spcPts val="1000"/>
              </a:spcBef>
            </a:pPr>
            <a:r>
              <a:rPr lang="fi-FI" sz="8000" dirty="0"/>
              <a:t>Mahdollisesti ympäristön turvaamiseen liittyviä toimenpiteitä syksyllä 2022.</a:t>
            </a:r>
          </a:p>
          <a:p>
            <a:pPr marL="228600" lvl="2">
              <a:spcBef>
                <a:spcPts val="1000"/>
              </a:spcBef>
            </a:pPr>
            <a:r>
              <a:rPr lang="fi-FI" sz="8000" dirty="0"/>
              <a:t>Rakentamissuunnittelu vuonna 2024.</a:t>
            </a:r>
          </a:p>
          <a:p>
            <a:pPr marL="228600" lvl="2">
              <a:spcBef>
                <a:spcPts val="1000"/>
              </a:spcBef>
            </a:pPr>
            <a:r>
              <a:rPr lang="fi-FI" sz="8000" dirty="0"/>
              <a:t>Hyvinkään ja Arolammin välisen lisäraiteen rakentaminen on arvioitu aloitettavaksi loppuvuodesta 2026 ja valmistuvan 2028 lopussa.</a:t>
            </a:r>
          </a:p>
          <a:p>
            <a:pPr marL="228600" lvl="2">
              <a:spcBef>
                <a:spcPts val="1000"/>
              </a:spcBef>
            </a:pPr>
            <a:r>
              <a:rPr lang="fi-FI" sz="8000" dirty="0"/>
              <a:t>Ennen varsinaisen lisäraiteen rakentamista valmistelevia/vähäisiä rakennustöitä, kuten </a:t>
            </a:r>
            <a:r>
              <a:rPr lang="fi-FI" sz="8000"/>
              <a:t>esikuormituspenkereiden rakentaminen. </a:t>
            </a:r>
            <a:endParaRPr lang="fi-FI" sz="8000" dirty="0"/>
          </a:p>
          <a:p>
            <a:pPr marL="228600" lvl="2">
              <a:spcBef>
                <a:spcPts val="1000"/>
              </a:spcBef>
            </a:pPr>
            <a:r>
              <a:rPr lang="fi-FI" sz="8000" dirty="0"/>
              <a:t>Aikataulu ja toteutusjärjestys tarkentuu rakentamissuunnittelun edetessä.</a:t>
            </a:r>
          </a:p>
          <a:p>
            <a:pPr marL="0" indent="0">
              <a:buNone/>
            </a:pPr>
            <a:br>
              <a:rPr lang="fi-FI" sz="2800" b="1" dirty="0"/>
            </a:b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E7663-DC1D-49E3-A106-4BA528F0D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168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970251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7C00EF4C-DB70-4C17-9690-23C5DC476437}" vid="{47A09E41-BE22-4BEE-87C4-9A636C14640E}"/>
    </a:ext>
  </a:extLst>
</a:theme>
</file>

<file path=ppt/theme/theme2.xml><?xml version="1.0" encoding="utf-8"?>
<a:theme xmlns:a="http://schemas.openxmlformats.org/drawingml/2006/main" name="1_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EFAD5915-0DFD-4ED5-BBB0-B918CCC24AB9}" vid="{4045A3D2-AEC4-4D85-873D-6BC4E151EE0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127710072441549B0D5677F1F67A648" ma:contentTypeVersion="13" ma:contentTypeDescription="Luo uusi asiakirja." ma:contentTypeScope="" ma:versionID="2a55903657922585b93753660e246e95">
  <xsd:schema xmlns:xsd="http://www.w3.org/2001/XMLSchema" xmlns:xs="http://www.w3.org/2001/XMLSchema" xmlns:p="http://schemas.microsoft.com/office/2006/metadata/properties" xmlns:ns2="f8cc0d9e-01f4-4196-9feb-1963da7b4959" xmlns:ns3="7d752f4d-dda8-48a4-a493-4eab829b568f" targetNamespace="http://schemas.microsoft.com/office/2006/metadata/properties" ma:root="true" ma:fieldsID="092259923140eab8031f9fcd87d5430b" ns2:_="" ns3:_="">
    <xsd:import namespace="f8cc0d9e-01f4-4196-9feb-1963da7b4959"/>
    <xsd:import namespace="7d752f4d-dda8-48a4-a493-4eab829b5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c0d9e-01f4-4196-9feb-1963da7b49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52f4d-dda8-48a4-a493-4eab829b568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xml_kameleon>
  <ddecree/>
  <dlevelofprotection/>
  <dsecrecy/>
  <dconfidentiality/>
</xml_kameleon>
</file>

<file path=customXml/item5.xml><?xml version="1.0" encoding="utf-8"?>
<livi_kameleon xmlns="" xmlns:xsi="http://www.w3.org/2001/XMLSchema-instance">
  <tyyppi>Esitys</tyyppi>
  <title>Projekti-esittely, HaTo-johtoryhmä</title>
  <author>Tarhonen Anna</author>
  <paivays>25.8.2020</paivays>
</livi_kameleon>
</file>

<file path=customXml/itemProps1.xml><?xml version="1.0" encoding="utf-8"?>
<ds:datastoreItem xmlns:ds="http://schemas.openxmlformats.org/officeDocument/2006/customXml" ds:itemID="{3EEE08F2-7625-4F57-987B-4BAFA4D3C647}">
  <ds:schemaRefs>
    <ds:schemaRef ds:uri="http://schemas.microsoft.com/office/2006/documentManagement/types"/>
    <ds:schemaRef ds:uri="7d752f4d-dda8-48a4-a493-4eab829b568f"/>
    <ds:schemaRef ds:uri="http://www.w3.org/XML/1998/namespace"/>
    <ds:schemaRef ds:uri="http://schemas.microsoft.com/office/2006/metadata/properties"/>
    <ds:schemaRef ds:uri="f8cc0d9e-01f4-4196-9feb-1963da7b4959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DCD4480-E332-4E3E-A99C-C63491E82A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cc0d9e-01f4-4196-9feb-1963da7b4959"/>
    <ds:schemaRef ds:uri="7d752f4d-dda8-48a4-a493-4eab829b5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9C3DDE-E596-4362-B31B-DB93FBDD3F5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15E6F98-7DDA-4656-99AB-DE7CA9205D40}">
  <ds:schemaRefs/>
</ds:datastoreItem>
</file>

<file path=customXml/itemProps5.xml><?xml version="1.0" encoding="utf-8"?>
<ds:datastoreItem xmlns:ds="http://schemas.openxmlformats.org/officeDocument/2006/customXml" ds:itemID="{D4A18E17-225B-485E-8FBB-F7E9D2EEDE95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4063</TotalTime>
  <Words>331</Words>
  <Application>Microsoft Office PowerPoint</Application>
  <PresentationFormat>Laajakuva</PresentationFormat>
  <Paragraphs>49</Paragraphs>
  <Slides>9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1_vayla</vt:lpstr>
      <vt:lpstr>Helsinki–Riihimäki kapasiteetin lisääminen -hanke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Helsinki–Riihimäki kapasiteetin lisääminen -hanke</dc:title>
  <dc:creator>Parviainen Riitta</dc:creator>
  <cp:keywords>Esitys</cp:keywords>
  <cp:lastModifiedBy>Parviainen Riitta</cp:lastModifiedBy>
  <cp:revision>169</cp:revision>
  <dcterms:created xsi:type="dcterms:W3CDTF">2019-11-28T07:52:10Z</dcterms:created>
  <dcterms:modified xsi:type="dcterms:W3CDTF">2022-08-31T11:00:04Z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473.85.02.208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0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Tarhonen Anna</vt:lpwstr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ddecree">
    <vt:lpwstr/>
  </property>
  <property fmtid="{D5CDD505-2E9C-101B-9397-08002B2CF9AE}" pid="35" name="dlevelofprotection">
    <vt:lpwstr/>
  </property>
  <property fmtid="{D5CDD505-2E9C-101B-9397-08002B2CF9AE}" pid="36" name="dsecrecy">
    <vt:lpwstr/>
  </property>
  <property fmtid="{D5CDD505-2E9C-101B-9397-08002B2CF9AE}" pid="37" name="dconfidentiality">
    <vt:lpwstr/>
  </property>
  <property fmtid="{D5CDD505-2E9C-101B-9397-08002B2CF9AE}" pid="38" name="author">
    <vt:lpwstr>Tarhonen Anna</vt:lpwstr>
  </property>
  <property fmtid="{D5CDD505-2E9C-101B-9397-08002B2CF9AE}" pid="39" name="paivays">
    <vt:filetime>2019-11-27T22:00:00Z</vt:filetime>
  </property>
  <property fmtid="{D5CDD505-2E9C-101B-9397-08002B2CF9AE}" pid="40" name="title">
    <vt:lpwstr>Projekti-esittely, HaTo-johtoryhmä</vt:lpwstr>
  </property>
  <property fmtid="{D5CDD505-2E9C-101B-9397-08002B2CF9AE}" pid="41" name="ContentTypeId">
    <vt:lpwstr>0x010100E127710072441549B0D5677F1F67A648</vt:lpwstr>
  </property>
</Properties>
</file>