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82" r:id="rId4"/>
    <p:sldId id="278" r:id="rId5"/>
    <p:sldId id="267" r:id="rId6"/>
    <p:sldId id="277" r:id="rId7"/>
    <p:sldId id="279" r:id="rId8"/>
    <p:sldId id="275" r:id="rId9"/>
    <p:sldId id="280" r:id="rId10"/>
    <p:sldId id="276" r:id="rId11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3E0"/>
    <a:srgbClr val="E1E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4660"/>
  </p:normalViewPr>
  <p:slideViewPr>
    <p:cSldViewPr>
      <p:cViewPr varScale="1">
        <p:scale>
          <a:sx n="111" d="100"/>
          <a:sy n="111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08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532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CB8E5-6766-4E44-90B8-FAC17D2A5D8D}" type="datetimeFigureOut">
              <a:rPr lang="fi-FI" smtClean="0"/>
              <a:pPr/>
              <a:t>29.10.2024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532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92C-3FA2-49DA-B926-DC067D7CEC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51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1E9CD5-8FA4-4A5E-8906-91DB22D2E0D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211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9CD5-8FA4-4A5E-8906-91DB22D2E0DF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f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32251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A82EA8-6F04-4405-993A-B76BAD9A4AA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F6E49A-A900-4D28-BA9E-BB0714E5BB2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sv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2860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85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067148-3900-4119-9D68-8828E94A73A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884591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E0EC0-5AA2-471C-98BF-2B1156D1AF2A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7495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45F2FD-1174-41C3-A802-B15F3F3C191C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60556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31ACCA-6CEB-43A2-9DB1-2B38277A8CC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950492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D1E670-59FF-4633-B2A1-DD3596BC8A66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806165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5D239A-009E-46F0-9D76-BBA123241D3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393671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116E9F-F4AC-4331-B06B-E57D335D5A0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20798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6DD590-6948-43E2-A1A8-44E16ED020D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CE4E0A-904A-4276-95BE-E84C9960561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90091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ACCBD-5642-4C93-ACE0-60AFA9A6669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45284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A51D2-396F-4B6C-AFFE-D9591553D30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246440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E74588-D046-4934-89B1-368B2D88D8D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60842B-343A-4466-A47F-D501FFAB426D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5A358-3818-4CB3-8CA1-8A4D1F60515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FA024-41CD-43C7-A632-89881408D9B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F306E5-5C34-4A72-98FD-975545A3B09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AE29ED-82D1-43AA-8EA0-1726F9E7A185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DE839C-AD4F-4244-BAA3-7C9FA1C7883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11975A26-EBD3-400B-BFEB-E6232962DC09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f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8192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F3479C6F-3613-42B6-B45C-FE56F81246B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s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7827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984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kiriihimaki" TargetMode="External"/><Relationship Id="rId2" Type="http://schemas.openxmlformats.org/officeDocument/2006/relationships/hyperlink" Target="https://vayla.fi/helsinki-riihimak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2592052"/>
          </a:xfrm>
        </p:spPr>
        <p:txBody>
          <a:bodyPr/>
          <a:lstStyle/>
          <a:p>
            <a:pPr algn="ctr"/>
            <a:r>
              <a:rPr lang="fi-FI" sz="3200" dirty="0"/>
              <a:t>RATATOIMITUS</a:t>
            </a:r>
            <a:br>
              <a:rPr lang="fi-FI" sz="3200" dirty="0"/>
            </a:br>
            <a:br>
              <a:rPr lang="fi-FI" sz="3200" dirty="0"/>
            </a:br>
            <a:r>
              <a:rPr lang="fi-FI" dirty="0"/>
              <a:t>Hyvinkää-Riihimäki tavaraliikenneraide</a:t>
            </a:r>
            <a:br>
              <a:rPr lang="fi-FI" dirty="0"/>
            </a:br>
            <a:br>
              <a:rPr lang="fi-FI" dirty="0"/>
            </a:br>
            <a:r>
              <a:rPr lang="fi-FI" dirty="0"/>
              <a:t>30.10.2024 / 2024-737971</a:t>
            </a:r>
            <a:br>
              <a:rPr lang="fi-FI" dirty="0"/>
            </a:br>
            <a:br>
              <a:rPr lang="fi-FI" sz="1600" dirty="0"/>
            </a:br>
            <a:br>
              <a:rPr lang="fi-FI" sz="1600" dirty="0"/>
            </a:br>
            <a:endParaRPr lang="fi-FI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A15401-227D-46F8-AE73-37F565B3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yhteystietoja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FD9205D-ACA2-49EC-BB4B-A30F0A8D12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6DD590-6948-43E2-A1A8-44E16ED020DB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FF5422-DAEF-41E8-9032-CEAB3272DF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1813" y="1341438"/>
            <a:ext cx="7893050" cy="4715854"/>
          </a:xfrm>
        </p:spPr>
        <p:txBody>
          <a:bodyPr/>
          <a:lstStyle/>
          <a:p>
            <a:pPr lvl="1" eaLnBrk="1" hangingPunct="1"/>
            <a:r>
              <a:rPr lang="fi-FI" b="1" dirty="0"/>
              <a:t>Rakennuttaja Väylävirasto</a:t>
            </a:r>
          </a:p>
          <a:p>
            <a:r>
              <a:rPr lang="fi-FI" dirty="0"/>
              <a:t>	</a:t>
            </a:r>
            <a:r>
              <a:rPr lang="fi-FI" b="0" dirty="0"/>
              <a:t>Projektipäällikkö Riitta Parviainen</a:t>
            </a:r>
          </a:p>
          <a:p>
            <a:r>
              <a:rPr lang="fi-FI" b="0" dirty="0"/>
              <a:t>	riitta.parviainen@vayla.fi, puh. 0295 34 3034</a:t>
            </a:r>
          </a:p>
          <a:p>
            <a:endParaRPr lang="fi-FI" dirty="0"/>
          </a:p>
          <a:p>
            <a:pPr lvl="1"/>
            <a:r>
              <a:rPr lang="fi-FI" b="1" dirty="0">
                <a:ea typeface="+mn-ea"/>
                <a:cs typeface="+mn-cs"/>
              </a:rPr>
              <a:t>Maanhankinta </a:t>
            </a:r>
            <a:r>
              <a:rPr lang="fi-FI" b="1" dirty="0"/>
              <a:t>Uudenmaan </a:t>
            </a:r>
            <a:r>
              <a:rPr lang="fi-FI" b="1" dirty="0">
                <a:ea typeface="+mn-ea"/>
                <a:cs typeface="+mn-cs"/>
              </a:rPr>
              <a:t>ELY-keskus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  <a:r>
              <a:rPr lang="fi-FI" dirty="0" err="1"/>
              <a:t>LandPro</a:t>
            </a:r>
            <a:r>
              <a:rPr lang="fi-FI" dirty="0"/>
              <a:t> Oy Katja Palmu</a:t>
            </a:r>
          </a:p>
          <a:p>
            <a:pPr marL="1588" lvl="1" indent="0">
              <a:buNone/>
            </a:pPr>
            <a:r>
              <a:rPr lang="fi-FI" dirty="0"/>
              <a:t>	katja.palmu@landpro.fi, puh. 040 5933486 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  <a:r>
              <a:rPr lang="fi-FI" dirty="0"/>
              <a:t>Maanhankintavastaava Merja Rajala</a:t>
            </a:r>
          </a:p>
          <a:p>
            <a:pPr marL="1588" lvl="1" indent="0">
              <a:buNone/>
            </a:pPr>
            <a:r>
              <a:rPr lang="fi-FI" dirty="0"/>
              <a:t>	merja.rajala@ely-keskus.fi</a:t>
            </a:r>
          </a:p>
          <a:p>
            <a:pPr marL="1588" lvl="1" indent="0">
              <a:buNone/>
            </a:pPr>
            <a:endParaRPr lang="fi-FI" b="1" dirty="0">
              <a:ea typeface="+mn-ea"/>
              <a:cs typeface="+mn-cs"/>
            </a:endParaRPr>
          </a:p>
          <a:p>
            <a:pPr lvl="1"/>
            <a:r>
              <a:rPr lang="fi-FI" b="1" dirty="0"/>
              <a:t>Ajankohtaista tietoa hankkeesta </a:t>
            </a:r>
          </a:p>
          <a:p>
            <a:pPr lvl="2"/>
            <a:r>
              <a:rPr lang="fi-FI" sz="1800" b="0" dirty="0">
                <a:solidFill>
                  <a:srgbClr val="0070C0"/>
                </a:solidFill>
                <a:ea typeface="+mn-ea"/>
                <a:cs typeface="+mn-cs"/>
              </a:rPr>
              <a:t>	</a:t>
            </a:r>
            <a:r>
              <a:rPr lang="fi-FI" sz="1800" b="0" dirty="0">
                <a:solidFill>
                  <a:srgbClr val="0070C0"/>
                </a:solidFill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https://vayla.fi/helsinki-riihimaki</a:t>
            </a:r>
            <a:endParaRPr lang="fi-FI" sz="1800" b="0" dirty="0">
              <a:solidFill>
                <a:srgbClr val="0070C0"/>
              </a:solidFill>
              <a:ea typeface="+mn-ea"/>
              <a:cs typeface="+mn-cs"/>
            </a:endParaRPr>
          </a:p>
          <a:p>
            <a:pPr lvl="2"/>
            <a:r>
              <a:rPr lang="fi-FI" sz="1800" b="0" dirty="0">
                <a:solidFill>
                  <a:srgbClr val="0070C0"/>
                </a:solidFill>
                <a:ea typeface="+mn-ea"/>
                <a:cs typeface="+mn-cs"/>
              </a:rPr>
              <a:t>	</a:t>
            </a:r>
            <a:r>
              <a:rPr lang="fi-FI" sz="1800" b="0" dirty="0">
                <a:solidFill>
                  <a:srgbClr val="0070C0"/>
                </a:solidFill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https://www.facebook.com/hkiriihimaki</a:t>
            </a:r>
            <a:endParaRPr lang="fi-FI" sz="1800" b="0" dirty="0">
              <a:solidFill>
                <a:srgbClr val="0070C0"/>
              </a:solidFill>
              <a:ea typeface="+mn-ea"/>
              <a:cs typeface="+mn-cs"/>
            </a:endParaRPr>
          </a:p>
          <a:p>
            <a:pPr lvl="2"/>
            <a:endParaRPr lang="fi-FI" sz="1800" b="0" dirty="0">
              <a:solidFill>
                <a:srgbClr val="0070C0"/>
              </a:solidFill>
              <a:ea typeface="+mn-ea"/>
              <a:cs typeface="+mn-cs"/>
            </a:endParaRPr>
          </a:p>
          <a:p>
            <a:pPr lvl="2"/>
            <a:endParaRPr lang="fi-FI" sz="1800" b="0" dirty="0">
              <a:solidFill>
                <a:srgbClr val="0070C0"/>
              </a:solidFill>
              <a:ea typeface="+mn-ea"/>
              <a:cs typeface="+mn-cs"/>
            </a:endParaRPr>
          </a:p>
          <a:p>
            <a:pPr lvl="2"/>
            <a:r>
              <a:rPr lang="fi-FI" sz="1800" b="0" dirty="0"/>
              <a:t>	</a:t>
            </a:r>
            <a:r>
              <a:rPr lang="fi-FI" sz="1800" dirty="0"/>
              <a:t>	</a:t>
            </a:r>
          </a:p>
          <a:p>
            <a:pPr lvl="1" eaLnBrk="1" hangingPunct="1">
              <a:buFontTx/>
              <a:buNone/>
            </a:pPr>
            <a:r>
              <a:rPr lang="fi-FI" b="1" dirty="0"/>
              <a:t>	</a:t>
            </a:r>
            <a:endParaRPr lang="fi-FI" sz="1400" b="1" dirty="0"/>
          </a:p>
        </p:txBody>
      </p:sp>
    </p:spTree>
    <p:extLst>
      <p:ext uri="{BB962C8B-B14F-4D97-AF65-F5344CB8AC3E}">
        <p14:creationId xmlns:p14="http://schemas.microsoft.com/office/powerpoint/2010/main" val="71477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056BCA-13EA-4E26-A4BD-5C4ECB0D357A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Ratasuunnitelma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5243512"/>
          </a:xfrm>
        </p:spPr>
        <p:txBody>
          <a:bodyPr/>
          <a:lstStyle/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i="1" dirty="0"/>
              <a:t>Pasila-Riihimäki välityskyvyn nostaminen vaihe 3, Hausjärvi, Hyvinkää, Riihimäki, Tuusula.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Hyväksytty 31.1.2024, lainvoimainen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Nyt kyseessä ko. suunnitelmasta Hyvinkää-Riihimäki tavaraliikenneraidetta koskeva osuus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Ratasuunnitelmassa osoitetaan toteutettavat toimenpiteet, sekä niitä varten tarvittavat alueet ja oikeudet.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Lainvoimainen ratasuunnitelma toimii lunastuslupana.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Ratasuunnitelmaan on liitetty arvio hankkeen vaikutuksista sekä esitetty ne toimenpiteet, jotka ovat tarpeen haitallisten vaikutusten poistamiseksi tai vähentämiseksi.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 on käynyt läpi ratalain mukaisen käsittelyn ja maanomistajilla on ollut mahdollisuus lausua mielipiteensä suunnitelmista ja ne on huomioitu mahdollisuuksien mukaan.</a:t>
            </a:r>
          </a:p>
          <a:p>
            <a:pPr marL="0" indent="0" eaLnBrk="1" hangingPunct="1"/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80172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Maanhankinta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5075832"/>
          </a:xfrm>
        </p:spPr>
        <p:txBody>
          <a:bodyPr/>
          <a:lstStyle/>
          <a:p>
            <a:pPr lvl="1" eaLnBrk="1" hangingPunct="1"/>
            <a:r>
              <a:rPr lang="fi-FI" sz="2000" dirty="0"/>
              <a:t>Ratasuunnitelma oikeuttaa siinä osoitettujen alueiden ja oikeuksien lunastamiseen. </a:t>
            </a:r>
          </a:p>
          <a:p>
            <a:pPr lvl="1" eaLnBrk="1" hangingPunct="1"/>
            <a:r>
              <a:rPr lang="fi-FI" sz="2000" dirty="0"/>
              <a:t>Hanketta varten tarvittavat alueet ja oikeudet lunastetaan ratatoimituksessa. </a:t>
            </a:r>
          </a:p>
          <a:p>
            <a:pPr lvl="1" eaLnBrk="1" hangingPunct="1"/>
            <a:r>
              <a:rPr lang="fi-FI" sz="2000" dirty="0"/>
              <a:t>Kaksi asuinkiinteistöä ostetaan kiinteistökaupoilla. </a:t>
            </a:r>
          </a:p>
          <a:p>
            <a:pPr lvl="1" eaLnBrk="1" hangingPunct="1"/>
            <a:r>
              <a:rPr lang="fi-FI" sz="2000" dirty="0"/>
              <a:t>Toimituksen hakijana ja radanpitäjän edustajana ratatoimituksessa toimii Uudenmaan ELY-keskus. </a:t>
            </a:r>
          </a:p>
          <a:p>
            <a:pPr lvl="1" eaLnBrk="1" hangingPunct="1"/>
            <a:r>
              <a:rPr lang="fi-FI" sz="2000" dirty="0"/>
              <a:t>Ratasuunnitelmassa osoitetut alueet ja oikeudet otetaan radanpitäjän haltuun ratatoimituksen haltuunottokokouksessa. </a:t>
            </a:r>
          </a:p>
          <a:p>
            <a:pPr lvl="1"/>
            <a:r>
              <a:rPr lang="fi-FI" sz="2000" dirty="0"/>
              <a:t>Haltuunoton myötä käynnistyvät toimituksen korvauskäsittelyt toimitusinsinöörin johdolla. </a:t>
            </a:r>
          </a:p>
          <a:p>
            <a:pPr lvl="1"/>
            <a:r>
              <a:rPr lang="fi-FI" sz="2000" dirty="0"/>
              <a:t>ELY-keskus on toimituksessa maanomistajien tavoin asianosainen.</a:t>
            </a:r>
          </a:p>
          <a:p>
            <a:pPr lvl="1" eaLnBrk="1" hangingPunct="1"/>
            <a:r>
              <a:rPr lang="fi-FI" sz="2000" dirty="0"/>
              <a:t>Päätökset toimituksessa tekee lunastustoimikunta. </a:t>
            </a:r>
          </a:p>
          <a:p>
            <a:pPr lvl="1" eaLnBrk="1" hangingPunct="1"/>
            <a:r>
              <a:rPr lang="fi-FI" sz="2000" b="1" dirty="0"/>
              <a:t>Ratatoimituksessa ei tehdä rakentamiseen liittyviä päätöksiä. </a:t>
            </a:r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744C80-D6F8-490A-A182-91FC26D72DB2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Kaksivaiheinen ratatoimitus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4895812"/>
          </a:xfrm>
        </p:spPr>
        <p:txBody>
          <a:bodyPr/>
          <a:lstStyle/>
          <a:p>
            <a:pPr lvl="1" eaLnBrk="1" hangingPunct="1"/>
            <a:r>
              <a:rPr lang="fi-FI" b="1" dirty="0"/>
              <a:t>Toimituksen 1. vaiheessa käsitellään korvaukset lunastettavasta omaisuudesta. </a:t>
            </a:r>
          </a:p>
          <a:p>
            <a:pPr lvl="1" eaLnBrk="1" hangingPunct="1"/>
            <a:r>
              <a:rPr lang="fi-FI" dirty="0"/>
              <a:t>Maanomistajille varataan mahdollisuus esittää korvausvaatimuksia. </a:t>
            </a:r>
          </a:p>
          <a:p>
            <a:pPr lvl="1" eaLnBrk="1" hangingPunct="1"/>
            <a:r>
              <a:rPr lang="fi-FI" dirty="0"/>
              <a:t>ELY-keskus antaa vastineen korvausvaatimuksiin.</a:t>
            </a:r>
          </a:p>
          <a:p>
            <a:pPr lvl="1" eaLnBrk="1" hangingPunct="1"/>
            <a:r>
              <a:rPr lang="fi-FI" dirty="0"/>
              <a:t>Lunastustoimikunta määrää korvaukset lunastettavasta omaisuudesta viran puolesta. </a:t>
            </a:r>
          </a:p>
          <a:p>
            <a:pPr lvl="1" eaLnBrk="1" hangingPunct="1"/>
            <a:r>
              <a:rPr lang="fi-FI" dirty="0"/>
              <a:t>Loppukokouksessa annetaan lunastuspäätös ja määrätään korvaukset lunastettavasta omaisuudesta. Päätöksistä on valitusoikeus. </a:t>
            </a:r>
          </a:p>
          <a:p>
            <a:pPr lvl="1" eaLnBrk="1" hangingPunct="1"/>
            <a:endParaRPr lang="fi-FI" dirty="0"/>
          </a:p>
          <a:p>
            <a:pPr lvl="1" eaLnBrk="1" hangingPunct="1"/>
            <a:r>
              <a:rPr lang="fi-FI" b="1" dirty="0"/>
              <a:t>Rakentamisen päätyttyä käynnistyvässä toimituksen 2. vaiheessa käsitellään korvaukset mm. mahdollisista vahingoista ja haitoista. </a:t>
            </a:r>
          </a:p>
          <a:p>
            <a:pPr lvl="1"/>
            <a:r>
              <a:rPr lang="fi-FI" dirty="0"/>
              <a:t>Mahdollisten haittojen ja vahinkojen osalta maanomistajan on syytä tehdä korvausvaatimus. </a:t>
            </a:r>
          </a:p>
          <a:p>
            <a:pPr lvl="1" eaLnBrk="1" hangingPunct="1"/>
            <a:r>
              <a:rPr lang="fi-FI" dirty="0"/>
              <a:t>Loppukokouksessa annetaan lunastuspäätös ja määrätään korvaukset mm. mahdollisista haitoista ja vahingoista. Päätöksistä on valitusoikeus.</a:t>
            </a:r>
          </a:p>
          <a:p>
            <a:pPr marL="1588" lvl="1" indent="0" eaLnBrk="1" hangingPunct="1">
              <a:buNone/>
            </a:pPr>
            <a:r>
              <a:rPr lang="fi-FI" dirty="0"/>
              <a:t> </a:t>
            </a:r>
          </a:p>
          <a:p>
            <a:pPr marL="0" indent="0" eaLnBrk="1" hangingPunct="1">
              <a:buFontTx/>
              <a:buNone/>
            </a:pPr>
            <a:endParaRPr lang="fi-FI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Haltuun otettavalla alueella oleva omaisuus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4991100"/>
          </a:xfrm>
        </p:spPr>
        <p:txBody>
          <a:bodyPr/>
          <a:lstStyle/>
          <a:p>
            <a:pPr lvl="1" eaLnBrk="1" hangingPunct="1"/>
            <a:r>
              <a:rPr lang="fi-FI" dirty="0"/>
              <a:t>Haltuunoton yhteydessä maanomistajalle varataan mahdollisuus lausua </a:t>
            </a:r>
            <a:r>
              <a:rPr lang="fi-FI" dirty="0" err="1"/>
              <a:t>haltuunotettavasta</a:t>
            </a:r>
            <a:r>
              <a:rPr lang="fi-FI" dirty="0"/>
              <a:t> omaisuudesta. </a:t>
            </a:r>
          </a:p>
          <a:p>
            <a:pPr lvl="2"/>
            <a:r>
              <a:rPr lang="fi-FI" b="0" i="1" dirty="0"/>
              <a:t>	</a:t>
            </a:r>
            <a:r>
              <a:rPr lang="fi-FI" sz="1800" b="0" i="1" dirty="0"/>
              <a:t>Esim. kaivot, salaojat ja maalämpöputkistot kannattaa tuoda esille.</a:t>
            </a:r>
          </a:p>
          <a:p>
            <a:pPr lvl="1"/>
            <a:r>
              <a:rPr lang="fi-FI" dirty="0"/>
              <a:t>Peltoalueiden osalta haltuunotto tapahtuu heti. </a:t>
            </a:r>
          </a:p>
          <a:p>
            <a:pPr lvl="1"/>
            <a:r>
              <a:rPr lang="fi-FI" dirty="0"/>
              <a:t>Metsäalueiden ja rakennuspaikkojen omistajilla on mahdollisuus poistaa </a:t>
            </a:r>
            <a:r>
              <a:rPr lang="fi-FI" dirty="0" err="1"/>
              <a:t>haltuunotettavalla</a:t>
            </a:r>
            <a:r>
              <a:rPr lang="fi-FI" dirty="0"/>
              <a:t> alueella oleva puusto tai muu omaisuus 31.5.2025 mennessä. </a:t>
            </a:r>
          </a:p>
          <a:p>
            <a:pPr marL="1588" lvl="1" indent="0">
              <a:buNone/>
            </a:pPr>
            <a:r>
              <a:rPr lang="fi-FI" i="1" dirty="0"/>
              <a:t>	Tämä kuitenkin sillä rajauksella, että hankkeella on oikeus tulla 	tekemään tarvittavia töitä ja poistaa vähäisessä määrin puustoa ja 	muuta omaisuutta jo aiemmin mm. pohjatutkimuksia varten. </a:t>
            </a:r>
            <a:endParaRPr lang="fi-FI" i="1" dirty="0">
              <a:solidFill>
                <a:srgbClr val="FF0000"/>
              </a:solidFill>
            </a:endParaRPr>
          </a:p>
          <a:p>
            <a:pPr lvl="1"/>
            <a:r>
              <a:rPr lang="fi-FI" dirty="0"/>
              <a:t>Mikäli omistaja ei siirrä haltuun otettavalla alueella olevaa omaisuutta annetussa määräajassa, urakoitsija poistaa omaisuuden.</a:t>
            </a:r>
          </a:p>
          <a:p>
            <a:pPr lvl="1" eaLnBrk="1" hangingPunct="1"/>
            <a:r>
              <a:rPr lang="fi-FI" dirty="0"/>
              <a:t>Puusto jää maanomistajien omaisuudeksi, ja se kasataan haltuunottoalueen ulkopuolelle. Selvitetään tarvetta ja mahdollisuutta yhteismyyntiin</a:t>
            </a:r>
            <a:r>
              <a:rPr lang="fi-FI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953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2C349DA-BA7B-43A6-90B3-84FA4B8EBE73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Rakentaminen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i-FI" sz="2000" dirty="0"/>
              <a:t>Haltuunottokokouksen jälkeen radanpitäjällä on oikeus aloittaa rakentamistyöt ja poistaa tai siirtää haltuun otettavalla alueella oleva omaisuus. </a:t>
            </a:r>
          </a:p>
          <a:p>
            <a:pPr lvl="1" eaLnBrk="1" hangingPunct="1"/>
            <a:r>
              <a:rPr lang="fi-FI" sz="2000" i="1" dirty="0"/>
              <a:t>Ensimmäisenä käynnistyvät suunnitteluun ja rakentamisen valmisteluun liittyvät työt. Varsinainen rakentaminen käynnistyy myöhemmin . </a:t>
            </a:r>
          </a:p>
          <a:p>
            <a:pPr lvl="1" eaLnBrk="1" hangingPunct="1"/>
            <a:r>
              <a:rPr lang="fi-FI" sz="2000" dirty="0"/>
              <a:t>Kiinteistöille turvataan kulkuyhteydet koko hankkeen ajan. </a:t>
            </a:r>
          </a:p>
          <a:p>
            <a:pPr lvl="1" eaLnBrk="1" hangingPunct="1"/>
            <a:r>
              <a:rPr lang="fi-FI" sz="2000" dirty="0"/>
              <a:t>Rakentamisesta vastaa Väyläviraston valitsemat urakoitsijat.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583952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Melumittaukset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124744"/>
            <a:ext cx="7893050" cy="5352256"/>
          </a:xfrm>
        </p:spPr>
        <p:txBody>
          <a:bodyPr/>
          <a:lstStyle/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Hankkeen 2. vaihetta varten on tehty kesäkaudella 2022 melumittauksia 75 mittauspisteessä. Pisteistä 29 kpl sijaitsee välillä Hyvinkää-Riihimäki.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Mittauspisteitä täydennetään tavaraliikenneraiteen osalta syksyllä 2024 yhteensä 21 kiinteistöllä tehtävillä mittauksilla.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Tarkoituksena on selvittää hankkeen aiheuttama melutason muutos. Mittaukset uusitaan samoissa pisteissä rakentamisen päätyttyä.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Melumittaukset tekee FCG Suunnittelu ja tekniikka Oy.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Mittaukset suoritetaan Ympäristöoppaan 5/1996 Raideliikennemelun mittaaminen mukaisin menetelmin.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Mittauksessa mitataan kunkin junatyypin ohiajon aiheuttama melualtistus. Tulokset lasketaan muuntamalla yksittäiset melualtistukset junien pituudet, nopeudet ja päivittäiset lukumäärät huomioimalla päivä- ja yöajan keskiäänitasoiksi, jotka esitetään mittauksen tuloksina.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Mittauksia esitellään ratatoimituksen 2. vaiheen aloituskokouksessa.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Mittaustuloksia käytetään mahdollisten meluhaittojen arvioinnissa. </a:t>
            </a:r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00937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53B85D-5B8E-4B2F-9669-25A835F9091A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Työn aikaiset vahingot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sz="2000" dirty="0"/>
              <a:t>Rakentamisen aikana voi kiinteistöihin kohdistua erilaisia vahinkoja (esim. louhinta- ja vettymisvahingot, </a:t>
            </a:r>
            <a:r>
              <a:rPr lang="fi-FI" sz="2000" dirty="0" err="1"/>
              <a:t>haltuunotetun</a:t>
            </a:r>
            <a:r>
              <a:rPr lang="fi-FI" sz="2000" dirty="0"/>
              <a:t> alueen ylitykset). </a:t>
            </a:r>
          </a:p>
          <a:p>
            <a:pPr lvl="1"/>
            <a:r>
              <a:rPr lang="fi-FI" sz="2000" dirty="0"/>
              <a:t>Vahingot on syytä dokumentoida esim. muistiinpanoin ja valokuvin heti niiden tapahduttua.</a:t>
            </a:r>
          </a:p>
          <a:p>
            <a:pPr lvl="1"/>
            <a:r>
              <a:rPr lang="fi-FI" sz="2000" dirty="0"/>
              <a:t>Yhteys hankkeen edustajiin heti vahingon tapahduttua. </a:t>
            </a:r>
          </a:p>
          <a:p>
            <a:pPr lvl="1" eaLnBrk="1" hangingPunct="1"/>
            <a:r>
              <a:rPr lang="fi-FI" sz="2000" dirty="0"/>
              <a:t>Maanomistajat voivat neuvotella vahinkojen korjaamisesta välittömästi vahingon tapahduttua urakoitsijan/hankkeen edustajien kanssa. Vahinko pyritään korjaamaan heti sen tapahduttua. </a:t>
            </a:r>
          </a:p>
          <a:p>
            <a:pPr lvl="1" eaLnBrk="1" hangingPunct="1"/>
            <a:r>
              <a:rPr lang="fi-FI" sz="2000" dirty="0"/>
              <a:t>Korvauskysymykset käsitellään ratatoimituksessa, ellei niistä ole sovittu työn aikana. </a:t>
            </a:r>
          </a:p>
          <a:p>
            <a:pPr lvl="1" eaLnBrk="1" hangingPunct="1"/>
            <a:r>
              <a:rPr lang="fi-FI" sz="2000" dirty="0"/>
              <a:t>Maanomistajan on hyvä olla aktiivinen, jos vahinkoja aiheutuu!</a:t>
            </a:r>
          </a:p>
          <a:p>
            <a:pPr marL="0" indent="0" eaLnBrk="1" hangingPunct="1">
              <a:buFontTx/>
              <a:buNone/>
            </a:pPr>
            <a:endParaRPr lang="fi-FI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701</Words>
  <Application>Microsoft Office PowerPoint</Application>
  <PresentationFormat>Näytössä katseltava diaesitys 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TH_Oletuspohja</vt:lpstr>
      <vt:lpstr>1_TH_Oletuspohja</vt:lpstr>
      <vt:lpstr>RATATOIMITUS  Hyvinkää-Riihimäki tavaraliikenneraide  30.10.2024 / 2024-737971   </vt:lpstr>
      <vt:lpstr>Hankkeen yhteystietoja</vt:lpstr>
      <vt:lpstr>Ratasuunnitelma</vt:lpstr>
      <vt:lpstr>Maanhankinta</vt:lpstr>
      <vt:lpstr>Kaksivaiheinen ratatoimitus</vt:lpstr>
      <vt:lpstr>Haltuun otettavalla alueella oleva omaisuus</vt:lpstr>
      <vt:lpstr>Rakentaminen</vt:lpstr>
      <vt:lpstr>Melumittaukset</vt:lpstr>
      <vt:lpstr>Työn aikaiset vahingot</vt:lpstr>
    </vt:vector>
  </TitlesOfParts>
  <Company>ELY, Uusimaa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Ketolainen Ann-Christine</dc:creator>
  <cp:lastModifiedBy>Katja Palmu</cp:lastModifiedBy>
  <cp:revision>154</cp:revision>
  <cp:lastPrinted>2018-06-05T13:39:20Z</cp:lastPrinted>
  <dcterms:created xsi:type="dcterms:W3CDTF">2006-05-10T12:18:58Z</dcterms:created>
  <dcterms:modified xsi:type="dcterms:W3CDTF">2024-10-29T11:47:04Z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319.81.05.008</vt:lpwstr>
  </property>
  <property fmtid="{D5CDD505-2E9C-101B-9397-08002B2CF9AE}" pid="3" name="dvDefinition">
    <vt:lpwstr>76</vt:lpwstr>
  </property>
  <property fmtid="{D5CDD505-2E9C-101B-9397-08002B2CF9AE}" pid="4" name="Toiminto">
    <vt:lpwstr>23 Tienpidon toteutus</vt:lpwstr>
  </property>
  <property fmtid="{D5CDD505-2E9C-101B-9397-08002B2CF9AE}" pid="5" name="Asiakirjan tyyppi">
    <vt:lpwstr>ESITYS</vt:lpwstr>
  </property>
  <property fmtid="{D5CDD505-2E9C-101B-9397-08002B2CF9AE}" pid="6" name="Asian tunnus">
    <vt:lpwstr/>
  </property>
  <property fmtid="{D5CDD505-2E9C-101B-9397-08002B2CF9AE}" pid="7" name="Päiväys">
    <vt:lpwstr>19.4.2010</vt:lpwstr>
  </property>
  <property fmtid="{D5CDD505-2E9C-101B-9397-08002B2CF9AE}" pid="8" name="Kieli">
    <vt:lpwstr>Suomi</vt:lpwstr>
  </property>
  <property fmtid="{D5CDD505-2E9C-101B-9397-08002B2CF9AE}" pid="9" name="Julkisuus">
    <vt:lpwstr>Julkinen</vt:lpwstr>
  </property>
  <property fmtid="{D5CDD505-2E9C-101B-9397-08002B2CF9AE}" pid="10" name="dvLogo">
    <vt:lpwstr>1</vt:lpwstr>
  </property>
  <property fmtid="{D5CDD505-2E9C-101B-9397-08002B2CF9AE}" pid="11" name="dvEULogo">
    <vt:lpwstr>0</vt:lpwstr>
  </property>
  <property fmtid="{D5CDD505-2E9C-101B-9397-08002B2CF9AE}" pid="12" name="Projekti tai hanke">
    <vt:lpwstr> </vt:lpwstr>
  </property>
</Properties>
</file>