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301" r:id="rId5"/>
    <p:sldId id="303" r:id="rId6"/>
    <p:sldId id="302" r:id="rId7"/>
  </p:sldIdLst>
  <p:sldSz cx="12190413" cy="6859588"/>
  <p:notesSz cx="6889750" cy="10021888"/>
  <p:custDataLst>
    <p:tags r:id="rId10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0104" autoAdjust="0"/>
  </p:normalViewPr>
  <p:slideViewPr>
    <p:cSldViewPr snapToGrid="0">
      <p:cViewPr varScale="1">
        <p:scale>
          <a:sx n="70" d="100"/>
          <a:sy n="70" d="100"/>
        </p:scale>
        <p:origin x="48" y="2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AF6A870-D0BC-44DB-AD81-D5E8B04AE8D4}" type="datetimeFigureOut">
              <a:rPr lang="da-DK" smtClean="0"/>
              <a:t>16-12-2025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F5B7C09-5A60-450F-8B1D-B16CDE8563A2}" type="datetime1">
              <a:rPr lang="en-GB" noProof="0" smtClean="0"/>
              <a:pPr/>
              <a:t>16/12/2025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6634" tIns="48317" rIns="96634" bIns="4831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1933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4618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6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16/12/2025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16/12/2025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16/12/2025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16/12/2025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16/12/2025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16/12/2025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16/12/2025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16/12/2025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16/12/2025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16-12-2025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522206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ayla.fi/oulu-laurila-radan-perusparannus" TargetMode="External"/><Relationship Id="rId3" Type="http://schemas.openxmlformats.org/officeDocument/2006/relationships/hyperlink" Target="mailto:anniina.petasnoro@vayla.fi" TargetMode="External"/><Relationship Id="rId7" Type="http://schemas.openxmlformats.org/officeDocument/2006/relationships/hyperlink" Target="https://vayla.fi/tasoristeysturvallisuuden-parantaminen-valilla-halluajarvi-horsma-ratasuunnitelma-sim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immo.saarela@welado.fi" TargetMode="External"/><Relationship Id="rId5" Type="http://schemas.openxmlformats.org/officeDocument/2006/relationships/hyperlink" Target="mailto:kari.viik@ramboll.fi" TargetMode="External"/><Relationship Id="rId4" Type="http://schemas.openxmlformats.org/officeDocument/2006/relationships/hyperlink" Target="mailto:sami.mantere@elinvoimakeskus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762559F4-64D2-4777-B4A2-5B4FAFFDC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43" y="690305"/>
            <a:ext cx="9773112" cy="681548"/>
          </a:xfrm>
        </p:spPr>
        <p:txBody>
          <a:bodyPr/>
          <a:lstStyle/>
          <a:p>
            <a:r>
              <a:rPr lang="fi-FI" sz="3600" dirty="0"/>
              <a:t>VÄYLÄVIRASTO</a:t>
            </a:r>
            <a:endParaRPr lang="en-GB" sz="3600" dirty="0"/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2264CFE6-C3E4-4051-923B-0978D381C4F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973" y="1815680"/>
            <a:ext cx="9772652" cy="3007989"/>
          </a:xfrm>
        </p:spPr>
        <p:txBody>
          <a:bodyPr/>
          <a:lstStyle/>
          <a:p>
            <a:r>
              <a:rPr lang="fi-FI" sz="3200" dirty="0"/>
              <a:t>Ratatoimitus</a:t>
            </a:r>
          </a:p>
          <a:p>
            <a:r>
              <a:rPr lang="fi-FI" sz="2800" dirty="0"/>
              <a:t>Tasoristeysturvallisuuden parantaminen välillä Halluajärvi-Horsma, </a:t>
            </a:r>
            <a:r>
              <a:rPr lang="fi-FI" sz="2800" dirty="0" err="1"/>
              <a:t>simo</a:t>
            </a:r>
            <a:endParaRPr lang="en-GB" sz="2800" dirty="0"/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AE283122-DAAA-4E85-87A4-5FF46F4B8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Aloituskokous</a:t>
            </a:r>
            <a:r>
              <a:rPr lang="en-GB" dirty="0"/>
              <a:t> 16.12.2025</a:t>
            </a:r>
          </a:p>
        </p:txBody>
      </p:sp>
    </p:spTree>
    <p:extLst>
      <p:ext uri="{BB962C8B-B14F-4D97-AF65-F5344CB8AC3E}">
        <p14:creationId xmlns:p14="http://schemas.microsoft.com/office/powerpoint/2010/main" val="379256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Tasoristeysturvallisuuden parantaminen </a:t>
            </a:r>
            <a:r>
              <a:rPr lang="fi-FI" dirty="0"/>
              <a:t>välillä Halluajärvi-Horsma</a:t>
            </a:r>
            <a:r>
              <a:rPr lang="fi-FI" sz="2400" dirty="0"/>
              <a:t>, RATATOIMITUS</a:t>
            </a:r>
            <a:endParaRPr lang="en-GB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49E8F01-0BD5-4793-93B9-BD88B3B8E05B}"/>
              </a:ext>
            </a:extLst>
          </p:cNvPr>
          <p:cNvSpPr txBox="1">
            <a:spLocks/>
          </p:cNvSpPr>
          <p:nvPr/>
        </p:nvSpPr>
        <p:spPr bwMode="auto">
          <a:xfrm>
            <a:off x="639125" y="1628082"/>
            <a:ext cx="4801556" cy="405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300" dirty="0"/>
              <a:t>Ratatoimituksen hakijana sekä hankkeen toteutuksen maksajana on Väylävirasto. </a:t>
            </a:r>
          </a:p>
          <a:p>
            <a:r>
              <a:rPr lang="fi-FI" sz="1300" dirty="0"/>
              <a:t>Maanhankintavastaava Sami Mantere Pohjois-Suomen Elinvoimakeskuksesta toimii Väyläviraston edustajana toimituksessa sekä korvausasioiden yhteyshenkilönä. Kari Viik Ramboll CM </a:t>
            </a:r>
            <a:r>
              <a:rPr lang="fi-FI" sz="1300" dirty="0" err="1"/>
              <a:t>Oy:lta</a:t>
            </a:r>
            <a:r>
              <a:rPr lang="fi-FI" sz="1300" dirty="0"/>
              <a:t> toimii avustajana.</a:t>
            </a:r>
          </a:p>
          <a:p>
            <a:r>
              <a:rPr lang="fi-FI" sz="1300" dirty="0"/>
              <a:t>Korvaukset maksetaan Lapin Elinvoimakeskuksen kautta.</a:t>
            </a:r>
          </a:p>
          <a:p>
            <a:r>
              <a:rPr lang="fi-FI" sz="1300" dirty="0"/>
              <a:t>Rakennuttajakonsulttina toimii Welado Oy, projektipäällikkönä Kimmo Saarela.</a:t>
            </a:r>
          </a:p>
          <a:p>
            <a:r>
              <a:rPr lang="fi-FI" sz="1300" dirty="0"/>
              <a:t>Tasoristeysturvallisuuden parantaminen välillä Halluajärvi-Horsma on osa Tasoristeysten parantamisohjelmaa Oulu-Laurila rataosalla.</a:t>
            </a:r>
          </a:p>
          <a:p>
            <a:r>
              <a:rPr lang="fi-FI" sz="1300" dirty="0"/>
              <a:t>Hankkeessa on tarkoituksena saattaa kaikki tasoristeykset määräysten mukaisiksi tai poistaa kokonaan rataverkon turvallisuuden parantamiseksi.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E3E9B69-0772-F284-D6D6-005FF085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60" y="1420861"/>
            <a:ext cx="6394438" cy="4572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70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72E28A-AE65-4E83-BD24-0C9BF2C6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3600"/>
            <a:ext cx="4829929" cy="540699"/>
          </a:xfrm>
        </p:spPr>
        <p:txBody>
          <a:bodyPr/>
          <a:lstStyle/>
          <a:p>
            <a:r>
              <a:rPr lang="fi-FI" dirty="0"/>
              <a:t>Hankkeen toimenpiteet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C093A-A7F3-4F1E-9739-A4E0FCD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15" y="997517"/>
            <a:ext cx="10973427" cy="1172369"/>
          </a:xfrm>
        </p:spPr>
        <p:txBody>
          <a:bodyPr/>
          <a:lstStyle/>
          <a:p>
            <a:r>
              <a:rPr lang="fi-FI" sz="1300" dirty="0"/>
              <a:t>Hankealueen pituus on 16,7 km ja alueella sijaitsee 10 tasoristeystä, joista 6 poistetaan ja 3 parannetaan.</a:t>
            </a:r>
          </a:p>
          <a:p>
            <a:r>
              <a:rPr lang="fi-FI" sz="1300" dirty="0"/>
              <a:t>Horsman tasoristeys on parannettu aikaisemmin erillisessä hankkeessa.</a:t>
            </a:r>
          </a:p>
          <a:p>
            <a:r>
              <a:rPr lang="fi-FI" sz="1300" dirty="0"/>
              <a:t>Rakentamistyöt alkavat keväällä 2026 ja tavoitteena on saada ne valmiiksi loppuvuodesta 2026.</a:t>
            </a:r>
            <a:br>
              <a:rPr lang="fi-FI" sz="1300" dirty="0"/>
            </a:br>
            <a:endParaRPr lang="fi-FI" sz="13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E1C67C-300C-8FAC-3321-8B733F3EB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255" y="2032726"/>
            <a:ext cx="4074724" cy="4689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3EE7530-93BF-C4A3-6110-62CD30944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" y="4053420"/>
            <a:ext cx="8080723" cy="2669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18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Puuston poisto ja Rakentamisen aikana huomioitavaa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202400"/>
            <a:ext cx="10588625" cy="4619560"/>
          </a:xfrm>
        </p:spPr>
        <p:txBody>
          <a:bodyPr/>
          <a:lstStyle/>
          <a:p>
            <a:r>
              <a:rPr lang="fi-FI" sz="1400" dirty="0"/>
              <a:t>Urakassa tehtävä puuston poisto:</a:t>
            </a:r>
          </a:p>
          <a:p>
            <a:pPr lvl="1"/>
            <a:r>
              <a:rPr lang="fi-FI" sz="1400" dirty="0"/>
              <a:t>Poistettava hyötypuusto jää kiinteistön omistajalle. Puut katkotaan kauppamittoihin ja kasataan yhteen paikkaan kiinteistön rajalle, maanomistajan puolelle.</a:t>
            </a:r>
          </a:p>
          <a:p>
            <a:pPr lvl="1"/>
            <a:r>
              <a:rPr lang="fi-FI" sz="1400" dirty="0"/>
              <a:t>Tilaajan alueelta hyötypuun poisto tehdään kauppamittoihin.</a:t>
            </a:r>
          </a:p>
          <a:p>
            <a:pPr lvl="1"/>
            <a:r>
              <a:rPr lang="fi-FI" sz="1400" dirty="0"/>
              <a:t>Puuston mittaus kuuluu urakoitsijalle. Pienpuusto (&lt;5 cm) jää urakoitsijalle. Tilaajan puusto jää urakoitsijalle.</a:t>
            </a:r>
          </a:p>
          <a:p>
            <a:pPr lvl="1"/>
            <a:r>
              <a:rPr lang="fi-FI" sz="1400" dirty="0"/>
              <a:t>Urakoitsija vastaa kantojen sekä muun sopimusalueelta poistettavan kasvillisuuden poistosta.</a:t>
            </a:r>
          </a:p>
          <a:p>
            <a:r>
              <a:rPr lang="fi-FI" sz="1400" dirty="0"/>
              <a:t>Mahdollinen </a:t>
            </a:r>
            <a:r>
              <a:rPr lang="fi-FI" sz="1400" b="1" dirty="0"/>
              <a:t>tärinä, kova pöly tai vastaava</a:t>
            </a:r>
            <a:r>
              <a:rPr lang="fi-FI" sz="1400" dirty="0"/>
              <a:t>. Ottakaa heti yhteyttä</a:t>
            </a:r>
          </a:p>
          <a:p>
            <a:pPr lvl="1"/>
            <a:r>
              <a:rPr lang="fi-FI" sz="1400" dirty="0"/>
              <a:t>Mestariin tai konekuskiin, että nyt tärisee liikaa. </a:t>
            </a:r>
          </a:p>
          <a:p>
            <a:pPr lvl="1"/>
            <a:r>
              <a:rPr lang="fi-FI" sz="1400" dirty="0"/>
              <a:t>Pyritään yhteisesti ennalta estämään vahingot.</a:t>
            </a:r>
          </a:p>
          <a:p>
            <a:pPr lvl="0"/>
            <a:r>
              <a:rPr lang="fi-FI" sz="1400" dirty="0"/>
              <a:t>Jos </a:t>
            </a:r>
            <a:r>
              <a:rPr lang="fi-FI" sz="1400" b="1" dirty="0"/>
              <a:t>vahinko</a:t>
            </a:r>
            <a:r>
              <a:rPr lang="fi-FI" sz="1400" dirty="0"/>
              <a:t> tulee, niin ottakaa heti yhteys </a:t>
            </a:r>
          </a:p>
          <a:p>
            <a:pPr lvl="1"/>
            <a:r>
              <a:rPr lang="fi-FI" sz="1400" dirty="0"/>
              <a:t>Urakoitsijaan</a:t>
            </a:r>
          </a:p>
          <a:p>
            <a:pPr lvl="1"/>
            <a:r>
              <a:rPr lang="fi-FI" sz="1400" dirty="0"/>
              <a:t>Valvojakonsulttiin</a:t>
            </a:r>
          </a:p>
          <a:p>
            <a:pPr lvl="1"/>
            <a:r>
              <a:rPr lang="fi-FI" sz="1400" dirty="0"/>
              <a:t>Väyläviraston asiamieheen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6607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Edunvalvontakulut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330036"/>
            <a:ext cx="10588625" cy="4489995"/>
          </a:xfrm>
        </p:spPr>
        <p:txBody>
          <a:bodyPr/>
          <a:lstStyle/>
          <a:p>
            <a:r>
              <a:rPr lang="fi-FI" sz="1300" dirty="0"/>
              <a:t>Edunvalvonnasta voidaan määrätä korvausta 50 €/kokous, ilman todistusta ansion menetyksestä. Korvaus voidaan määrätä vain edunvalvonnasta toimituksessa (toimituskokous/maastokatselmus), ei suunnittelunaikaisesta tai muusta edunvalvonnasta yhdelle kiinteistön edustajalle. Korvaus sisältää matkat paikkakunnan sisällä.</a:t>
            </a:r>
          </a:p>
          <a:p>
            <a:r>
              <a:rPr lang="fi-FI" sz="1300" dirty="0"/>
              <a:t>Kiinteistön omistajan/edustajan tulee vaatia korvausta edunvalvonnasta.</a:t>
            </a:r>
          </a:p>
          <a:p>
            <a:r>
              <a:rPr lang="fi-FI" sz="1300" dirty="0"/>
              <a:t>Tätä suuremmat edunvalvonta kustannukset tulee esittää perusteltuna korvausvaatimuksena toimituksen loppuvaiheessa.</a:t>
            </a:r>
          </a:p>
          <a:p>
            <a:r>
              <a:rPr lang="fi-FI" sz="1300" dirty="0"/>
              <a:t>Asiamiehen käytöstä voidaan määrätä kohtuullinen korvaus riippuen korvausasian laajuudesta ja asian vaatimasta asiantuntemuksesta. Asiamiehen käytöstä tulee esittää kirjallinen korvausvaatimus perusteluineen.</a:t>
            </a:r>
          </a:p>
          <a:p>
            <a:r>
              <a:rPr lang="fi-FI" sz="1300" dirty="0"/>
              <a:t>Edunvalvontakulut maksetaan muiden korvausten yhteydessä toimituksen päätyttyä.</a:t>
            </a:r>
          </a:p>
          <a:p>
            <a:pPr marL="0" indent="0">
              <a:buNone/>
            </a:pPr>
            <a:r>
              <a:rPr lang="fi-FI" sz="1300" dirty="0"/>
              <a:t> </a:t>
            </a:r>
          </a:p>
          <a:p>
            <a:pPr marL="0" indent="0">
              <a:buNone/>
            </a:pP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36478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B5958-1E3D-4D88-B034-9F8E5CEC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BE92E-25AA-4D5E-A8BC-29E0F95B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1400" dirty="0"/>
              <a:t>Väyläviraston projektipäällikkö</a:t>
            </a:r>
            <a:br>
              <a:rPr lang="fi-FI" sz="1400" dirty="0"/>
            </a:br>
            <a:r>
              <a:rPr lang="fi-FI" sz="1400" dirty="0"/>
              <a:t>Juhan Tyrväinen, p. 029 534 3891, </a:t>
            </a:r>
            <a:r>
              <a:rPr lang="fi-FI" sz="1400" dirty="0">
                <a:solidFill>
                  <a:schemeClr val="tx2"/>
                </a:solidFill>
                <a:hlinkClick r:id="rId3"/>
              </a:rPr>
              <a:t>juhan.tyrvainen@vayla.fi</a:t>
            </a:r>
            <a:endParaRPr lang="fi-FI" sz="1400" dirty="0">
              <a:solidFill>
                <a:schemeClr val="tx2"/>
              </a:solidFill>
            </a:endParaRPr>
          </a:p>
          <a:p>
            <a:r>
              <a:rPr lang="fi-FI" sz="1400" dirty="0"/>
              <a:t>Väyläviraston edustaja maanhankintaa ja korvauksia koskevissa asioissa on</a:t>
            </a:r>
            <a:br>
              <a:rPr lang="fi-FI" sz="1400" dirty="0"/>
            </a:br>
            <a:r>
              <a:rPr lang="fi-FI" sz="1400" dirty="0"/>
              <a:t>Sami Mantere, Pohjois-Suomen Elinvoimakeskus p. 050 3511 603, </a:t>
            </a:r>
            <a:r>
              <a:rPr lang="fi-FI" sz="1400" dirty="0">
                <a:hlinkClick r:id="rId4"/>
              </a:rPr>
              <a:t>sami.mantere@elinvoimakeskus.fi</a:t>
            </a:r>
            <a:br>
              <a:rPr lang="fi-FI" sz="1400" dirty="0"/>
            </a:br>
            <a:r>
              <a:rPr lang="fi-FI" sz="1400" dirty="0"/>
              <a:t>Avustajana Kari Viik, p. 040 765 5228, </a:t>
            </a:r>
            <a:r>
              <a:rPr lang="fi-FI" sz="14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kari.viik@ramboll.fi</a:t>
            </a:r>
            <a:endParaRPr lang="fi-FI" sz="1400" dirty="0">
              <a:solidFill>
                <a:schemeClr val="tx2"/>
              </a:solidFill>
            </a:endParaRPr>
          </a:p>
          <a:p>
            <a:pPr lvl="0"/>
            <a:r>
              <a:rPr lang="fi-FI" sz="1400" dirty="0"/>
              <a:t>Rakennuttajakonsultti Welado Oy</a:t>
            </a:r>
            <a:br>
              <a:rPr lang="fi-FI" sz="1400" dirty="0"/>
            </a:br>
            <a:r>
              <a:rPr lang="fi-FI" sz="1400" dirty="0"/>
              <a:t>Projektipäällikkö Kimmo Saarela, p. 040 712 9434, </a:t>
            </a:r>
            <a:r>
              <a:rPr lang="fi-FI" sz="1400" dirty="0">
                <a:hlinkClick r:id="rId6"/>
              </a:rPr>
              <a:t>kimmo.saarela@welado.fi</a:t>
            </a:r>
            <a:endParaRPr lang="fi-FI" sz="1400" dirty="0"/>
          </a:p>
          <a:p>
            <a:pPr lvl="0"/>
            <a:r>
              <a:rPr lang="fi-FI" sz="1400" dirty="0"/>
              <a:t>Urakoitsijaa ei ole vielä valittu</a:t>
            </a:r>
          </a:p>
          <a:p>
            <a:pPr lvl="0"/>
            <a:r>
              <a:rPr lang="fi-FI" sz="1400" dirty="0"/>
              <a:t>Hankkeen sivut Väyläviraston-sivuilla:</a:t>
            </a:r>
            <a:br>
              <a:rPr lang="fi-FI" sz="1400" dirty="0"/>
            </a:br>
            <a:r>
              <a:rPr lang="fi-FI" sz="1400" dirty="0">
                <a:hlinkClick r:id="rId7"/>
              </a:rPr>
              <a:t>https://vayla.fi/tasoristeysturvallisuuden-parantaminen-valilla-halluajarvi-horsma-ratasuunnitelma-simo</a:t>
            </a:r>
            <a:endParaRPr lang="fi-FI" sz="1400" dirty="0"/>
          </a:p>
          <a:p>
            <a:pPr lvl="0"/>
            <a:r>
              <a:rPr lang="fi-FI" sz="1400" dirty="0"/>
              <a:t>Oulu-Laurila-radan perusparannus Väyläviraston sivuille:</a:t>
            </a:r>
            <a:br>
              <a:rPr lang="fi-FI" sz="1400" dirty="0"/>
            </a:br>
            <a:r>
              <a:rPr lang="fi-FI" sz="1400" dirty="0">
                <a:hlinkClick r:id="rId8"/>
              </a:rPr>
              <a:t>https://vayla.fi/oulu-laurila-radan-perusparannus</a:t>
            </a:r>
            <a:endParaRPr lang="fi-FI" sz="1400" dirty="0"/>
          </a:p>
          <a:p>
            <a:pPr marL="0" lvl="0" indent="0">
              <a:buNone/>
            </a:pPr>
            <a:endParaRPr lang="fi-FI" sz="1400" dirty="0"/>
          </a:p>
          <a:p>
            <a:pPr marL="0" lvl="0" indent="0">
              <a:buNone/>
            </a:pPr>
            <a:endParaRPr lang="fi-FI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3116</TotalTime>
  <Words>446</Words>
  <Application>Microsoft Office PowerPoint</Application>
  <PresentationFormat>Mukautettu</PresentationFormat>
  <Paragraphs>45</Paragraphs>
  <Slides>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Verdana</vt:lpstr>
      <vt:lpstr>Blank</vt:lpstr>
      <vt:lpstr>VÄYLÄVIRASTO</vt:lpstr>
      <vt:lpstr>Tasoristeysturvallisuuden parantaminen välillä Halluajärvi-Horsma, RATATOIMITUS</vt:lpstr>
      <vt:lpstr>Hankkeen toimenpiteet</vt:lpstr>
      <vt:lpstr>Puuston poisto ja Rakentamisen aikana huomioitavaa</vt:lpstr>
      <vt:lpstr>Edunvalvontakulut</vt:lpstr>
      <vt:lpstr>Hankkeen yhteystiedot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Pohjois-pohjanmaan ELY-keskus</dc:title>
  <dc:creator>Erika Kylmänen</dc:creator>
  <cp:lastModifiedBy>Iikkanen Olli</cp:lastModifiedBy>
  <cp:revision>97</cp:revision>
  <cp:lastPrinted>2023-03-29T13:55:03Z</cp:lastPrinted>
  <dcterms:created xsi:type="dcterms:W3CDTF">2019-06-03T08:15:21Z</dcterms:created>
  <dcterms:modified xsi:type="dcterms:W3CDTF">2025-12-16T09:19:18Z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  <property fmtid="{D5CDD505-2E9C-101B-9397-08002B2CF9AE}" pid="5" name="MSIP_Label_20ea7001-5c24-4702-a3ac-e436ccb02747_Enabled">
    <vt:lpwstr>true</vt:lpwstr>
  </property>
  <property fmtid="{D5CDD505-2E9C-101B-9397-08002B2CF9AE}" pid="6" name="MSIP_Label_20ea7001-5c24-4702-a3ac-e436ccb02747_SetDate">
    <vt:lpwstr>2024-11-21T09:00:55Z</vt:lpwstr>
  </property>
  <property fmtid="{D5CDD505-2E9C-101B-9397-08002B2CF9AE}" pid="7" name="MSIP_Label_20ea7001-5c24-4702-a3ac-e436ccb02747_Method">
    <vt:lpwstr>Standard</vt:lpwstr>
  </property>
  <property fmtid="{D5CDD505-2E9C-101B-9397-08002B2CF9AE}" pid="8" name="MSIP_Label_20ea7001-5c24-4702-a3ac-e436ccb02747_Name">
    <vt:lpwstr>Confidential</vt:lpwstr>
  </property>
  <property fmtid="{D5CDD505-2E9C-101B-9397-08002B2CF9AE}" pid="9" name="MSIP_Label_20ea7001-5c24-4702-a3ac-e436ccb02747_SiteId">
    <vt:lpwstr>c8823c91-be81-4f89-b024-6c3dd789c106</vt:lpwstr>
  </property>
  <property fmtid="{D5CDD505-2E9C-101B-9397-08002B2CF9AE}" pid="10" name="MSIP_Label_20ea7001-5c24-4702-a3ac-e436ccb02747_ActionId">
    <vt:lpwstr>413017f0-9921-4118-ba9f-a55dc5bad9b2</vt:lpwstr>
  </property>
  <property fmtid="{D5CDD505-2E9C-101B-9397-08002B2CF9AE}" pid="11" name="MSIP_Label_20ea7001-5c24-4702-a3ac-e436ccb02747_ContentBits">
    <vt:lpwstr>2</vt:lpwstr>
  </property>
</Properties>
</file>