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301" r:id="rId5"/>
    <p:sldId id="303" r:id="rId6"/>
    <p:sldId id="302" r:id="rId7"/>
  </p:sldIdLst>
  <p:sldSz cx="12190413" cy="6859588"/>
  <p:notesSz cx="6858000" cy="9144000"/>
  <p:custDataLst>
    <p:tags r:id="rId10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0104" autoAdjust="0"/>
  </p:normalViewPr>
  <p:slideViewPr>
    <p:cSldViewPr snapToGrid="0">
      <p:cViewPr varScale="1">
        <p:scale>
          <a:sx n="87" d="100"/>
          <a:sy n="87" d="100"/>
        </p:scale>
        <p:origin x="114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10-03-2026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10/03/2026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933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618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6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10/03/2026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10/03/2026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10/03/2026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10/03/2026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10/03/2026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10/03/2026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10/03/2026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10/03/2026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10/03/2026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10/03/2026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10-03-2026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lle.koskenkorva@elinvoimakeskus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ayla.fi/mt-847-limingantie" TargetMode="External"/><Relationship Id="rId5" Type="http://schemas.openxmlformats.org/officeDocument/2006/relationships/hyperlink" Target="mailto:kari.viik@ramboll.fi" TargetMode="External"/><Relationship Id="rId4" Type="http://schemas.openxmlformats.org/officeDocument/2006/relationships/hyperlink" Target="mailto:sami.mantere@elinvoimakesku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43" y="690305"/>
            <a:ext cx="9773112" cy="681548"/>
          </a:xfrm>
        </p:spPr>
        <p:txBody>
          <a:bodyPr/>
          <a:lstStyle/>
          <a:p>
            <a:r>
              <a:rPr lang="fi-FI" sz="2800" dirty="0"/>
              <a:t>Pohjois-Suomen elinvoimakeskus</a:t>
            </a:r>
            <a:endParaRPr lang="en-GB" sz="2800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973" y="1815680"/>
            <a:ext cx="9772652" cy="3007989"/>
          </a:xfrm>
        </p:spPr>
        <p:txBody>
          <a:bodyPr/>
          <a:lstStyle/>
          <a:p>
            <a:r>
              <a:rPr lang="fi-FI" sz="3200" dirty="0"/>
              <a:t>Maantietoimitus,</a:t>
            </a:r>
          </a:p>
          <a:p>
            <a:r>
              <a:rPr lang="fi-FI" sz="2800" dirty="0"/>
              <a:t>MT 847 JALANKULKU- JA PYÖRÄILYVÄYLÄ VÄLILLÄ ÄIMÄRAUTIO-RANTAVAINIO (KEMBAANA), OULU</a:t>
            </a:r>
            <a:endParaRPr lang="en-GB" sz="28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Aloituskokous</a:t>
            </a:r>
            <a:r>
              <a:rPr lang="en-GB" dirty="0"/>
              <a:t> 11.3.2026</a:t>
            </a:r>
          </a:p>
        </p:txBody>
      </p:sp>
    </p:spTree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MT 847 JALANKULKU- JA PYÖRÄILYVÄYLÄ VÄLILLÄ</a:t>
            </a:r>
            <a:br>
              <a:rPr lang="fi-FI" dirty="0"/>
            </a:br>
            <a:r>
              <a:rPr lang="fi-FI" dirty="0"/>
              <a:t>ÄIMÄRAUTIO-RANTAVAINIO (KEMBAANA), OULU</a:t>
            </a:r>
            <a:br>
              <a:rPr lang="en-GB" dirty="0"/>
            </a:br>
            <a:br>
              <a:rPr lang="fi-FI" sz="2400" dirty="0"/>
            </a:br>
            <a:br>
              <a:rPr lang="fi-FI" sz="2400" dirty="0"/>
            </a:br>
            <a:br>
              <a:rPr lang="en-GB" sz="2400" dirty="0"/>
            </a:br>
            <a:br>
              <a:rPr lang="fi-FI" sz="2400" dirty="0"/>
            </a:br>
            <a:endParaRPr lang="en-GB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9E8F01-0BD5-4793-93B9-BD88B3B8E05B}"/>
              </a:ext>
            </a:extLst>
          </p:cNvPr>
          <p:cNvSpPr txBox="1">
            <a:spLocks/>
          </p:cNvSpPr>
          <p:nvPr/>
        </p:nvSpPr>
        <p:spPr bwMode="auto">
          <a:xfrm>
            <a:off x="525272" y="1624703"/>
            <a:ext cx="5152858" cy="43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Maantietoimituksen hakijana on Pohjois-Suomen Elinvoimakeskus.</a:t>
            </a:r>
          </a:p>
          <a:p>
            <a:r>
              <a:rPr lang="fi-FI" sz="1400" dirty="0"/>
              <a:t>Maanhankintavastaavana toimii Sami Mantere Pohjois-Suomen Elinvoimakeskuksesta. Kari Viik Ramboll CM </a:t>
            </a:r>
            <a:r>
              <a:rPr lang="fi-FI" sz="1400" dirty="0" err="1"/>
              <a:t>Oy:lta</a:t>
            </a:r>
            <a:r>
              <a:rPr lang="fi-FI" sz="1400" dirty="0"/>
              <a:t> toimii avustajana.</a:t>
            </a:r>
          </a:p>
          <a:p>
            <a:r>
              <a:rPr lang="fi-FI" sz="1400" dirty="0"/>
              <a:t>Korvaukset maksetaan Pohjois-Suomen Elinvoimakeskuksen kautta.</a:t>
            </a:r>
          </a:p>
          <a:p>
            <a:r>
              <a:rPr lang="fi-FI" sz="1400" dirty="0"/>
              <a:t>Elinvoimakeskuksen rakennuttamisen projektipäällikkönä toimii Ville Koskenkorva.</a:t>
            </a:r>
          </a:p>
          <a:p>
            <a:r>
              <a:rPr lang="fi-FI" sz="1400" dirty="0"/>
              <a:t>Hankkeen urakoitsijana toimii </a:t>
            </a:r>
            <a:r>
              <a:rPr lang="fi-FI" sz="1400" dirty="0" err="1"/>
              <a:t>Mestek</a:t>
            </a:r>
            <a:r>
              <a:rPr lang="fi-FI" sz="1400" dirty="0"/>
              <a:t> Oy.</a:t>
            </a:r>
          </a:p>
          <a:p>
            <a:r>
              <a:rPr lang="fi-FI" sz="1400" dirty="0"/>
              <a:t>Hankkeen ensisijaisena tavoitteena parantaa maantien liikenteen sekä ympäröivien katujen jalankulkijoiden ja pyöräilijöiden turvallisuutta ja sujuvuutta suunnittelualueella. Tavoitteena on myös lisätä pyöräilyn houkuttelevuutta kulkumuotona ja parantaa joukkoliikenteen toimintaedellytyksiä.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D7861AF-0E3F-A1DB-5C7E-B5E5FFB4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64" y="1624703"/>
            <a:ext cx="5785378" cy="42967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2E28A-AE65-4E83-BD24-0C9BF2C6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3600"/>
            <a:ext cx="4829929" cy="540699"/>
          </a:xfrm>
        </p:spPr>
        <p:txBody>
          <a:bodyPr/>
          <a:lstStyle/>
          <a:p>
            <a:r>
              <a:rPr lang="fi-FI" dirty="0"/>
              <a:t>Hankkeen 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C093A-A7F3-4F1E-9739-A4E0FCD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14" y="997517"/>
            <a:ext cx="4925127" cy="4606870"/>
          </a:xfrm>
        </p:spPr>
        <p:txBody>
          <a:bodyPr/>
          <a:lstStyle/>
          <a:p>
            <a:r>
              <a:rPr lang="fi-FI" sz="1400" dirty="0"/>
              <a:t>Hanke alkaa maantien 8155 (Poikkimaantie) risteyssillan kohdalta ja päättyy Vesalantiehen. </a:t>
            </a:r>
          </a:p>
          <a:p>
            <a:r>
              <a:rPr lang="fi-FI" sz="1400" dirty="0"/>
              <a:t>Tiesuunnitelmalla rakennetaan mm. seuraavat toimenpiteet maantien 847 (Limingantie) suunnitelma-alueella: </a:t>
            </a:r>
          </a:p>
          <a:p>
            <a:pPr lvl="1"/>
            <a:r>
              <a:rPr lang="fi-FI" sz="1400" dirty="0"/>
              <a:t>jalankulku- ja pyöräilyväylää</a:t>
            </a:r>
          </a:p>
          <a:p>
            <a:pPr lvl="1"/>
            <a:r>
              <a:rPr lang="fi-FI" sz="1400" dirty="0"/>
              <a:t>parannetaan joukkoliikenteen pysäkkejä</a:t>
            </a:r>
          </a:p>
          <a:p>
            <a:pPr lvl="1"/>
            <a:r>
              <a:rPr lang="fi-FI" sz="1400" dirty="0"/>
              <a:t>kanavoidaan liittymäalue</a:t>
            </a:r>
          </a:p>
          <a:p>
            <a:pPr lvl="1"/>
            <a:r>
              <a:rPr lang="fi-FI" sz="1400" dirty="0"/>
              <a:t>parannetaan suojatiejärjestelyitä</a:t>
            </a:r>
          </a:p>
          <a:p>
            <a:pPr lvl="1"/>
            <a:r>
              <a:rPr lang="fi-FI" sz="1400" dirty="0"/>
              <a:t>rakennetaan valaistusta pyöräteille ja kanavoidulle liittymäalueelle.</a:t>
            </a:r>
          </a:p>
          <a:p>
            <a:r>
              <a:rPr lang="fi-FI" sz="1400" dirty="0"/>
              <a:t>Rakentamistyöt käynnistyvät alueen haltuunoton jälkeen ja hanke on valmis 11/2026.</a:t>
            </a:r>
          </a:p>
          <a:p>
            <a:endParaRPr lang="fi-FI" sz="1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26FB8-DA9F-2B19-19E4-2BA3F625AB8C}"/>
              </a:ext>
            </a:extLst>
          </p:cNvPr>
          <p:cNvSpPr/>
          <p:nvPr/>
        </p:nvSpPr>
        <p:spPr>
          <a:xfrm>
            <a:off x="378714" y="5754848"/>
            <a:ext cx="2146372" cy="939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C852D1D-1BBE-5398-C5C2-23D3747C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283" y="723949"/>
            <a:ext cx="5949416" cy="54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990124"/>
            <a:ext cx="10588625" cy="4829907"/>
          </a:xfrm>
        </p:spPr>
        <p:txBody>
          <a:bodyPr/>
          <a:lstStyle/>
          <a:p>
            <a:r>
              <a:rPr lang="fi-FI" sz="1400" dirty="0"/>
              <a:t>Urakassa tehtävä puuston poisto</a:t>
            </a:r>
          </a:p>
          <a:p>
            <a:pPr lvl="1"/>
            <a:r>
              <a:rPr lang="fi-FI" sz="1400" dirty="0"/>
              <a:t>Poistettava hyötypuusto jää kiinteistön omistajalle. Puut katkotaan kauppamittoihin ja kasataan yhteen paikkaan kiinteistön rajalle, maanomistajan puolelle.</a:t>
            </a:r>
          </a:p>
          <a:p>
            <a:pPr lvl="1"/>
            <a:r>
              <a:rPr lang="fi-FI" sz="1400" dirty="0"/>
              <a:t>Tilaajan alueelta hyötypuun poisto tehdään kauppamittoihin.</a:t>
            </a:r>
          </a:p>
          <a:p>
            <a:pPr lvl="1"/>
            <a:r>
              <a:rPr lang="fi-FI" sz="1400" dirty="0"/>
              <a:t>Puuston mittaus kuuluu urakoitsijalle. Pienpuusto (&lt;5 cm) jää urakoitsijalle. Tilaajan puusto jää urakoitsijalle.</a:t>
            </a:r>
          </a:p>
          <a:p>
            <a:pPr lvl="1"/>
            <a:r>
              <a:rPr lang="fi-FI" sz="1400" dirty="0"/>
              <a:t>Urakoitsija vastaa kantojen sekä muun sopimusalueelta poistettavan kasvillisuuden poistosta.</a:t>
            </a:r>
          </a:p>
          <a:p>
            <a:r>
              <a:rPr lang="fi-FI" sz="1400" dirty="0"/>
              <a:t>Mahdolliset muut varottavat rakenteet, joita ei ole tiedossa (esim. talousvesikaivot, kiinteistöjen omat johdot ja laitteet yms.) tulee ilmoittaa ennen töiden alkua urakoitsijalle.</a:t>
            </a:r>
          </a:p>
          <a:p>
            <a:r>
              <a:rPr lang="fi-FI" sz="1400" dirty="0"/>
              <a:t>Mahdollinen </a:t>
            </a:r>
            <a:r>
              <a:rPr lang="fi-FI" sz="1400" b="1" dirty="0"/>
              <a:t>tärinä, kova pöly tai vastaava</a:t>
            </a:r>
            <a:r>
              <a:rPr lang="fi-FI" sz="1400" dirty="0"/>
              <a:t>. Ottakaa heti yhteyttä</a:t>
            </a:r>
          </a:p>
          <a:p>
            <a:pPr lvl="1"/>
            <a:r>
              <a:rPr lang="fi-FI" sz="1400" dirty="0"/>
              <a:t>Työmaapäällikköön tai konekuskiin, että nyt tärisee liikaa. </a:t>
            </a:r>
          </a:p>
          <a:p>
            <a:pPr lvl="1"/>
            <a:r>
              <a:rPr lang="fi-FI" sz="1400" dirty="0"/>
              <a:t>Pyritään yhteisesti ennalta estämään vahingot.</a:t>
            </a:r>
          </a:p>
          <a:p>
            <a:r>
              <a:rPr lang="fi-FI" sz="1400" dirty="0"/>
              <a:t>Jos </a:t>
            </a:r>
            <a:r>
              <a:rPr lang="fi-FI" sz="1400" b="1" dirty="0"/>
              <a:t>vahinko</a:t>
            </a:r>
            <a:r>
              <a:rPr lang="fi-FI" sz="1400" dirty="0"/>
              <a:t> tulee, niin ottakaa heti yhteys </a:t>
            </a:r>
          </a:p>
          <a:p>
            <a:pPr lvl="1"/>
            <a:r>
              <a:rPr lang="fi-FI" sz="1400" dirty="0"/>
              <a:t>Urakoitsijaan</a:t>
            </a:r>
          </a:p>
          <a:p>
            <a:pPr lvl="1"/>
            <a:r>
              <a:rPr lang="fi-FI" sz="1400" dirty="0"/>
              <a:t>Elinvoimakeskuksen projektipäällikköön</a:t>
            </a:r>
          </a:p>
        </p:txBody>
      </p:sp>
    </p:spTree>
    <p:extLst>
      <p:ext uri="{BB962C8B-B14F-4D97-AF65-F5344CB8AC3E}">
        <p14:creationId xmlns:p14="http://schemas.microsoft.com/office/powerpoint/2010/main" val="660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Edunvalvontakulut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330036"/>
            <a:ext cx="10588625" cy="4489995"/>
          </a:xfrm>
        </p:spPr>
        <p:txBody>
          <a:bodyPr/>
          <a:lstStyle/>
          <a:p>
            <a:r>
              <a:rPr lang="fi-FI" sz="1400" dirty="0"/>
              <a:t>Edunvalvonnasta voidaan määrätä korvausta 50 €/kokous, ilman todistusta ansion menetyksestä. Korvausta voidaan määrätä vain edunvalvonnasta toimituksessa (toimituskokous/maastokatselmus), ei suunnittelunaikaisesta tai muusta edunvalvonnasta. Korvaus sisältää matkat paikkakunnan sisällä. Vain yhdelle tilan edustajalle voidaan määrätä korvausta kokouksesta.</a:t>
            </a:r>
          </a:p>
          <a:p>
            <a:r>
              <a:rPr lang="fi-FI" sz="1400" dirty="0"/>
              <a:t>Tilan omistajan/edustajan tulee vaatia korvausta edunvalvonnasta.</a:t>
            </a:r>
          </a:p>
          <a:p>
            <a:r>
              <a:rPr lang="fi-FI" sz="1400" dirty="0"/>
              <a:t>Tätä suuremmat edunvalvonta kustannukset tulee esittää korvausvaatimuksena toimituksen loppuvaiheessa.</a:t>
            </a:r>
          </a:p>
          <a:p>
            <a:r>
              <a:rPr lang="fi-FI" sz="1400" dirty="0"/>
              <a:t>Asiamiehen käytöstä voidaan määrätä kohtuullinen korvaus riippuen korvausasian laajuudesta ja asian vaatimasta asiantuntemuksesta. Asiamiehen käytöstä tulee esittää kirjallinen korvausvaatimus perusteluineen.</a:t>
            </a:r>
          </a:p>
          <a:p>
            <a:r>
              <a:rPr lang="fi-FI" sz="1400" dirty="0"/>
              <a:t>Edunvalvontakulut maksetaan muiden korvausten yhteydessä toimituksen päätyttyä.</a:t>
            </a:r>
          </a:p>
          <a:p>
            <a:pPr marL="0" indent="0">
              <a:buNone/>
            </a:pPr>
            <a:r>
              <a:rPr lang="fi-FI" sz="1400" dirty="0"/>
              <a:t> </a:t>
            </a:r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478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B5958-1E3D-4D88-B034-9F8E5CEC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E92E-25AA-4D5E-A8BC-29E0F95B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400" dirty="0"/>
              <a:t>Pohjois-Suomen Elinvoimakeskuksen projektipäällikkö:</a:t>
            </a:r>
            <a:br>
              <a:rPr lang="fi-FI" sz="1400" dirty="0"/>
            </a:br>
            <a:r>
              <a:rPr lang="fi-FI" sz="1400" dirty="0"/>
              <a:t>Ville Koskenkorva, p. 029 503 7061, </a:t>
            </a:r>
            <a:r>
              <a:rPr lang="fi-FI" sz="1400" dirty="0">
                <a:hlinkClick r:id="rId3"/>
              </a:rPr>
              <a:t>ville.koskenkorva@elinvoimakeskus.fi</a:t>
            </a:r>
            <a:endParaRPr lang="fi-FI" sz="1400" dirty="0"/>
          </a:p>
          <a:p>
            <a:r>
              <a:rPr lang="fi-FI" sz="1400" dirty="0"/>
              <a:t>Maanhankintaa ja korvauksia koskevissa asioissa:</a:t>
            </a:r>
            <a:br>
              <a:rPr lang="fi-FI" sz="1400" dirty="0"/>
            </a:br>
            <a:r>
              <a:rPr lang="fi-FI" sz="1400" dirty="0"/>
              <a:t>Sami Mantere, Pohjois-Suomen Elinvoimakeskus p. 050 3511 603, </a:t>
            </a:r>
            <a:r>
              <a:rPr lang="fi-FI" sz="1400" dirty="0">
                <a:hlinkClick r:id="rId4"/>
              </a:rPr>
              <a:t>sami.mantere@elinvoimakeskus.fi</a:t>
            </a:r>
            <a:br>
              <a:rPr lang="fi-FI" sz="1400" dirty="0"/>
            </a:br>
            <a:r>
              <a:rPr lang="fi-FI" sz="1400" dirty="0"/>
              <a:t>Avustajana Kari Viik, p. 040 765 5228, </a:t>
            </a:r>
            <a:r>
              <a:rPr lang="fi-FI" sz="1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kari.viik@ramboll.fi</a:t>
            </a:r>
            <a:endParaRPr lang="fi-FI" sz="1400" dirty="0">
              <a:solidFill>
                <a:schemeClr val="tx2"/>
              </a:solidFill>
            </a:endParaRPr>
          </a:p>
          <a:p>
            <a:r>
              <a:rPr lang="fi-FI" sz="1400" dirty="0"/>
              <a:t>Urakoitsija </a:t>
            </a:r>
            <a:r>
              <a:rPr lang="fi-FI" sz="1400" dirty="0" err="1"/>
              <a:t>Mestek</a:t>
            </a:r>
            <a:r>
              <a:rPr lang="fi-FI" sz="1400"/>
              <a:t> Oy</a:t>
            </a:r>
            <a:endParaRPr lang="fi-FI" sz="1400" dirty="0"/>
          </a:p>
          <a:p>
            <a:r>
              <a:rPr lang="fi-FI" sz="1400" dirty="0"/>
              <a:t>Hankkeen sivut Väyläviraston-sivuilla:</a:t>
            </a:r>
            <a:br>
              <a:rPr lang="fi-FI" sz="1400" dirty="0"/>
            </a:br>
            <a:r>
              <a:rPr lang="fi-FI" sz="1400" dirty="0">
                <a:hlinkClick r:id="rId6"/>
              </a:rPr>
              <a:t>https://vayla.fi/mt-847-limingantie</a:t>
            </a: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5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3536</TotalTime>
  <Words>467</Words>
  <Application>Microsoft Office PowerPoint</Application>
  <PresentationFormat>Mukautettu</PresentationFormat>
  <Paragraphs>48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Verdana</vt:lpstr>
      <vt:lpstr>Blank</vt:lpstr>
      <vt:lpstr>Pohjois-Suomen elinvoimakeskus</vt:lpstr>
      <vt:lpstr>MT 847 JALANKULKU- JA PYÖRÄILYVÄYLÄ VÄLILLÄ ÄIMÄRAUTIO-RANTAVAINIO (KEMBAANA), OULU     </vt:lpstr>
      <vt:lpstr>Hankkeen toimenpiteet</vt:lpstr>
      <vt:lpstr>Rakentamisen aikana</vt:lpstr>
      <vt:lpstr>Edunvalvontakulut</vt:lpstr>
      <vt:lpstr>Hankkeen yhteystiedot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Pohjois-pohjanmaan ELY-keskus</dc:title>
  <dc:creator>Erika Kylmänen</dc:creator>
  <cp:lastModifiedBy>Iikkanen Olli</cp:lastModifiedBy>
  <cp:revision>120</cp:revision>
  <dcterms:created xsi:type="dcterms:W3CDTF">2019-06-03T08:15:21Z</dcterms:created>
  <dcterms:modified xsi:type="dcterms:W3CDTF">2026-03-10T12:29:40Z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  <property fmtid="{D5CDD505-2E9C-101B-9397-08002B2CF9AE}" pid="5" name="MSIP_Label_20ea7001-5c24-4702-a3ac-e436ccb02747_Enabled">
    <vt:lpwstr>true</vt:lpwstr>
  </property>
  <property fmtid="{D5CDD505-2E9C-101B-9397-08002B2CF9AE}" pid="6" name="MSIP_Label_20ea7001-5c24-4702-a3ac-e436ccb02747_SetDate">
    <vt:lpwstr>2024-04-26T12:23:20Z</vt:lpwstr>
  </property>
  <property fmtid="{D5CDD505-2E9C-101B-9397-08002B2CF9AE}" pid="7" name="MSIP_Label_20ea7001-5c24-4702-a3ac-e436ccb02747_Method">
    <vt:lpwstr>Standard</vt:lpwstr>
  </property>
  <property fmtid="{D5CDD505-2E9C-101B-9397-08002B2CF9AE}" pid="8" name="MSIP_Label_20ea7001-5c24-4702-a3ac-e436ccb02747_Name">
    <vt:lpwstr>Confidential</vt:lpwstr>
  </property>
  <property fmtid="{D5CDD505-2E9C-101B-9397-08002B2CF9AE}" pid="9" name="MSIP_Label_20ea7001-5c24-4702-a3ac-e436ccb02747_SiteId">
    <vt:lpwstr>c8823c91-be81-4f89-b024-6c3dd789c106</vt:lpwstr>
  </property>
  <property fmtid="{D5CDD505-2E9C-101B-9397-08002B2CF9AE}" pid="10" name="MSIP_Label_20ea7001-5c24-4702-a3ac-e436ccb02747_ActionId">
    <vt:lpwstr>2ac897c1-b2af-4129-a3ec-2a8287501491</vt:lpwstr>
  </property>
  <property fmtid="{D5CDD505-2E9C-101B-9397-08002B2CF9AE}" pid="11" name="MSIP_Label_20ea7001-5c24-4702-a3ac-e436ccb02747_ContentBits">
    <vt:lpwstr>2</vt:lpwstr>
  </property>
</Properties>
</file>