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301" r:id="rId4"/>
    <p:sldId id="303" r:id="rId5"/>
    <p:sldId id="302" r:id="rId6"/>
  </p:sldIdLst>
  <p:sldSz cx="12190413" cy="6859588"/>
  <p:notesSz cx="6858000" cy="9144000"/>
  <p:custDataLst>
    <p:tags r:id="rId9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69DE1-95BD-451A-8D74-E6E87EAE23A9}" v="15" dt="2026-03-24T11:36:02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0104" autoAdjust="0"/>
  </p:normalViewPr>
  <p:slideViewPr>
    <p:cSldViewPr snapToGrid="0">
      <p:cViewPr varScale="1">
        <p:scale>
          <a:sx n="61" d="100"/>
          <a:sy n="61" d="100"/>
        </p:scale>
        <p:origin x="7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26-03-2026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26/03/2026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1933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4618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6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26/03/2026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26/03/2026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26/03/2026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26/03/2026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26/03/2026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26/03/2026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26/03/2026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26/03/2026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26/03/2026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26/03/2026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26-03-2026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522206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a.kenttala@elinvoimakeskus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ayla.fi/vt-4-mt-18609-liittymajarjestelyt-haurukyla" TargetMode="External"/><Relationship Id="rId5" Type="http://schemas.openxmlformats.org/officeDocument/2006/relationships/hyperlink" Target="mailto:kari.viik@ramboll.fi" TargetMode="External"/><Relationship Id="rId4" Type="http://schemas.openxmlformats.org/officeDocument/2006/relationships/hyperlink" Target="mailto:sami.mantere@elinvoimakeskus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762559F4-64D2-4777-B4A2-5B4FAFFDC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43" y="690305"/>
            <a:ext cx="9773112" cy="681548"/>
          </a:xfrm>
        </p:spPr>
        <p:txBody>
          <a:bodyPr/>
          <a:lstStyle/>
          <a:p>
            <a:r>
              <a:rPr lang="fi-FI" sz="2800" dirty="0"/>
              <a:t>Pohjois-Suomen elinvoimakeskus</a:t>
            </a:r>
            <a:endParaRPr lang="en-GB" sz="2800" dirty="0"/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2264CFE6-C3E4-4051-923B-0978D381C4F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973" y="1815680"/>
            <a:ext cx="9772652" cy="3007989"/>
          </a:xfrm>
        </p:spPr>
        <p:txBody>
          <a:bodyPr/>
          <a:lstStyle/>
          <a:p>
            <a:r>
              <a:rPr lang="fi-FI" sz="3200" dirty="0"/>
              <a:t>Maantietoimitus,</a:t>
            </a:r>
          </a:p>
          <a:p>
            <a:r>
              <a:rPr lang="fi-FI" sz="2800" dirty="0"/>
              <a:t>vt4 / mt18609 liittymäjärjestelyt </a:t>
            </a:r>
            <a:r>
              <a:rPr lang="fi-FI" sz="2800" dirty="0" err="1"/>
              <a:t>Haurukylän</a:t>
            </a:r>
            <a:r>
              <a:rPr lang="fi-FI" sz="2800" dirty="0"/>
              <a:t> kohdalla, </a:t>
            </a:r>
            <a:r>
              <a:rPr lang="fi-FI" sz="2800" dirty="0" err="1"/>
              <a:t>tyrnävä</a:t>
            </a:r>
            <a:endParaRPr lang="en-GB" sz="2800" dirty="0"/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AE283122-DAAA-4E85-87A4-5FF46F4B8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Aloituskokous</a:t>
            </a:r>
            <a:r>
              <a:rPr lang="en-GB" dirty="0"/>
              <a:t> 25.3.2026</a:t>
            </a:r>
          </a:p>
        </p:txBody>
      </p:sp>
    </p:spTree>
    <p:extLst>
      <p:ext uri="{BB962C8B-B14F-4D97-AF65-F5344CB8AC3E}">
        <p14:creationId xmlns:p14="http://schemas.microsoft.com/office/powerpoint/2010/main" val="379256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vt4 / mt18609 liittymäjärjestelyt </a:t>
            </a:r>
            <a:r>
              <a:rPr lang="fi-FI" dirty="0" err="1"/>
              <a:t>Haurukylän</a:t>
            </a:r>
            <a:r>
              <a:rPr lang="fi-FI" dirty="0"/>
              <a:t> kohdalla, </a:t>
            </a:r>
            <a:r>
              <a:rPr lang="fi-FI" dirty="0" err="1"/>
              <a:t>tyrnävä</a:t>
            </a:r>
            <a:br>
              <a:rPr lang="fi-FI" dirty="0"/>
            </a:br>
            <a:br>
              <a:rPr lang="en-GB" dirty="0"/>
            </a:br>
            <a:br>
              <a:rPr lang="fi-FI" sz="2400" dirty="0"/>
            </a:br>
            <a:br>
              <a:rPr lang="fi-FI" sz="2400" dirty="0"/>
            </a:br>
            <a:br>
              <a:rPr lang="en-GB" sz="2400" dirty="0"/>
            </a:br>
            <a:br>
              <a:rPr lang="fi-FI" sz="2400" dirty="0"/>
            </a:br>
            <a:endParaRPr lang="en-GB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49E8F01-0BD5-4793-93B9-BD88B3B8E05B}"/>
              </a:ext>
            </a:extLst>
          </p:cNvPr>
          <p:cNvSpPr txBox="1">
            <a:spLocks/>
          </p:cNvSpPr>
          <p:nvPr/>
        </p:nvSpPr>
        <p:spPr bwMode="auto">
          <a:xfrm>
            <a:off x="378200" y="1394504"/>
            <a:ext cx="5613085" cy="463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Maantietoimituksen hakijana on Pohjois-Suomen Elinvoimakeskus.</a:t>
            </a:r>
          </a:p>
          <a:p>
            <a:r>
              <a:rPr lang="fi-FI" sz="1400" dirty="0"/>
              <a:t>Elinvoimakeskuksen rakennuttamisen projektipäällikkönä toimii Krista Kenttälä.</a:t>
            </a:r>
          </a:p>
          <a:p>
            <a:r>
              <a:rPr lang="fi-FI" sz="1400" dirty="0"/>
              <a:t>Maanhankintavastaavana toimii Sami Mantere Pohjois-Suomen Elinvoimakeskuksesta. Kari Viik Ramboll CM </a:t>
            </a:r>
            <a:r>
              <a:rPr lang="fi-FI" sz="1400" dirty="0" err="1"/>
              <a:t>Oy:lta</a:t>
            </a:r>
            <a:r>
              <a:rPr lang="fi-FI" sz="1400" dirty="0"/>
              <a:t> toimii avustajana.</a:t>
            </a:r>
          </a:p>
          <a:p>
            <a:r>
              <a:rPr lang="fi-FI" sz="1400" dirty="0"/>
              <a:t>Korvaukset maksetaan Pohjois-Suomen Elinvoimakeskuksen kautta.</a:t>
            </a:r>
          </a:p>
          <a:p>
            <a:r>
              <a:rPr lang="fi-FI" sz="1400" dirty="0"/>
              <a:t>Suunnittelukohde sijaitsee valtatiellä 4 </a:t>
            </a:r>
            <a:r>
              <a:rPr lang="fi-FI" sz="1400" dirty="0" err="1"/>
              <a:t>Haurukyläntien</a:t>
            </a:r>
            <a:br>
              <a:rPr lang="fi-FI" sz="1400"/>
            </a:br>
            <a:r>
              <a:rPr lang="fi-FI" sz="1400"/>
              <a:t>(</a:t>
            </a:r>
            <a:r>
              <a:rPr lang="fi-FI" sz="1400" dirty="0" err="1"/>
              <a:t>mt</a:t>
            </a:r>
            <a:r>
              <a:rPr lang="fi-FI" sz="1400" dirty="0"/>
              <a:t> 18609) eteläisen liittymän kohdalla. Nykyinen liittymä parannetaan porrastetuksi ja kanavoiduksi liittymäksi: liittymässä vasemmalle kääntyville on erilliset kääntymiskaistat, ja etelänsuunnasta itään kääntyvälle liikenteelle toteutetaan välialueella erotettu oikealle kääntymiskaista. </a:t>
            </a:r>
          </a:p>
          <a:p>
            <a:r>
              <a:rPr lang="fi-FI" sz="1400" dirty="0" err="1"/>
              <a:t>Vt</a:t>
            </a:r>
            <a:r>
              <a:rPr lang="fi-FI" sz="1400" dirty="0"/>
              <a:t> 4 parannettavan osuuden pituus on noin 1 kilometri.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EAEF15C-8111-A485-C19F-7EE5B0A6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394504"/>
            <a:ext cx="5487613" cy="4620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0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Rakentamisen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990124"/>
            <a:ext cx="10588625" cy="4829907"/>
          </a:xfrm>
        </p:spPr>
        <p:txBody>
          <a:bodyPr/>
          <a:lstStyle/>
          <a:p>
            <a:r>
              <a:rPr lang="fi-FI" sz="1400" dirty="0"/>
              <a:t>Urakassa tehtävä puuston poisto</a:t>
            </a:r>
          </a:p>
          <a:p>
            <a:pPr lvl="1"/>
            <a:r>
              <a:rPr lang="fi-FI" sz="1400" dirty="0"/>
              <a:t>Poistettava hyötypuusto jää kiinteistön omistajalle. Puut katkotaan kauppamittoihin ja kasataan yhteen paikkaan kiinteistön rajalle, maanomistajan puolelle.</a:t>
            </a:r>
          </a:p>
          <a:p>
            <a:pPr lvl="1"/>
            <a:r>
              <a:rPr lang="fi-FI" sz="1400" dirty="0"/>
              <a:t>Tilaajan alueelta hyötypuun poisto tehdään kauppamittoihin.</a:t>
            </a:r>
          </a:p>
          <a:p>
            <a:pPr lvl="1"/>
            <a:r>
              <a:rPr lang="fi-FI" sz="1400" dirty="0"/>
              <a:t>Puuston mittaus kuuluu urakoitsijalle. Pienpuusto (&lt;5 cm) jää urakoitsijalle. Tilaajan puusto jää urakoitsijalle.</a:t>
            </a:r>
          </a:p>
          <a:p>
            <a:pPr lvl="1"/>
            <a:r>
              <a:rPr lang="fi-FI" sz="1400" dirty="0"/>
              <a:t>Urakoitsija vastaa kantojen sekä muun sopimusalueelta poistettavan kasvillisuuden poistosta.</a:t>
            </a:r>
          </a:p>
          <a:p>
            <a:r>
              <a:rPr lang="fi-FI" sz="1400" dirty="0"/>
              <a:t>Mahdolliset muut varottavat rakenteet, joita ei ole tiedossa (esim. talousvesikaivot, kiinteistöjen omat johdot ja laitteet yms.) tulee ilmoittaa ennen töiden alkua urakoitsijalle.</a:t>
            </a:r>
          </a:p>
          <a:p>
            <a:r>
              <a:rPr lang="fi-FI" sz="1400" dirty="0"/>
              <a:t>Mahdollinen </a:t>
            </a:r>
            <a:r>
              <a:rPr lang="fi-FI" sz="1400" b="1" dirty="0"/>
              <a:t>tärinä, kova pöly tai vastaava</a:t>
            </a:r>
            <a:r>
              <a:rPr lang="fi-FI" sz="1400" dirty="0"/>
              <a:t>. Ottakaa heti yhteyttä</a:t>
            </a:r>
          </a:p>
          <a:p>
            <a:pPr lvl="1"/>
            <a:r>
              <a:rPr lang="fi-FI" sz="1400" dirty="0"/>
              <a:t>Työmaapäällikköön tai konekuskiin, että nyt tärisee liikaa. </a:t>
            </a:r>
          </a:p>
          <a:p>
            <a:pPr lvl="1"/>
            <a:r>
              <a:rPr lang="fi-FI" sz="1400" dirty="0"/>
              <a:t>Pyritään yhteisesti ennalta estämään vahingot.</a:t>
            </a:r>
          </a:p>
          <a:p>
            <a:r>
              <a:rPr lang="fi-FI" sz="1400" dirty="0"/>
              <a:t>Jos </a:t>
            </a:r>
            <a:r>
              <a:rPr lang="fi-FI" sz="1400" b="1" dirty="0"/>
              <a:t>vahinko</a:t>
            </a:r>
            <a:r>
              <a:rPr lang="fi-FI" sz="1400" dirty="0"/>
              <a:t> tulee, niin ottakaa heti yhteys </a:t>
            </a:r>
          </a:p>
          <a:p>
            <a:pPr lvl="1"/>
            <a:r>
              <a:rPr lang="fi-FI" sz="1400" dirty="0"/>
              <a:t>Urakoitsijaan</a:t>
            </a:r>
          </a:p>
          <a:p>
            <a:pPr lvl="1"/>
            <a:r>
              <a:rPr lang="fi-FI" sz="1400" dirty="0"/>
              <a:t>Elinvoimakeskuksen projektipäällikköön</a:t>
            </a:r>
          </a:p>
        </p:txBody>
      </p:sp>
    </p:spTree>
    <p:extLst>
      <p:ext uri="{BB962C8B-B14F-4D97-AF65-F5344CB8AC3E}">
        <p14:creationId xmlns:p14="http://schemas.microsoft.com/office/powerpoint/2010/main" val="6607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Edunvalvontakulut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330036"/>
            <a:ext cx="10588625" cy="4489995"/>
          </a:xfrm>
        </p:spPr>
        <p:txBody>
          <a:bodyPr/>
          <a:lstStyle/>
          <a:p>
            <a:r>
              <a:rPr lang="fi-FI" sz="1400" dirty="0"/>
              <a:t>Edunvalvonnasta voidaan määrätä korvausta 50 €/kokous, ilman todistusta ansion menetyksestä. Korvausta voidaan määrätä vain edunvalvonnasta toimituksessa (toimituskokous/maastokatselmus), ei suunnittelunaikaisesta tai muusta edunvalvonnasta. Korvaus sisältää matkat paikkakunnan sisällä. Vain yhdelle tilan edustajalle voidaan määrätä korvausta kokouksesta.</a:t>
            </a:r>
          </a:p>
          <a:p>
            <a:r>
              <a:rPr lang="fi-FI" sz="1400" dirty="0"/>
              <a:t>Tilan omistajan/edustajan tulee vaatia korvausta edunvalvonnasta.</a:t>
            </a:r>
          </a:p>
          <a:p>
            <a:r>
              <a:rPr lang="fi-FI" sz="1400" dirty="0"/>
              <a:t>Tätä suuremmat edunvalvonta kustannukset tulee esittää korvausvaatimuksena toimituksen loppuvaiheessa.</a:t>
            </a:r>
          </a:p>
          <a:p>
            <a:r>
              <a:rPr lang="fi-FI" sz="1400" dirty="0"/>
              <a:t>Asiamiehen käytöstä voidaan määrätä kohtuullinen korvaus riippuen korvausasian laajuudesta ja asian vaatimasta asiantuntemuksesta. Asiamiehen käytöstä tulee esittää kirjallinen korvausvaatimus perusteluineen.</a:t>
            </a:r>
          </a:p>
          <a:p>
            <a:r>
              <a:rPr lang="fi-FI" sz="1400" dirty="0"/>
              <a:t>Edunvalvontakulut maksetaan muiden korvausten yhteydessä toimituksen päätyttyä.</a:t>
            </a:r>
          </a:p>
          <a:p>
            <a:pPr marL="0" indent="0">
              <a:buNone/>
            </a:pPr>
            <a:r>
              <a:rPr lang="fi-FI" sz="1400" dirty="0"/>
              <a:t> </a:t>
            </a:r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6478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B5958-1E3D-4D88-B034-9F8E5CEC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BE92E-25AA-4D5E-A8BC-29E0F95B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1400" dirty="0"/>
              <a:t>Pohjois-Suomen Elinvoimakeskuksen projektipäällikkö:</a:t>
            </a:r>
            <a:br>
              <a:rPr lang="fi-FI" sz="1400" dirty="0"/>
            </a:br>
            <a:r>
              <a:rPr lang="fi-FI" sz="1400"/>
              <a:t>Krista Kenttälä, </a:t>
            </a:r>
            <a:r>
              <a:rPr lang="fi-FI" sz="1400" dirty="0">
                <a:hlinkClick r:id="rId3"/>
              </a:rPr>
              <a:t>krista.kenttala@elinvoimakeskus.fi</a:t>
            </a:r>
            <a:endParaRPr lang="fi-FI" sz="1400" dirty="0"/>
          </a:p>
          <a:p>
            <a:pPr lvl="0"/>
            <a:r>
              <a:rPr lang="fi-FI" sz="1400" dirty="0"/>
              <a:t>Maanhankintaa ja korvauksia koskevissa asioissa:</a:t>
            </a:r>
            <a:br>
              <a:rPr lang="fi-FI" sz="1400" dirty="0"/>
            </a:br>
            <a:r>
              <a:rPr lang="fi-FI" sz="1400" dirty="0"/>
              <a:t>Sami Mantere, Pohjois-Suomen Elinvoimakeskus p. 050 3511 603, </a:t>
            </a:r>
            <a:r>
              <a:rPr lang="fi-FI" sz="1400" dirty="0">
                <a:hlinkClick r:id="rId4"/>
              </a:rPr>
              <a:t>sami.mantere@elinvoimakeskus.fi</a:t>
            </a:r>
            <a:br>
              <a:rPr lang="fi-FI" sz="1400" dirty="0"/>
            </a:br>
            <a:r>
              <a:rPr lang="fi-FI" sz="1400" dirty="0"/>
              <a:t>Avustajana Kari Viik, p. 040 765 5228, </a:t>
            </a:r>
            <a:r>
              <a:rPr lang="fi-FI" sz="1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kari.viik@ramboll.fi</a:t>
            </a:r>
            <a:endParaRPr lang="fi-FI" sz="1400" dirty="0">
              <a:solidFill>
                <a:schemeClr val="tx2"/>
              </a:solidFill>
            </a:endParaRPr>
          </a:p>
          <a:p>
            <a:r>
              <a:rPr lang="fi-FI" sz="1400" dirty="0"/>
              <a:t>Urakoitsija valitaan myöhemmin</a:t>
            </a:r>
          </a:p>
          <a:p>
            <a:r>
              <a:rPr lang="fi-FI" sz="1400" dirty="0"/>
              <a:t>Hankkeen sivut Väyläviraston-sivuilla:</a:t>
            </a:r>
            <a:br>
              <a:rPr lang="fi-FI" sz="1400" dirty="0"/>
            </a:br>
            <a:r>
              <a:rPr lang="fi-FI" sz="1400" dirty="0">
                <a:hlinkClick r:id="rId6"/>
              </a:rPr>
              <a:t>https://vayla.fi/vt-4-mt-18609-liittymajarjestelyt-haurukyla</a:t>
            </a:r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253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3628</TotalTime>
  <Words>414</Words>
  <Application>Microsoft Office PowerPoint</Application>
  <PresentationFormat>Mukautettu</PresentationFormat>
  <Paragraphs>39</Paragraphs>
  <Slides>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Verdana</vt:lpstr>
      <vt:lpstr>Blank</vt:lpstr>
      <vt:lpstr>Pohjois-Suomen elinvoimakeskus</vt:lpstr>
      <vt:lpstr>vt4 / mt18609 liittymäjärjestelyt Haurukylän kohdalla, tyrnävä      </vt:lpstr>
      <vt:lpstr>Rakentamisen aikana</vt:lpstr>
      <vt:lpstr>Edunvalvontakulut</vt:lpstr>
      <vt:lpstr>Hankkeen yhteystiedot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Pohjois-pohjanmaan ELY-keskus</dc:title>
  <dc:creator>Erika Kylmänen</dc:creator>
  <cp:lastModifiedBy>Turunen Pekka</cp:lastModifiedBy>
  <cp:revision>121</cp:revision>
  <dcterms:created xsi:type="dcterms:W3CDTF">2019-06-03T08:15:21Z</dcterms:created>
  <dcterms:modified xsi:type="dcterms:W3CDTF">2026-03-26T06:55:13Z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  <property fmtid="{D5CDD505-2E9C-101B-9397-08002B2CF9AE}" pid="5" name="MSIP_Label_20ea7001-5c24-4702-a3ac-e436ccb02747_Enabled">
    <vt:lpwstr>true</vt:lpwstr>
  </property>
  <property fmtid="{D5CDD505-2E9C-101B-9397-08002B2CF9AE}" pid="6" name="MSIP_Label_20ea7001-5c24-4702-a3ac-e436ccb02747_SetDate">
    <vt:lpwstr>2024-04-26T12:23:20Z</vt:lpwstr>
  </property>
  <property fmtid="{D5CDD505-2E9C-101B-9397-08002B2CF9AE}" pid="7" name="MSIP_Label_20ea7001-5c24-4702-a3ac-e436ccb02747_Method">
    <vt:lpwstr>Standard</vt:lpwstr>
  </property>
  <property fmtid="{D5CDD505-2E9C-101B-9397-08002B2CF9AE}" pid="8" name="MSIP_Label_20ea7001-5c24-4702-a3ac-e436ccb02747_Name">
    <vt:lpwstr>Confidential</vt:lpwstr>
  </property>
  <property fmtid="{D5CDD505-2E9C-101B-9397-08002B2CF9AE}" pid="9" name="MSIP_Label_20ea7001-5c24-4702-a3ac-e436ccb02747_SiteId">
    <vt:lpwstr>c8823c91-be81-4f89-b024-6c3dd789c106</vt:lpwstr>
  </property>
  <property fmtid="{D5CDD505-2E9C-101B-9397-08002B2CF9AE}" pid="10" name="MSIP_Label_20ea7001-5c24-4702-a3ac-e436ccb02747_ActionId">
    <vt:lpwstr>2ac897c1-b2af-4129-a3ec-2a8287501491</vt:lpwstr>
  </property>
  <property fmtid="{D5CDD505-2E9C-101B-9397-08002B2CF9AE}" pid="11" name="MSIP_Label_20ea7001-5c24-4702-a3ac-e436ccb02747_ContentBits">
    <vt:lpwstr>2</vt:lpwstr>
  </property>
</Properties>
</file>