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56" r:id="rId5"/>
    <p:sldId id="267" r:id="rId6"/>
    <p:sldId id="266" r:id="rId7"/>
    <p:sldId id="269" r:id="rId8"/>
    <p:sldId id="270" r:id="rId9"/>
    <p:sldId id="276" r:id="rId10"/>
    <p:sldId id="278" r:id="rId11"/>
    <p:sldId id="289" r:id="rId12"/>
    <p:sldId id="293" r:id="rId13"/>
    <p:sldId id="279" r:id="rId14"/>
    <p:sldId id="280" r:id="rId15"/>
    <p:sldId id="281" r:id="rId16"/>
    <p:sldId id="282" r:id="rId17"/>
    <p:sldId id="283" r:id="rId18"/>
    <p:sldId id="284" r:id="rId19"/>
    <p:sldId id="285" r:id="rId20"/>
    <p:sldId id="292" r:id="rId21"/>
    <p:sldId id="264"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äsänen Ilari" initials="RI" lastIdx="12" clrIdx="0">
    <p:extLst>
      <p:ext uri="{19B8F6BF-5375-455C-9EA6-DF929625EA0E}">
        <p15:presenceInfo xmlns:p15="http://schemas.microsoft.com/office/powerpoint/2012/main" userId="S::ilari.rasanen@maanmittauslaitos.fi::e3fad776-b29f-41c5-a354-2cb7bd844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5" autoAdjust="0"/>
  </p:normalViewPr>
  <p:slideViewPr>
    <p:cSldViewPr snapToGrid="0" showGuides="1">
      <p:cViewPr varScale="1">
        <p:scale>
          <a:sx n="101" d="100"/>
          <a:sy n="101" d="100"/>
        </p:scale>
        <p:origin x="360" y="108"/>
      </p:cViewPr>
      <p:guideLst>
        <p:guide orient="horz" pos="2160"/>
        <p:guide/>
        <p:guide pos="7680"/>
      </p:guideLst>
    </p:cSldViewPr>
  </p:slideViewPr>
  <p:outlineViewPr>
    <p:cViewPr>
      <p:scale>
        <a:sx n="33" d="100"/>
        <a:sy n="33" d="100"/>
      </p:scale>
      <p:origin x="0" y="-240"/>
    </p:cViewPr>
  </p:outlineViewPr>
  <p:notesTextViewPr>
    <p:cViewPr>
      <p:scale>
        <a:sx n="1" d="1"/>
        <a:sy n="1" d="1"/>
      </p:scale>
      <p:origin x="0" y="0"/>
    </p:cViewPr>
  </p:notesTextViewPr>
  <p:notesViewPr>
    <p:cSldViewPr snapToGrid="0">
      <p:cViewPr varScale="1">
        <p:scale>
          <a:sx n="83" d="100"/>
          <a:sy n="83" d="100"/>
        </p:scale>
        <p:origin x="29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3C11418-0FDA-4772-AF0E-76F070C00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6399BDFD-0A0E-43F8-B5CE-36A45BE7C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67188-712B-4F06-8585-2AF7FF3CA460}" type="datetimeFigureOut">
              <a:rPr lang="en-GB" smtClean="0"/>
              <a:t>24/02/2025</a:t>
            </a:fld>
            <a:endParaRPr lang="en-GB"/>
          </a:p>
        </p:txBody>
      </p:sp>
      <p:sp>
        <p:nvSpPr>
          <p:cNvPr id="4" name="Alatunnisteen paikkamerkki 3">
            <a:extLst>
              <a:ext uri="{FF2B5EF4-FFF2-40B4-BE49-F238E27FC236}">
                <a16:creationId xmlns:a16="http://schemas.microsoft.com/office/drawing/2014/main" id="{CE0199CE-1656-47F7-987F-DF44C834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28B1C288-9A19-4FB7-BFB0-93D2A89B1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72B84-C8EC-4B95-8245-04509A974DDF}" type="slidenum">
              <a:rPr lang="en-GB" smtClean="0"/>
              <a:t>‹#›</a:t>
            </a:fld>
            <a:endParaRPr lang="en-GB"/>
          </a:p>
        </p:txBody>
      </p:sp>
    </p:spTree>
    <p:extLst>
      <p:ext uri="{BB962C8B-B14F-4D97-AF65-F5344CB8AC3E}">
        <p14:creationId xmlns:p14="http://schemas.microsoft.com/office/powerpoint/2010/main" val="61952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0153-B8E4-468D-9754-EDD8D4A4C86F}" type="datetimeFigureOut">
              <a:rPr lang="fi-FI" smtClean="0"/>
              <a:t>24.2.2025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EDCDC-EF19-4E02-9CB6-75B88F00AE23}" type="slidenum">
              <a:rPr lang="fi-FI" smtClean="0"/>
              <a:t>‹#›</a:t>
            </a:fld>
            <a:endParaRPr lang="fi-FI"/>
          </a:p>
        </p:txBody>
      </p:sp>
    </p:spTree>
    <p:extLst>
      <p:ext uri="{BB962C8B-B14F-4D97-AF65-F5344CB8AC3E}">
        <p14:creationId xmlns:p14="http://schemas.microsoft.com/office/powerpoint/2010/main" val="9148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Joskus em. kokous voidaan korvata kirjelmällä, jossa annetaan määräaika vaatimuksille ja määrätään katselmusajankohta </a:t>
            </a:r>
          </a:p>
          <a:p>
            <a:endParaRPr lang="fi-FI" dirty="0"/>
          </a:p>
        </p:txBody>
      </p:sp>
      <p:sp>
        <p:nvSpPr>
          <p:cNvPr id="4" name="Dian numeron paikkamerkki 3"/>
          <p:cNvSpPr>
            <a:spLocks noGrp="1"/>
          </p:cNvSpPr>
          <p:nvPr>
            <p:ph type="sldNum" sz="quarter" idx="5"/>
          </p:nvPr>
        </p:nvSpPr>
        <p:spPr/>
        <p:txBody>
          <a:bodyPr/>
          <a:lstStyle/>
          <a:p>
            <a:fld id="{E44EDCDC-EF19-4E02-9CB6-75B88F00AE23}" type="slidenum">
              <a:rPr lang="fi-FI" smtClean="0"/>
              <a:t>6</a:t>
            </a:fld>
            <a:endParaRPr lang="fi-FI"/>
          </a:p>
        </p:txBody>
      </p:sp>
    </p:spTree>
    <p:extLst>
      <p:ext uri="{BB962C8B-B14F-4D97-AF65-F5344CB8AC3E}">
        <p14:creationId xmlns:p14="http://schemas.microsoft.com/office/powerpoint/2010/main" val="3541925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0"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0" y="2312894"/>
            <a:ext cx="7115175" cy="1981199"/>
          </a:xfrm>
        </p:spPr>
        <p:txBody>
          <a:bodyPr anchor="b" anchorCtr="0">
            <a:noAutofit/>
          </a:bodyPr>
          <a:lstStyle>
            <a:lvl1pPr algn="l">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err="1"/>
              <a:t>tt</a:t>
            </a:r>
            <a:endParaRPr lang="fi-FI" dirty="0"/>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49" y="4415470"/>
            <a:ext cx="5953125"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0" y="5594350"/>
            <a:ext cx="5953124" cy="101123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dirty="0"/>
              <a:t>Esittäjä</a:t>
            </a:r>
            <a:endParaRPr lang="en-GB" dirty="0"/>
          </a:p>
        </p:txBody>
      </p:sp>
    </p:spTree>
    <p:extLst>
      <p:ext uri="{BB962C8B-B14F-4D97-AF65-F5344CB8AC3E}">
        <p14:creationId xmlns:p14="http://schemas.microsoft.com/office/powerpoint/2010/main" val="3665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jaottelu - valokuva">
    <p:spTree>
      <p:nvGrpSpPr>
        <p:cNvPr id="1" name=""/>
        <p:cNvGrpSpPr/>
        <p:nvPr/>
      </p:nvGrpSpPr>
      <p:grpSpPr>
        <a:xfrm>
          <a:off x="0" y="0"/>
          <a:ext cx="0" cy="0"/>
          <a:chOff x="0" y="0"/>
          <a:chExt cx="0" cy="0"/>
        </a:xfrm>
      </p:grpSpPr>
      <p:pic>
        <p:nvPicPr>
          <p:cNvPr id="24" name="Kuvan paikkamerkki 21">
            <a:extLst>
              <a:ext uri="{FF2B5EF4-FFF2-40B4-BE49-F238E27FC236}">
                <a16:creationId xmlns:a16="http://schemas.microsoft.com/office/drawing/2014/main" id="{B3EDF042-F110-4716-827F-D716EEFE8C33}"/>
              </a:ext>
            </a:extLst>
          </p:cNvPr>
          <p:cNvPicPr>
            <a:picLocks noChangeAspect="1"/>
          </p:cNvPicPr>
          <p:nvPr userDrawn="1"/>
        </p:nvPicPr>
        <p:blipFill>
          <a:blip r:embed="rId2">
            <a:extLst>
              <a:ext uri="{28A0092B-C50C-407E-A947-70E740481C1C}">
                <a14:useLocalDpi xmlns:a14="http://schemas.microsoft.com/office/drawing/2010/main" val="0"/>
              </a:ext>
            </a:extLst>
          </a:blip>
          <a:srcRect t="16114" b="16114"/>
          <a:stretch>
            <a:fillRect/>
          </a:stretch>
        </p:blipFill>
        <p:spPr>
          <a:xfrm>
            <a:off x="0" y="0"/>
            <a:ext cx="12191999" cy="4648200"/>
          </a:xfrm>
          <a:prstGeom prst="rect">
            <a:avLst/>
          </a:prstGeom>
        </p:spPr>
      </p:pic>
      <p:sp>
        <p:nvSpPr>
          <p:cNvPr id="25" name="Suorakulmio 24">
            <a:extLst>
              <a:ext uri="{FF2B5EF4-FFF2-40B4-BE49-F238E27FC236}">
                <a16:creationId xmlns:a16="http://schemas.microsoft.com/office/drawing/2014/main" id="{C4BA658A-4D3D-484B-A7DF-ED688BD8297E}"/>
              </a:ext>
            </a:extLst>
          </p:cNvPr>
          <p:cNvSpPr/>
          <p:nvPr userDrawn="1"/>
        </p:nvSpPr>
        <p:spPr>
          <a:xfrm>
            <a:off x="0" y="1"/>
            <a:ext cx="12192001" cy="4648200"/>
          </a:xfrm>
          <a:prstGeom prst="rect">
            <a:avLst/>
          </a:prstGeom>
          <a:gradFill>
            <a:gsLst>
              <a:gs pos="0">
                <a:schemeClr val="accent2">
                  <a:alpha val="97000"/>
                </a:schemeClr>
              </a:gs>
              <a:gs pos="100000">
                <a:schemeClr val="accent2">
                  <a:alpha val="72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ots. perustyyl. napsautt.</a:t>
            </a:r>
            <a:endParaRPr lang="en-GB" dirty="0"/>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1" y="1682751"/>
            <a:ext cx="10515599" cy="581846"/>
          </a:xfrm>
        </p:spPr>
        <p:txBody>
          <a:bodyPr/>
          <a:lstStyle>
            <a:lvl1pPr marL="0" indent="0" algn="ctr">
              <a:buNone/>
              <a:defRPr sz="2400">
                <a:solidFill>
                  <a:schemeClr val="bg1"/>
                </a:solidFill>
              </a:defRPr>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0" y="3046412"/>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1" y="4672011"/>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2"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3"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pic>
        <p:nvPicPr>
          <p:cNvPr id="29" name="Kuva 28">
            <a:extLst>
              <a:ext uri="{FF2B5EF4-FFF2-40B4-BE49-F238E27FC236}">
                <a16:creationId xmlns:a16="http://schemas.microsoft.com/office/drawing/2014/main" id="{337D717D-563B-484E-B5E0-5CD6C3F9C4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8B8C01B9-D0AE-4FB0-9F49-4C2D47906A0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32" name="Dian numeron paikkamerkki 5">
            <a:extLst>
              <a:ext uri="{FF2B5EF4-FFF2-40B4-BE49-F238E27FC236}">
                <a16:creationId xmlns:a16="http://schemas.microsoft.com/office/drawing/2014/main" id="{D990B713-0525-4EC9-9DCD-9BA0C7C78F1D}"/>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54ECEF0-F796-4674-A439-8D83BDAA21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00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ksti + 1 Kuv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6" name="Kuva 15">
            <a:extLst>
              <a:ext uri="{FF2B5EF4-FFF2-40B4-BE49-F238E27FC236}">
                <a16:creationId xmlns:a16="http://schemas.microsoft.com/office/drawing/2014/main" id="{F51DBCBE-1FCA-4BEF-AE89-6F35F21758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00652708-8FF8-4483-92B8-7884A814B3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9" name="Dian numeron paikkamerkki 5">
            <a:extLst>
              <a:ext uri="{FF2B5EF4-FFF2-40B4-BE49-F238E27FC236}">
                <a16:creationId xmlns:a16="http://schemas.microsoft.com/office/drawing/2014/main" id="{FB396018-59AF-4EC5-A1E8-D4ECA551E3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579CC2D-6DF8-4203-A33A-8F90743C08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73208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eksti + 2 Kuva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8" y="2872691"/>
            <a:ext cx="3588326"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7" name="Kuva 16">
            <a:extLst>
              <a:ext uri="{FF2B5EF4-FFF2-40B4-BE49-F238E27FC236}">
                <a16:creationId xmlns:a16="http://schemas.microsoft.com/office/drawing/2014/main" id="{AB914119-61BC-4EB0-95FD-6E73524143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69764465-2361-4F76-94E0-561A35AC282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20" name="Dian numeron paikkamerkki 5">
            <a:extLst>
              <a:ext uri="{FF2B5EF4-FFF2-40B4-BE49-F238E27FC236}">
                <a16:creationId xmlns:a16="http://schemas.microsoft.com/office/drawing/2014/main" id="{745FF23F-C00C-402E-8BFC-1B2690CB6A2E}"/>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1806A644-768F-4CBF-B055-6CD99CF0AC45}"/>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3340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ksti + 1 Kuva (neli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495425"/>
            <a:ext cx="4533900" cy="470534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4"/>
            <a:ext cx="5978525" cy="5651501"/>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6" name="Kuva 15">
            <a:extLst>
              <a:ext uri="{FF2B5EF4-FFF2-40B4-BE49-F238E27FC236}">
                <a16:creationId xmlns:a16="http://schemas.microsoft.com/office/drawing/2014/main" id="{FB50038F-1ADB-4A19-AF2E-2511ECC04E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D5B3832E-71CF-4C19-8B2E-D5FB4A06B6EA}"/>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9" name="Dian numeron paikkamerkki 5">
            <a:extLst>
              <a:ext uri="{FF2B5EF4-FFF2-40B4-BE49-F238E27FC236}">
                <a16:creationId xmlns:a16="http://schemas.microsoft.com/office/drawing/2014/main" id="{42A81414-D774-4E16-A2AD-7307217D085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1C5CC6F3-E3F7-40AB-8C6E-4297250F347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97240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ksti + 1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5" y="4131467"/>
            <a:ext cx="2865437" cy="941428"/>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2000">
                <a:solidFill>
                  <a:schemeClr val="accent3"/>
                </a:solidFill>
              </a:defRPr>
            </a:lvl1pPr>
          </a:lstStyle>
          <a:p>
            <a:r>
              <a:rPr lang="fi-FI"/>
              <a:t>Muokkaa ots. perustyyl. napsautt.</a:t>
            </a:r>
            <a:endParaRPr lang="fi-FI" dirty="0"/>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6" y="352426"/>
            <a:ext cx="11580724"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5" name="Kuva 14">
            <a:extLst>
              <a:ext uri="{FF2B5EF4-FFF2-40B4-BE49-F238E27FC236}">
                <a16:creationId xmlns:a16="http://schemas.microsoft.com/office/drawing/2014/main" id="{E405B57E-DBC9-4852-B2B3-A3B50E9678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40F63C0-460A-4075-A1A2-2B48586E812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8" name="Dian numeron paikkamerkki 5">
            <a:extLst>
              <a:ext uri="{FF2B5EF4-FFF2-40B4-BE49-F238E27FC236}">
                <a16:creationId xmlns:a16="http://schemas.microsoft.com/office/drawing/2014/main" id="{6604D4C0-8E84-4A19-968C-1B0019F09F2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73639AE1-074E-4F2F-A132-D7EBC58F88B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2266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ksti + 2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4" y="3491016"/>
            <a:ext cx="4533899" cy="627534"/>
          </a:xfrm>
          <a:prstGeom prst="roundRect">
            <a:avLst>
              <a:gd name="adj" fmla="val 8695"/>
            </a:avLst>
          </a:prstGeom>
          <a:solidFill>
            <a:schemeClr val="bg1"/>
          </a:solidFill>
        </p:spPr>
        <p:txBody>
          <a:bodyPr lIns="144000" tIns="144000" rIns="144000" bIns="144000" anchor="t">
            <a:sp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525840"/>
          </a:xfrm>
          <a:prstGeom prst="roundRect">
            <a:avLst>
              <a:gd name="adj" fmla="val 7103"/>
            </a:avLst>
          </a:prstGeom>
          <a:solidFill>
            <a:schemeClr val="bg1"/>
          </a:solidFill>
        </p:spPr>
        <p:txBody>
          <a:bodyPr lIns="144000" tIns="144000" rIns="144000" bIns="144000">
            <a:sp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8"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4" y="352426"/>
            <a:ext cx="4943475"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7" name="Kuva 16">
            <a:extLst>
              <a:ext uri="{FF2B5EF4-FFF2-40B4-BE49-F238E27FC236}">
                <a16:creationId xmlns:a16="http://schemas.microsoft.com/office/drawing/2014/main" id="{620F9E7D-3032-4B01-A333-4A056FAE20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52911FB4-ACE4-404F-A28F-5A7C564C5283}"/>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20" name="Dian numeron paikkamerkki 5">
            <a:extLst>
              <a:ext uri="{FF2B5EF4-FFF2-40B4-BE49-F238E27FC236}">
                <a16:creationId xmlns:a16="http://schemas.microsoft.com/office/drawing/2014/main" id="{A93EE86C-41DE-4C94-B362-62BEEC6D20B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FB266354-1673-4C55-9561-B4380A9633D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76132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ksti + 1 Kuv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2279651"/>
          </a:xfrm>
        </p:spPr>
        <p:txBody>
          <a:bodyPr anchor="ctr">
            <a:noAutofit/>
          </a:bodyPr>
          <a:lstStyle>
            <a:lvl1pPr>
              <a:lnSpc>
                <a:spcPct val="100000"/>
              </a:lnSpc>
              <a:defRPr sz="32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4" y="549274"/>
            <a:ext cx="5976938" cy="2279651"/>
          </a:xfrm>
        </p:spPr>
        <p:txBody>
          <a:bodyPr anchor="ct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8" y="3076574"/>
            <a:ext cx="10512425" cy="3124201"/>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91F9BAA7-E717-4698-8A07-451CE3480D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80B38B73-AB41-403C-B04A-A03EF22D23A0}"/>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9" name="Dian numeron paikkamerkki 5">
            <a:extLst>
              <a:ext uri="{FF2B5EF4-FFF2-40B4-BE49-F238E27FC236}">
                <a16:creationId xmlns:a16="http://schemas.microsoft.com/office/drawing/2014/main" id="{7B8B0D60-EB87-4983-89E4-A5F80478AA6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61304FB8-878E-4DA3-9D66-BEAD908C984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10474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ksti + 4 Kuvaa (neli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7"/>
            <a:ext cx="3589336"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2925268"/>
            <a:ext cx="3398836"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6" cy="569594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5" y="504826"/>
            <a:ext cx="1876425" cy="1844196"/>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5" y="2432050"/>
            <a:ext cx="1876425" cy="179384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5" y="4305300"/>
            <a:ext cx="1876425" cy="189492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9" name="Kuva 18">
            <a:extLst>
              <a:ext uri="{FF2B5EF4-FFF2-40B4-BE49-F238E27FC236}">
                <a16:creationId xmlns:a16="http://schemas.microsoft.com/office/drawing/2014/main" id="{D035838C-105F-466C-BBDA-0ECDE28405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6AB800E7-8642-453D-AA78-132955D10E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22" name="Dian numeron paikkamerkki 5">
            <a:extLst>
              <a:ext uri="{FF2B5EF4-FFF2-40B4-BE49-F238E27FC236}">
                <a16:creationId xmlns:a16="http://schemas.microsoft.com/office/drawing/2014/main" id="{AE417452-32C0-457D-A64B-DEA04C6FCE1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6B392DF8-CF81-45F9-96A9-7B3E0642AE2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76523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eksti + 4 Kuvaa (neli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3600450" cy="1031875"/>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5"/>
            <a:ext cx="3600450" cy="461009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6" y="558800"/>
            <a:ext cx="3314700" cy="279082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2" y="558798"/>
            <a:ext cx="3314699" cy="2790823"/>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6" y="3505200"/>
            <a:ext cx="3314700"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929380C1-0FE3-4B32-A380-45981485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B4F0A6A9-99E5-41AE-9497-D351B3196C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25" name="Dian numeron paikkamerkki 5">
            <a:extLst>
              <a:ext uri="{FF2B5EF4-FFF2-40B4-BE49-F238E27FC236}">
                <a16:creationId xmlns:a16="http://schemas.microsoft.com/office/drawing/2014/main" id="{E133CE4B-49A3-4FD4-A3EF-98C6DFD30CC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0496471C-D20C-48B4-82CE-222D8D6E12C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505642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Keskitetty Teksti + 4 Kuva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10512424"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49" y="2057399"/>
            <a:ext cx="10515964" cy="1074421"/>
          </a:xfrm>
        </p:spPr>
        <p:txBody>
          <a:bodyPr/>
          <a:lstStyle>
            <a:lvl1pPr marL="0" indent="0" algn="ctr">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8" y="3131821"/>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2"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AAE36534-2C12-4B71-9066-70468FF49A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17C33DAA-DF4C-4944-9B60-C170EFD531F7}"/>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25" name="Dian numeron paikkamerkki 5">
            <a:extLst>
              <a:ext uri="{FF2B5EF4-FFF2-40B4-BE49-F238E27FC236}">
                <a16:creationId xmlns:a16="http://schemas.microsoft.com/office/drawing/2014/main" id="{E1790DD6-1939-4BAA-A9C4-62ABCA43A14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FC00D22C-857D-4299-A8A1-7C79CB3550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14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marL="0" indent="0">
              <a:lnSpc>
                <a:spcPct val="100000"/>
              </a:lnSpc>
              <a:buClr>
                <a:srgbClr val="266B7F"/>
              </a:buClr>
              <a:buNone/>
              <a:defRPr sz="2400"/>
            </a:lvl1pPr>
            <a:lvl2pPr marL="457200" indent="0">
              <a:lnSpc>
                <a:spcPct val="100000"/>
              </a:lnSpc>
              <a:buClr>
                <a:srgbClr val="266B7F"/>
              </a:buClr>
              <a:buNone/>
              <a:defRPr sz="2000"/>
            </a:lvl2pPr>
            <a:lvl3pPr marL="914400" indent="0">
              <a:lnSpc>
                <a:spcPct val="100000"/>
              </a:lnSpc>
              <a:buClr>
                <a:srgbClr val="266B7F"/>
              </a:buClr>
              <a:buNone/>
              <a:defRPr sz="2000"/>
            </a:lvl3pPr>
            <a:lvl4pPr marL="1371600" indent="0">
              <a:lnSpc>
                <a:spcPct val="100000"/>
              </a:lnSpc>
              <a:buClr>
                <a:srgbClr val="266B7F"/>
              </a:buClr>
              <a:buNone/>
              <a:defRPr sz="1800"/>
            </a:lvl4pPr>
            <a:lvl5pPr marL="1828800" indent="0">
              <a:lnSpc>
                <a:spcPct val="100000"/>
              </a:lnSpc>
              <a:buClr>
                <a:srgbClr val="266B7F"/>
              </a:buClr>
              <a:buNone/>
              <a:defRPr sz="18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5C9380-450F-47CE-97A6-96E06D320AA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55AB2791-DCE0-4ECC-BA58-FEDBE7FE2280}"/>
              </a:ext>
            </a:extLst>
          </p:cNvPr>
          <p:cNvSpPr>
            <a:spLocks noGrp="1"/>
          </p:cNvSpPr>
          <p:nvPr>
            <p:ph type="ftr" sz="quarter" idx="11"/>
          </p:nvPr>
        </p:nvSpPr>
        <p:spPr>
          <a:xfrm>
            <a:off x="4638675" y="6356350"/>
            <a:ext cx="6715124" cy="365125"/>
          </a:xfrm>
        </p:spPr>
        <p:txBody>
          <a:bodyPr lIns="216000"/>
          <a:lstStyle/>
          <a:p>
            <a:endParaRPr lang="fi-FI" dirty="0"/>
          </a:p>
        </p:txBody>
      </p:sp>
      <p:sp>
        <p:nvSpPr>
          <p:cNvPr id="6" name="Dian numeron paikkamerkki 5">
            <a:extLst>
              <a:ext uri="{FF2B5EF4-FFF2-40B4-BE49-F238E27FC236}">
                <a16:creationId xmlns:a16="http://schemas.microsoft.com/office/drawing/2014/main" id="{2DA2AAFD-3066-4924-98AE-C2DE03B80E9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pic>
        <p:nvPicPr>
          <p:cNvPr id="11" name="Kuva 10">
            <a:extLst>
              <a:ext uri="{FF2B5EF4-FFF2-40B4-BE49-F238E27FC236}">
                <a16:creationId xmlns:a16="http://schemas.microsoft.com/office/drawing/2014/main" id="{E2208ABA-B821-42D8-AD65-0D92A265D26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154509361"/>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eksti + 3 Kuvaa (shakki)">
    <p:spTree>
      <p:nvGrpSpPr>
        <p:cNvPr id="1" name=""/>
        <p:cNvGrpSpPr/>
        <p:nvPr/>
      </p:nvGrpSpPr>
      <p:grpSpPr>
        <a:xfrm>
          <a:off x="0" y="0"/>
          <a:ext cx="0" cy="0"/>
          <a:chOff x="0" y="0"/>
          <a:chExt cx="0" cy="0"/>
        </a:xfrm>
      </p:grpSpPr>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7" name="Otsikko 1">
            <a:extLst>
              <a:ext uri="{FF2B5EF4-FFF2-40B4-BE49-F238E27FC236}">
                <a16:creationId xmlns:a16="http://schemas.microsoft.com/office/drawing/2014/main" id="{7E74724C-B374-465D-AED6-3D8E267B20ED}"/>
              </a:ext>
            </a:extLst>
          </p:cNvPr>
          <p:cNvSpPr txBox="1">
            <a:spLocks/>
          </p:cNvSpPr>
          <p:nvPr userDrawn="1"/>
        </p:nvSpPr>
        <p:spPr>
          <a:xfrm>
            <a:off x="282338" y="3668712"/>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5"/>
            <a:ext cx="3378200" cy="164519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4" y="350837"/>
            <a:ext cx="3378199" cy="696914"/>
          </a:xfrm>
        </p:spPr>
        <p:txBody>
          <a:bodyPr anchor="t">
            <a:no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0"/>
            <a:ext cx="3378200" cy="198174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9" name="Otsikko 1">
            <a:extLst>
              <a:ext uri="{FF2B5EF4-FFF2-40B4-BE49-F238E27FC236}">
                <a16:creationId xmlns:a16="http://schemas.microsoft.com/office/drawing/2014/main" id="{24745A82-2942-419E-97B3-418DE94EBF89}"/>
              </a:ext>
            </a:extLst>
          </p:cNvPr>
          <p:cNvSpPr txBox="1">
            <a:spLocks/>
          </p:cNvSpPr>
          <p:nvPr userDrawn="1"/>
        </p:nvSpPr>
        <p:spPr>
          <a:xfrm>
            <a:off x="8466461" y="3659733"/>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ots. perustyyl. napsautt.</a:t>
            </a:r>
            <a:endParaRPr lang="fi-FI" dirty="0"/>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2" y="4365627"/>
            <a:ext cx="3378200" cy="1654174"/>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8" name="Kuva 17">
            <a:extLst>
              <a:ext uri="{FF2B5EF4-FFF2-40B4-BE49-F238E27FC236}">
                <a16:creationId xmlns:a16="http://schemas.microsoft.com/office/drawing/2014/main" id="{0CC27B69-9901-4504-A678-857E3D80B6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D22B427B-80F5-47BA-A224-2AC72AA0391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22" name="Dian numeron paikkamerkki 5">
            <a:extLst>
              <a:ext uri="{FF2B5EF4-FFF2-40B4-BE49-F238E27FC236}">
                <a16:creationId xmlns:a16="http://schemas.microsoft.com/office/drawing/2014/main" id="{C1209CAB-118D-4CE0-B371-A872332C032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EAAE082-E0BA-4B73-8812-36C49F349F9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0774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Vide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3"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8" y="2057399"/>
            <a:ext cx="5677444" cy="529475"/>
          </a:xfrm>
        </p:spPr>
        <p:txBody>
          <a:bodyPr anchor="ctr"/>
          <a:lstStyle>
            <a:lvl1pPr marL="0" indent="0" algn="ctr">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8" y="2779804"/>
            <a:ext cx="5417012" cy="3047069"/>
          </a:xfrm>
          <a:solidFill>
            <a:schemeClr val="bg1">
              <a:lumMod val="95000"/>
            </a:schemeClr>
          </a:solidFill>
        </p:spPr>
        <p:txBody>
          <a:bodyPr/>
          <a:lstStyle/>
          <a:p>
            <a:r>
              <a:rPr lang="fi-FI"/>
              <a:t>Lisää medialeike napsauttamalla kuvaketta</a:t>
            </a:r>
            <a:endParaRPr lang="en-GB" dirty="0"/>
          </a:p>
        </p:txBody>
      </p:sp>
      <p:pic>
        <p:nvPicPr>
          <p:cNvPr id="16" name="Kuva 15">
            <a:extLst>
              <a:ext uri="{FF2B5EF4-FFF2-40B4-BE49-F238E27FC236}">
                <a16:creationId xmlns:a16="http://schemas.microsoft.com/office/drawing/2014/main" id="{1A986E0B-D62C-4B54-9615-88504708AE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318BA83B-2B23-42DD-BF84-AE5307AA428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9" name="Dian numeron paikkamerkki 5">
            <a:extLst>
              <a:ext uri="{FF2B5EF4-FFF2-40B4-BE49-F238E27FC236}">
                <a16:creationId xmlns:a16="http://schemas.microsoft.com/office/drawing/2014/main" id="{3D7BC881-CFF2-41A2-9D0D-FB2F27AD823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C08F716-3B02-4627-963F-9A9209A92C4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5394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Kaavio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2"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3829051"/>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5" y="2057401"/>
            <a:ext cx="6332535" cy="3829050"/>
          </a:xfrm>
          <a:solidFill>
            <a:schemeClr val="accent1">
              <a:lumMod val="20000"/>
              <a:lumOff val="80000"/>
            </a:schemeClr>
          </a:solidFill>
        </p:spPr>
        <p:txBody>
          <a:bodyPr/>
          <a:lstStyle>
            <a:lvl1pPr>
              <a:defRPr sz="2000"/>
            </a:lvl1pPr>
          </a:lstStyle>
          <a:p>
            <a:r>
              <a:rPr lang="fi-FI"/>
              <a:t>Lisää kaavio napsauttamalla kuvaketta</a:t>
            </a:r>
            <a:endParaRPr lang="en-GB"/>
          </a:p>
        </p:txBody>
      </p:sp>
      <p:pic>
        <p:nvPicPr>
          <p:cNvPr id="16" name="Kuva 15">
            <a:extLst>
              <a:ext uri="{FF2B5EF4-FFF2-40B4-BE49-F238E27FC236}">
                <a16:creationId xmlns:a16="http://schemas.microsoft.com/office/drawing/2014/main" id="{20756E22-B3BF-4418-B267-82672325AA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C61EAE2B-014C-4E8B-9607-FC735776F13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9" name="Dian numeron paikkamerkki 5">
            <a:extLst>
              <a:ext uri="{FF2B5EF4-FFF2-40B4-BE49-F238E27FC236}">
                <a16:creationId xmlns:a16="http://schemas.microsoft.com/office/drawing/2014/main" id="{CA7C7CC7-1290-4210-9708-D4DC4101970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7467FA11-E768-425D-9297-34E66315D88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17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Kaavio 2 kp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4" cy="1498599"/>
          </a:xfrm>
        </p:spPr>
        <p:txBody>
          <a:bodyPr anchor="ctr">
            <a:normAutofit/>
          </a:bodyPr>
          <a:lstStyle>
            <a:lvl1pPr>
              <a:lnSpc>
                <a:spcPct val="100000"/>
              </a:lnSpc>
              <a:defRPr sz="4400"/>
            </a:lvl1pPr>
          </a:lstStyle>
          <a:p>
            <a:r>
              <a:rPr lang="fi-FI" dirty="0"/>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8" y="2057400"/>
            <a:ext cx="5056187"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943224"/>
            <a:ext cx="5056187"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1" y="2057399"/>
            <a:ext cx="5180012"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0" y="2943223"/>
            <a:ext cx="5180012"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9" name="Kuva 18">
            <a:extLst>
              <a:ext uri="{FF2B5EF4-FFF2-40B4-BE49-F238E27FC236}">
                <a16:creationId xmlns:a16="http://schemas.microsoft.com/office/drawing/2014/main" id="{57E2D39E-10D1-4D7C-8DE3-DB65E07134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37319AEC-4B7E-41EF-ABD5-AE26BC090FD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22" name="Dian numeron paikkamerkki 5">
            <a:extLst>
              <a:ext uri="{FF2B5EF4-FFF2-40B4-BE49-F238E27FC236}">
                <a16:creationId xmlns:a16="http://schemas.microsoft.com/office/drawing/2014/main" id="{A9663ADD-0E94-4940-8561-7762E51381A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EF6D34A8-9C65-46E2-B152-75D11FC23C2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63431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Kaavio ilman tekstiä">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676275"/>
            <a:ext cx="10512422" cy="52101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2" name="Kuva 11">
            <a:extLst>
              <a:ext uri="{FF2B5EF4-FFF2-40B4-BE49-F238E27FC236}">
                <a16:creationId xmlns:a16="http://schemas.microsoft.com/office/drawing/2014/main" id="{2ED6431E-83DC-42F7-BF2A-6384BC3C06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3" name="Päivämäärän paikkamerkki 3">
            <a:extLst>
              <a:ext uri="{FF2B5EF4-FFF2-40B4-BE49-F238E27FC236}">
                <a16:creationId xmlns:a16="http://schemas.microsoft.com/office/drawing/2014/main" id="{8F6BC17A-856D-44D2-869D-ABAD3E5C9D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7" name="Dian numeron paikkamerkki 5">
            <a:extLst>
              <a:ext uri="{FF2B5EF4-FFF2-40B4-BE49-F238E27FC236}">
                <a16:creationId xmlns:a16="http://schemas.microsoft.com/office/drawing/2014/main" id="{9016A027-13D8-4BB8-B8BA-A6FFC480177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7298BF68-8D36-4763-B288-DA8C28EFA2A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652389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4" y="714103"/>
            <a:ext cx="6709913" cy="1702593"/>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C1B9FF84-DB96-486B-A031-72ABD9A747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5925BE2-AF77-497F-BF92-EFDE24BAEC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8" name="Dian numeron paikkamerkki 5">
            <a:extLst>
              <a:ext uri="{FF2B5EF4-FFF2-40B4-BE49-F238E27FC236}">
                <a16:creationId xmlns:a16="http://schemas.microsoft.com/office/drawing/2014/main" id="{ED300B1D-AD41-4915-9401-2AC46ADB00D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9333DD25-6477-4203-AA4A-3430D64174F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60019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3"/>
            <a:ext cx="6711587" cy="1706993"/>
          </a:xfrm>
        </p:spPr>
        <p:txBody>
          <a:bodyPr anchor="b">
            <a:noAutofit/>
          </a:bodyPr>
          <a:lstStyle>
            <a:lvl1pPr algn="l">
              <a:lnSpc>
                <a:spcPct val="100000"/>
              </a:lnSpc>
              <a:defRPr/>
            </a:lvl1pPr>
          </a:lstStyle>
          <a:p>
            <a:r>
              <a:rPr lang="fi-FI" dirty="0"/>
              <a:t>Lisää otsikko</a:t>
            </a:r>
          </a:p>
        </p:txBody>
      </p:sp>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091CEBD-4650-4884-BA8C-46ADA6481A3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4B705B8-CA8A-4400-8457-6B5BAA051C98}"/>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8" name="Dian numeron paikkamerkki 5">
            <a:extLst>
              <a:ext uri="{FF2B5EF4-FFF2-40B4-BE49-F238E27FC236}">
                <a16:creationId xmlns:a16="http://schemas.microsoft.com/office/drawing/2014/main" id="{2B1BB404-1782-4200-9EBB-8E2C08629911}"/>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C4A9FA74-3D9B-4F1D-8469-5A8C04424D0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82863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1"/>
            <a:ext cx="6711587" cy="1698285"/>
          </a:xfrm>
        </p:spPr>
        <p:txBody>
          <a:bodyPr anchor="b">
            <a:noAutofit/>
          </a:bodyPr>
          <a:lstStyle>
            <a:lvl1pPr algn="l">
              <a:lnSpc>
                <a:spcPct val="100000"/>
              </a:lnSpc>
              <a:defRPr/>
            </a:lvl1pPr>
          </a:lstStyle>
          <a:p>
            <a:r>
              <a:rPr lang="fi-FI" dirty="0"/>
              <a:t>Lisää otsikko</a:t>
            </a:r>
          </a:p>
        </p:txBody>
      </p:sp>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815BD10E-94DE-46FC-A9F4-7B36970202A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05FEE77E-2F24-4AF6-87B8-D55FCC420EE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8" name="Dian numeron paikkamerkki 5">
            <a:extLst>
              <a:ext uri="{FF2B5EF4-FFF2-40B4-BE49-F238E27FC236}">
                <a16:creationId xmlns:a16="http://schemas.microsoft.com/office/drawing/2014/main" id="{C1C331AD-886E-4A5F-AF89-AEEE6F9C9D2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EAA22591-6D9B-49A7-9561-41B9DFB5FA7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26379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1"/>
            <a:ext cx="6718621" cy="1698285"/>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B2C4E7F-B7B3-404B-9DCC-092758C189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A53ACAB-394A-4AB5-B44E-E0ADCDF8C83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8" name="Dian numeron paikkamerkki 5">
            <a:extLst>
              <a:ext uri="{FF2B5EF4-FFF2-40B4-BE49-F238E27FC236}">
                <a16:creationId xmlns:a16="http://schemas.microsoft.com/office/drawing/2014/main" id="{81CEFC88-3705-4EFF-966C-A188224350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1F42867E-BC75-486A-82B5-1AF398D41EC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57278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7" y="1769369"/>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r>
              <a:rPr lang="fi-FI"/>
              <a:t>Lisää kuva napsauttamalla kuvaketta</a:t>
            </a:r>
            <a:endParaRPr lang="fi-FI" dirty="0"/>
          </a:p>
        </p:txBody>
      </p:sp>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pic>
        <p:nvPicPr>
          <p:cNvPr id="12" name="Kuva 11">
            <a:extLst>
              <a:ext uri="{FF2B5EF4-FFF2-40B4-BE49-F238E27FC236}">
                <a16:creationId xmlns:a16="http://schemas.microsoft.com/office/drawing/2014/main" id="{50875505-EE3C-476B-B37D-EE93408CA72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E8C3E969-D6B6-4457-89C1-0F00DC83F0C4}"/>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8" name="Dian numeron paikkamerkki 5">
            <a:extLst>
              <a:ext uri="{FF2B5EF4-FFF2-40B4-BE49-F238E27FC236}">
                <a16:creationId xmlns:a16="http://schemas.microsoft.com/office/drawing/2014/main" id="{CC742ADB-7D28-4293-9676-CD9FEB99DFC3}"/>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0BF8D845-87D1-4324-B4A6-0A9EEEC43F30}"/>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03250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a:lnSpc>
                <a:spcPct val="100000"/>
              </a:lnSpc>
              <a:buClr>
                <a:srgbClr val="266B7F"/>
              </a:buClr>
              <a:defRPr sz="2400"/>
            </a:lvl1pPr>
            <a:lvl2pPr>
              <a:lnSpc>
                <a:spcPct val="100000"/>
              </a:lnSpc>
              <a:buClr>
                <a:srgbClr val="266B7F"/>
              </a:buClr>
              <a:defRPr sz="2400"/>
            </a:lvl2pPr>
            <a:lvl3pPr>
              <a:lnSpc>
                <a:spcPct val="100000"/>
              </a:lnSpc>
              <a:buClr>
                <a:srgbClr val="266B7F"/>
              </a:buClr>
              <a:defRPr sz="2000"/>
            </a:lvl3pPr>
            <a:lvl4pPr>
              <a:lnSpc>
                <a:spcPct val="100000"/>
              </a:lnSpc>
              <a:buClr>
                <a:srgbClr val="266B7F"/>
              </a:buClr>
              <a:defRPr sz="2000"/>
            </a:lvl4pPr>
            <a:lvl5pPr>
              <a:lnSpc>
                <a:spcPct val="100000"/>
              </a:lnSpc>
              <a:buClr>
                <a:srgbClr val="266B7F"/>
              </a:buCl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a:extLst>
              <a:ext uri="{FF2B5EF4-FFF2-40B4-BE49-F238E27FC236}">
                <a16:creationId xmlns:a16="http://schemas.microsoft.com/office/drawing/2014/main" id="{3F36533F-D97D-4B4D-B1BD-874C4CFFD0E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35587246-E4F2-411B-B344-381EC5124D0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21" name="Dian numeron paikkamerkki 5">
            <a:extLst>
              <a:ext uri="{FF2B5EF4-FFF2-40B4-BE49-F238E27FC236}">
                <a16:creationId xmlns:a16="http://schemas.microsoft.com/office/drawing/2014/main" id="{76DC0843-B6E9-43E9-805F-A709EAF8E00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2" name="Alatunnisteen paikkamerkki 4">
            <a:extLst>
              <a:ext uri="{FF2B5EF4-FFF2-40B4-BE49-F238E27FC236}">
                <a16:creationId xmlns:a16="http://schemas.microsoft.com/office/drawing/2014/main" id="{84F440DF-24E7-4BEE-95C8-C9374BDB420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421849"/>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pic>
        <p:nvPicPr>
          <p:cNvPr id="10" name="Kuva 9">
            <a:extLst>
              <a:ext uri="{FF2B5EF4-FFF2-40B4-BE49-F238E27FC236}">
                <a16:creationId xmlns:a16="http://schemas.microsoft.com/office/drawing/2014/main" id="{8A7D3D1F-1BBC-4D9C-A946-958EE78338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1" name="Päivämäärän paikkamerkki 3">
            <a:extLst>
              <a:ext uri="{FF2B5EF4-FFF2-40B4-BE49-F238E27FC236}">
                <a16:creationId xmlns:a16="http://schemas.microsoft.com/office/drawing/2014/main" id="{1C5E70CC-2152-4895-865A-BF141EF3FDC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3" name="Dian numeron paikkamerkki 5">
            <a:extLst>
              <a:ext uri="{FF2B5EF4-FFF2-40B4-BE49-F238E27FC236}">
                <a16:creationId xmlns:a16="http://schemas.microsoft.com/office/drawing/2014/main" id="{E8AC4622-83C6-4A7B-A69F-6F3FA06630CC}"/>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4" name="Alatunnisteen paikkamerkki 4">
            <a:extLst>
              <a:ext uri="{FF2B5EF4-FFF2-40B4-BE49-F238E27FC236}">
                <a16:creationId xmlns:a16="http://schemas.microsoft.com/office/drawing/2014/main" id="{C67C9B03-AE59-4ADB-B750-D7B92C3150E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654983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userDrawn="1"/>
        </p:nvSpPr>
        <p:spPr>
          <a:xfrm>
            <a:off x="838200" y="2203268"/>
            <a:ext cx="10515600" cy="830997"/>
          </a:xfrm>
          <a:prstGeom prst="rect">
            <a:avLst/>
          </a:prstGeom>
          <a:noFill/>
        </p:spPr>
        <p:txBody>
          <a:bodyPr wrap="square" rtlCol="0">
            <a:spAutoFit/>
          </a:bodyPr>
          <a:lstStyle/>
          <a:p>
            <a:pPr algn="ctr"/>
            <a:r>
              <a:rPr lang="fi-FI" sz="4800" dirty="0">
                <a:solidFill>
                  <a:schemeClr val="accent3"/>
                </a:solidFill>
                <a:latin typeface="+mj-lt"/>
              </a:rPr>
              <a:t>Yhteiseen suuntaan</a:t>
            </a:r>
            <a:endParaRPr lang="en-GB" sz="4800" dirty="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5" y="3496493"/>
            <a:ext cx="2330070" cy="1243872"/>
          </a:xfrm>
          <a:prstGeom prst="rect">
            <a:avLst/>
          </a:prstGeom>
        </p:spPr>
      </p:pic>
    </p:spTree>
    <p:extLst>
      <p:ext uri="{BB962C8B-B14F-4D97-AF65-F5344CB8AC3E}">
        <p14:creationId xmlns:p14="http://schemas.microsoft.com/office/powerpoint/2010/main" val="1310413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7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0" y="561973"/>
            <a:ext cx="2628900" cy="5614989"/>
          </a:xfrm>
        </p:spPr>
        <p:txBody>
          <a:bodyPr vert="eaVert"/>
          <a:lstStyle>
            <a:lvl1pPr>
              <a:lnSpc>
                <a:spcPct val="100000"/>
              </a:lnSpc>
              <a:defRPr/>
            </a:lvl1pPr>
          </a:lstStyle>
          <a:p>
            <a:r>
              <a:rPr lang="fi-FI"/>
              <a:t>Muokkaa ots. perustyyl. napsautt.</a:t>
            </a:r>
            <a:endParaRPr lang="fi-FI" dirty="0"/>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0"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1"/>
            <a:ext cx="1905000" cy="124918"/>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8" y="2439503"/>
            <a:ext cx="1008017" cy="365125"/>
          </a:xfrm>
          <a:prstGeom prst="rect">
            <a:avLst/>
          </a:prstGeom>
        </p:spPr>
        <p:txBody>
          <a:bodyPr/>
          <a:lstStyle/>
          <a:p>
            <a:fld id="{C312FA34-5D1D-499F-961D-1685BB9FE7CA}" type="datetime1">
              <a:rPr lang="fi-FI" smtClean="0"/>
              <a:t>24.2.2025</a:t>
            </a:fld>
            <a:endParaRPr lang="fi-FI" dirty="0"/>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5116898"/>
            <a:ext cx="2280603" cy="365125"/>
          </a:xfrm>
          <a:prstGeom prst="rect">
            <a:avLst/>
          </a:prstGeom>
        </p:spPr>
        <p:txBody>
          <a:bodyPr/>
          <a:lstStyle/>
          <a:p>
            <a:endParaRPr lang="fi-FI" dirty="0"/>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3479089"/>
            <a:ext cx="1071155" cy="365125"/>
          </a:xfrm>
          <a:prstGeom prst="rect">
            <a:avLst/>
          </a:prstGeom>
        </p:spPr>
        <p:txBody>
          <a:bodyPr/>
          <a:lstStyle/>
          <a:p>
            <a:r>
              <a:rPr lang="fi-FI"/>
              <a:t>SIVU </a:t>
            </a:r>
            <a:fld id="{395C3D94-F3B0-4BF8-973B-87B4959310A4}" type="slidenum">
              <a:rPr lang="fi-FI" smtClean="0"/>
              <a:pPr/>
              <a:t>‹#›</a:t>
            </a:fld>
            <a:endParaRPr lang="fi-FI" dirty="0"/>
          </a:p>
        </p:txBody>
      </p:sp>
      <p:pic>
        <p:nvPicPr>
          <p:cNvPr id="10" name="Kuva 9">
            <a:extLst>
              <a:ext uri="{FF2B5EF4-FFF2-40B4-BE49-F238E27FC236}">
                <a16:creationId xmlns:a16="http://schemas.microsoft.com/office/drawing/2014/main" id="{4FD9DCBC-5494-467A-BD56-DECE01DFDB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33961" y="1082415"/>
            <a:ext cx="1905000" cy="124918"/>
          </a:xfrm>
          <a:prstGeom prst="rect">
            <a:avLst/>
          </a:prstGeom>
        </p:spPr>
      </p:pic>
    </p:spTree>
    <p:extLst>
      <p:ext uri="{BB962C8B-B14F-4D97-AF65-F5344CB8AC3E}">
        <p14:creationId xmlns:p14="http://schemas.microsoft.com/office/powerpoint/2010/main" val="81912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943950" y="413248"/>
            <a:ext cx="6201228" cy="6614643"/>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2206713"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4441"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6"/>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3"/>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6" name="Kuva 25">
            <a:extLst>
              <a:ext uri="{FF2B5EF4-FFF2-40B4-BE49-F238E27FC236}">
                <a16:creationId xmlns:a16="http://schemas.microsoft.com/office/drawing/2014/main" id="{F8AF0AEB-641E-4905-88BA-2FBA1F5FFAA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27" name="Päivämäärän paikkamerkki 3">
            <a:extLst>
              <a:ext uri="{FF2B5EF4-FFF2-40B4-BE49-F238E27FC236}">
                <a16:creationId xmlns:a16="http://schemas.microsoft.com/office/drawing/2014/main" id="{7F2A2916-376E-41D8-8ED2-403FF8AE9361}"/>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29" name="Dian numeron paikkamerkki 5">
            <a:extLst>
              <a:ext uri="{FF2B5EF4-FFF2-40B4-BE49-F238E27FC236}">
                <a16:creationId xmlns:a16="http://schemas.microsoft.com/office/drawing/2014/main" id="{B287915D-6EC0-4A2C-A044-D5706D1BF8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0" name="Alatunnisteen paikkamerkki 4">
            <a:extLst>
              <a:ext uri="{FF2B5EF4-FFF2-40B4-BE49-F238E27FC236}">
                <a16:creationId xmlns:a16="http://schemas.microsoft.com/office/drawing/2014/main" id="{30984DC9-8697-47B6-89F1-92DF05EC6C1F}"/>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14659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99982" y="18776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6"/>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8" y="398952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44432" y="510931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9" name="Kuva 28">
            <a:extLst>
              <a:ext uri="{FF2B5EF4-FFF2-40B4-BE49-F238E27FC236}">
                <a16:creationId xmlns:a16="http://schemas.microsoft.com/office/drawing/2014/main" id="{01111A49-E177-44FE-85B2-9D4C261DCB52}"/>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573DC23F-1FF4-432F-90E6-6D424BB6EBD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32" name="Dian numeron paikkamerkki 5">
            <a:extLst>
              <a:ext uri="{FF2B5EF4-FFF2-40B4-BE49-F238E27FC236}">
                <a16:creationId xmlns:a16="http://schemas.microsoft.com/office/drawing/2014/main" id="{73A84CC5-58C4-40D7-9D2F-54B4E1423C3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E59479D-38EF-43C7-9999-AE293DC8F4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344377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23412"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61882" y="18649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5" y="2619218"/>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1" y="345378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36905" y="43378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0" name="Ellipsi 19">
            <a:extLst>
              <a:ext uri="{FF2B5EF4-FFF2-40B4-BE49-F238E27FC236}">
                <a16:creationId xmlns:a16="http://schemas.microsoft.com/office/drawing/2014/main" id="{029FF81D-7B87-4FB5-9B09-FCDED102394B}"/>
              </a:ext>
            </a:extLst>
          </p:cNvPr>
          <p:cNvSpPr/>
          <p:nvPr userDrawn="1"/>
        </p:nvSpPr>
        <p:spPr>
          <a:xfrm>
            <a:off x="1293789" y="509977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ctr"/>
          <a:lstStyle/>
          <a:p>
            <a:pPr algn="ctr"/>
            <a:r>
              <a:rPr lang="en-GB" sz="2400" dirty="0">
                <a:solidFill>
                  <a:schemeClr val="accent3"/>
                </a:solidFill>
              </a:rPr>
              <a:t>5</a:t>
            </a:r>
            <a:endParaRPr lang="en-GB" dirty="0">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978287" y="514422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31" name="Kuva 30">
            <a:extLst>
              <a:ext uri="{FF2B5EF4-FFF2-40B4-BE49-F238E27FC236}">
                <a16:creationId xmlns:a16="http://schemas.microsoft.com/office/drawing/2014/main" id="{3F0DF13C-C395-471B-B520-7CD686D57F8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2" name="Päivämäärän paikkamerkki 3">
            <a:extLst>
              <a:ext uri="{FF2B5EF4-FFF2-40B4-BE49-F238E27FC236}">
                <a16:creationId xmlns:a16="http://schemas.microsoft.com/office/drawing/2014/main" id="{E3F580A4-9AFF-4738-AED8-D18D2A57CFF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34" name="Dian numeron paikkamerkki 5">
            <a:extLst>
              <a:ext uri="{FF2B5EF4-FFF2-40B4-BE49-F238E27FC236}">
                <a16:creationId xmlns:a16="http://schemas.microsoft.com/office/drawing/2014/main" id="{418AAC84-E800-4F45-A63B-C91BDC3A49D7}"/>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5" name="Alatunnisteen paikkamerkki 4">
            <a:extLst>
              <a:ext uri="{FF2B5EF4-FFF2-40B4-BE49-F238E27FC236}">
                <a16:creationId xmlns:a16="http://schemas.microsoft.com/office/drawing/2014/main" id="{EA189938-C2F8-47C6-AA91-8EC82B41F69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8020280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14" name="Kuva 13">
            <a:extLst>
              <a:ext uri="{FF2B5EF4-FFF2-40B4-BE49-F238E27FC236}">
                <a16:creationId xmlns:a16="http://schemas.microsoft.com/office/drawing/2014/main" id="{BB90A30F-7AA8-4EA8-AEFA-3B416CAF49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5" name="Päivämäärän paikkamerkki 3">
            <a:extLst>
              <a:ext uri="{FF2B5EF4-FFF2-40B4-BE49-F238E27FC236}">
                <a16:creationId xmlns:a16="http://schemas.microsoft.com/office/drawing/2014/main" id="{7D1935CB-1A89-45CF-A429-C4EE7144DAF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7" name="Dian numeron paikkamerkki 5">
            <a:extLst>
              <a:ext uri="{FF2B5EF4-FFF2-40B4-BE49-F238E27FC236}">
                <a16:creationId xmlns:a16="http://schemas.microsoft.com/office/drawing/2014/main" id="{503AEA86-0FD6-431A-B88D-6E707C438A6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C491BC53-C9D0-40D8-A4A8-15FE703CDF8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9716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10512425" cy="1324800"/>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874075"/>
            <a:ext cx="4533900" cy="4326700"/>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1AAB3EB5-1A17-4A71-B464-169F367D45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953009C1-2FC1-4412-ACAD-D35210390175}"/>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19" name="Dian numeron paikkamerkki 5">
            <a:extLst>
              <a:ext uri="{FF2B5EF4-FFF2-40B4-BE49-F238E27FC236}">
                <a16:creationId xmlns:a16="http://schemas.microsoft.com/office/drawing/2014/main" id="{5A5CBEEB-2537-457C-BEF5-A9A63427FE6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9A4660D8-6576-488A-88F8-C2140A901FC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627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ertailu">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7"/>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7" y="1896022"/>
            <a:ext cx="5184000"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7" y="2736057"/>
            <a:ext cx="5184000"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0" y="1896022"/>
            <a:ext cx="5183188"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0" y="2736057"/>
            <a:ext cx="5183188"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9" name="Kuva 18">
            <a:extLst>
              <a:ext uri="{FF2B5EF4-FFF2-40B4-BE49-F238E27FC236}">
                <a16:creationId xmlns:a16="http://schemas.microsoft.com/office/drawing/2014/main" id="{B21D955F-EE83-47A8-833D-355A921A5F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15CB3F77-D60D-49E8-B6E6-CAB03497BBB9}"/>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24.2.2025</a:t>
            </a:fld>
            <a:endParaRPr lang="fi-FI" dirty="0"/>
          </a:p>
        </p:txBody>
      </p:sp>
      <p:sp>
        <p:nvSpPr>
          <p:cNvPr id="22" name="Dian numeron paikkamerkki 5">
            <a:extLst>
              <a:ext uri="{FF2B5EF4-FFF2-40B4-BE49-F238E27FC236}">
                <a16:creationId xmlns:a16="http://schemas.microsoft.com/office/drawing/2014/main" id="{257BAC0A-0A77-4B96-8EF7-973F8520A8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44008C5-D429-4CEB-B72E-9FE25F0DBCA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72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4"/>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2249575" y="6356350"/>
            <a:ext cx="1008017"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4328746" y="6356350"/>
            <a:ext cx="7025053" cy="365125"/>
          </a:xfrm>
          <a:prstGeom prst="rect">
            <a:avLst/>
          </a:prstGeom>
        </p:spPr>
        <p:txBody>
          <a:bodyPr vert="horz" lIns="252000" tIns="45720" rIns="91440" bIns="45720" rtlCol="0" anchor="ctr"/>
          <a:lstStyle>
            <a:lvl1pPr algn="l">
              <a:defRPr sz="1050">
                <a:solidFill>
                  <a:schemeClr val="bg2">
                    <a:lumMod val="50000"/>
                  </a:schemeClr>
                </a:solidFill>
                <a:latin typeface="Daytona" panose="020B0604030500040204" pitchFamily="34" charset="0"/>
              </a:defRPr>
            </a:lvl1pPr>
          </a:lstStyle>
          <a:p>
            <a:endParaRPr lang="fi-FI" dirty="0"/>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3257592" y="6356349"/>
            <a:ext cx="1071155"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dirty="0"/>
          </a:p>
        </p:txBody>
      </p:sp>
    </p:spTree>
    <p:extLst>
      <p:ext uri="{BB962C8B-B14F-4D97-AF65-F5344CB8AC3E}">
        <p14:creationId xmlns:p14="http://schemas.microsoft.com/office/powerpoint/2010/main" val="25962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706" r:id="rId4"/>
    <p:sldLayoutId id="2147483708" r:id="rId5"/>
    <p:sldLayoutId id="2147483707" r:id="rId6"/>
    <p:sldLayoutId id="2147483664" r:id="rId7"/>
    <p:sldLayoutId id="2147483656" r:id="rId8"/>
    <p:sldLayoutId id="2147483653" r:id="rId9"/>
    <p:sldLayoutId id="2147483704" r:id="rId10"/>
    <p:sldLayoutId id="2147483668" r:id="rId11"/>
    <p:sldLayoutId id="2147483661" r:id="rId12"/>
    <p:sldLayoutId id="2147483680" r:id="rId13"/>
    <p:sldLayoutId id="2147483701" r:id="rId14"/>
    <p:sldLayoutId id="2147483702" r:id="rId15"/>
    <p:sldLayoutId id="2147483698" r:id="rId16"/>
    <p:sldLayoutId id="2147483696" r:id="rId17"/>
    <p:sldLayoutId id="2147483657" r:id="rId18"/>
    <p:sldLayoutId id="2147483666" r:id="rId19"/>
    <p:sldLayoutId id="2147483700" r:id="rId20"/>
    <p:sldLayoutId id="2147483681" r:id="rId21"/>
    <p:sldLayoutId id="2147483670" r:id="rId22"/>
    <p:sldLayoutId id="2147483671" r:id="rId23"/>
    <p:sldLayoutId id="2147483685" r:id="rId24"/>
    <p:sldLayoutId id="2147483691" r:id="rId25"/>
    <p:sldLayoutId id="2147483693" r:id="rId26"/>
    <p:sldLayoutId id="2147483692" r:id="rId27"/>
    <p:sldLayoutId id="2147483699" r:id="rId28"/>
    <p:sldLayoutId id="2147483672" r:id="rId29"/>
    <p:sldLayoutId id="2147483688" r:id="rId30"/>
    <p:sldLayoutId id="2147483684" r:id="rId31"/>
    <p:sldLayoutId id="2147483655" r:id="rId32"/>
    <p:sldLayoutId id="2147483665" r:id="rId33"/>
  </p:sldLayoutIdLst>
  <p:hf hdr="0"/>
  <p:txStyles>
    <p:titleStyle>
      <a:lvl1pPr algn="l" defTabSz="914400" rtl="0" eaLnBrk="1" latinLnBrk="0" hangingPunct="1">
        <a:lnSpc>
          <a:spcPct val="90000"/>
        </a:lnSpc>
        <a:spcBef>
          <a:spcPct val="0"/>
        </a:spcBef>
        <a:buNone/>
        <a:defRPr sz="4400" kern="1200">
          <a:solidFill>
            <a:schemeClr val="accent3"/>
          </a:solidFill>
          <a:latin typeface="Daytona" panose="020B0604030500040204" pitchFamily="34" charset="0"/>
          <a:ea typeface="+mj-ea"/>
          <a:cs typeface="Biom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46">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E8F07DB-8EB9-41AA-8FB0-3ACF794F9710}"/>
              </a:ext>
            </a:extLst>
          </p:cNvPr>
          <p:cNvSpPr>
            <a:spLocks noGrp="1"/>
          </p:cNvSpPr>
          <p:nvPr>
            <p:ph type="body" sz="quarter" idx="10"/>
          </p:nvPr>
        </p:nvSpPr>
        <p:spPr>
          <a:xfrm>
            <a:off x="1340890" y="5740455"/>
            <a:ext cx="5953124" cy="1011238"/>
          </a:xfrm>
        </p:spPr>
        <p:txBody>
          <a:bodyPr/>
          <a:lstStyle/>
          <a:p>
            <a:r>
              <a:rPr lang="en-GB" dirty="0"/>
              <a:t>Toimitusinsinööri Timo Jarva</a:t>
            </a:r>
          </a:p>
        </p:txBody>
      </p:sp>
      <p:sp>
        <p:nvSpPr>
          <p:cNvPr id="3" name="Alaotsikko 2">
            <a:extLst>
              <a:ext uri="{FF2B5EF4-FFF2-40B4-BE49-F238E27FC236}">
                <a16:creationId xmlns:a16="http://schemas.microsoft.com/office/drawing/2014/main" id="{AC5825FE-5210-4774-A8AD-32A641A12082}"/>
              </a:ext>
            </a:extLst>
          </p:cNvPr>
          <p:cNvSpPr>
            <a:spLocks noGrp="1"/>
          </p:cNvSpPr>
          <p:nvPr>
            <p:ph type="subTitle" idx="1"/>
          </p:nvPr>
        </p:nvSpPr>
        <p:spPr>
          <a:xfrm>
            <a:off x="276226" y="3069316"/>
            <a:ext cx="4405184" cy="2395728"/>
          </a:xfrm>
        </p:spPr>
        <p:txBody>
          <a:bodyPr/>
          <a:lstStyle/>
          <a:p>
            <a:r>
              <a:rPr lang="en-GB" dirty="0"/>
              <a:t>2023-715837</a:t>
            </a:r>
          </a:p>
          <a:p>
            <a:r>
              <a:rPr lang="fi-FI" sz="2000" dirty="0"/>
              <a:t>Pikkarala-Siikajoki A 110 kV voimajohto Siikajoen - Sorsaraivion välillä Siikajoen ja Limingan  kunnan alueella.</a:t>
            </a:r>
          </a:p>
          <a:p>
            <a:r>
              <a:rPr lang="en-GB" dirty="0"/>
              <a:t>II. Kokous 21.2.2025, näyttökokous</a:t>
            </a:r>
          </a:p>
          <a:p>
            <a:endParaRPr lang="en-GB" dirty="0"/>
          </a:p>
        </p:txBody>
      </p:sp>
      <p:sp>
        <p:nvSpPr>
          <p:cNvPr id="6" name="Otsikko 5">
            <a:extLst>
              <a:ext uri="{FF2B5EF4-FFF2-40B4-BE49-F238E27FC236}">
                <a16:creationId xmlns:a16="http://schemas.microsoft.com/office/drawing/2014/main" id="{D3FB09C7-685E-4BE1-9403-7601BE975B80}"/>
              </a:ext>
            </a:extLst>
          </p:cNvPr>
          <p:cNvSpPr>
            <a:spLocks noGrp="1"/>
          </p:cNvSpPr>
          <p:nvPr>
            <p:ph type="ctrTitle"/>
          </p:nvPr>
        </p:nvSpPr>
        <p:spPr>
          <a:xfrm>
            <a:off x="276226" y="1778057"/>
            <a:ext cx="5691437" cy="1431487"/>
          </a:xfrm>
        </p:spPr>
        <p:txBody>
          <a:bodyPr/>
          <a:lstStyle/>
          <a:p>
            <a:r>
              <a:rPr lang="fi-FI" dirty="0"/>
              <a:t>Voimajohtoalueen lunastustoimitus</a:t>
            </a:r>
            <a:endParaRPr lang="en-GB" dirty="0"/>
          </a:p>
        </p:txBody>
      </p:sp>
      <p:pic>
        <p:nvPicPr>
          <p:cNvPr id="13" name="Kuva 12">
            <a:extLst>
              <a:ext uri="{FF2B5EF4-FFF2-40B4-BE49-F238E27FC236}">
                <a16:creationId xmlns:a16="http://schemas.microsoft.com/office/drawing/2014/main" id="{F58572CF-59DB-6449-009B-2640A37C27F0}"/>
              </a:ext>
            </a:extLst>
          </p:cNvPr>
          <p:cNvPicPr>
            <a:picLocks noChangeAspect="1"/>
          </p:cNvPicPr>
          <p:nvPr/>
        </p:nvPicPr>
        <p:blipFill>
          <a:blip r:embed="rId2"/>
          <a:stretch>
            <a:fillRect/>
          </a:stretch>
        </p:blipFill>
        <p:spPr>
          <a:xfrm>
            <a:off x="6221506" y="0"/>
            <a:ext cx="5970494" cy="6858000"/>
          </a:xfrm>
          <a:prstGeom prst="rect">
            <a:avLst/>
          </a:prstGeom>
        </p:spPr>
      </p:pic>
    </p:spTree>
    <p:extLst>
      <p:ext uri="{BB962C8B-B14F-4D97-AF65-F5344CB8AC3E}">
        <p14:creationId xmlns:p14="http://schemas.microsoft.com/office/powerpoint/2010/main" val="22642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00159E-222B-4EE6-B1B5-1889FD22D39C}"/>
              </a:ext>
            </a:extLst>
          </p:cNvPr>
          <p:cNvSpPr>
            <a:spLocks noGrp="1"/>
          </p:cNvSpPr>
          <p:nvPr>
            <p:ph type="title"/>
          </p:nvPr>
        </p:nvSpPr>
        <p:spPr/>
        <p:txBody>
          <a:bodyPr/>
          <a:lstStyle/>
          <a:p>
            <a:r>
              <a:rPr lang="fi-FI" dirty="0"/>
              <a:t>Korvausperiaatteet 1/4</a:t>
            </a:r>
          </a:p>
        </p:txBody>
      </p:sp>
      <p:sp>
        <p:nvSpPr>
          <p:cNvPr id="3" name="Sisällön paikkamerkki 2">
            <a:extLst>
              <a:ext uri="{FF2B5EF4-FFF2-40B4-BE49-F238E27FC236}">
                <a16:creationId xmlns:a16="http://schemas.microsoft.com/office/drawing/2014/main" id="{8D56AC09-3DA6-4BEE-AA18-9115A5C77437}"/>
              </a:ext>
            </a:extLst>
          </p:cNvPr>
          <p:cNvSpPr>
            <a:spLocks noGrp="1"/>
          </p:cNvSpPr>
          <p:nvPr>
            <p:ph idx="1"/>
          </p:nvPr>
        </p:nvSpPr>
        <p:spPr/>
        <p:txBody>
          <a:bodyPr/>
          <a:lstStyle/>
          <a:p>
            <a:pPr marL="342900" indent="-342900">
              <a:buFont typeface="Arial" panose="020B0604020202020204" pitchFamily="34" charset="0"/>
              <a:buChar char="•"/>
            </a:pPr>
            <a:r>
              <a:rPr lang="fi-FI" dirty="0"/>
              <a:t>Taloudellisten menetysten korvaamisessa lähtökohtana on </a:t>
            </a:r>
            <a:r>
              <a:rPr lang="fi-FI" u="sng" dirty="0"/>
              <a:t>täyden korvauksen periaate</a:t>
            </a:r>
            <a:endParaRPr lang="fi-FI" dirty="0"/>
          </a:p>
          <a:p>
            <a:pPr marL="800100" lvl="1" indent="-342900">
              <a:buFont typeface="Arial" panose="020B0604020202020204" pitchFamily="34" charset="0"/>
              <a:buChar char="•"/>
            </a:pPr>
            <a:r>
              <a:rPr lang="fi-FI" dirty="0"/>
              <a:t>Kenenkään varallisuusasema ei muutu lunastuksessa</a:t>
            </a:r>
          </a:p>
          <a:p>
            <a:pPr marL="342900" indent="-342900">
              <a:buFont typeface="Arial" panose="020B0604020202020204" pitchFamily="34" charset="0"/>
              <a:buChar char="•"/>
            </a:pPr>
            <a:r>
              <a:rPr lang="fi-FI" dirty="0"/>
              <a:t>Korvaus lunastettavasta omaisuudesta arvioidaan markkina-arvon, tuottoarvon tai kustannusarvon perusteella</a:t>
            </a:r>
          </a:p>
          <a:p>
            <a:pPr marL="342900" indent="-342900">
              <a:buFont typeface="Arial" panose="020B0604020202020204" pitchFamily="34" charset="0"/>
              <a:buChar char="•"/>
            </a:pPr>
            <a:r>
              <a:rPr lang="fi-FI" dirty="0"/>
              <a:t>Korvaus on kertakaikkinen</a:t>
            </a:r>
          </a:p>
          <a:p>
            <a:pPr marL="342900" indent="-342900">
              <a:buFont typeface="Arial" panose="020B0604020202020204" pitchFamily="34" charset="0"/>
              <a:buChar char="•"/>
            </a:pPr>
            <a:r>
              <a:rPr lang="fi-FI" dirty="0"/>
              <a:t>Asianosaiset voivat sopia korvauksista</a:t>
            </a:r>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F92E67A7-8B75-420A-B17B-A94CBC38B49F}"/>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2A6B7427-6BD4-431B-8D6F-37904BA7363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D8F0436-4F6A-474C-94F9-80C8C00DA77F}"/>
              </a:ext>
            </a:extLst>
          </p:cNvPr>
          <p:cNvSpPr>
            <a:spLocks noGrp="1"/>
          </p:cNvSpPr>
          <p:nvPr>
            <p:ph type="sldNum" sz="quarter" idx="12"/>
          </p:nvPr>
        </p:nvSpPr>
        <p:spPr/>
        <p:txBody>
          <a:bodyPr/>
          <a:lstStyle/>
          <a:p>
            <a:r>
              <a:rPr lang="fi-FI"/>
              <a:t>SIVU </a:t>
            </a:r>
            <a:fld id="{395C3D94-F3B0-4BF8-973B-87B4959310A4}" type="slidenum">
              <a:rPr lang="fi-FI" smtClean="0"/>
              <a:pPr/>
              <a:t>10</a:t>
            </a:fld>
            <a:endParaRPr lang="fi-FI" dirty="0"/>
          </a:p>
        </p:txBody>
      </p:sp>
    </p:spTree>
    <p:extLst>
      <p:ext uri="{BB962C8B-B14F-4D97-AF65-F5344CB8AC3E}">
        <p14:creationId xmlns:p14="http://schemas.microsoft.com/office/powerpoint/2010/main" val="188571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5FBCCF-DB3C-4147-8631-E6B8EBD2E260}"/>
              </a:ext>
            </a:extLst>
          </p:cNvPr>
          <p:cNvSpPr>
            <a:spLocks noGrp="1"/>
          </p:cNvSpPr>
          <p:nvPr>
            <p:ph type="title"/>
          </p:nvPr>
        </p:nvSpPr>
        <p:spPr>
          <a:xfrm>
            <a:off x="838200" y="235528"/>
            <a:ext cx="10515600" cy="1325563"/>
          </a:xfrm>
        </p:spPr>
        <p:txBody>
          <a:bodyPr/>
          <a:lstStyle/>
          <a:p>
            <a:r>
              <a:rPr lang="fi-FI" dirty="0"/>
              <a:t>Korvausperiaatteet 2/4</a:t>
            </a:r>
          </a:p>
        </p:txBody>
      </p:sp>
      <p:sp>
        <p:nvSpPr>
          <p:cNvPr id="3" name="Sisällön paikkamerkki 2">
            <a:extLst>
              <a:ext uri="{FF2B5EF4-FFF2-40B4-BE49-F238E27FC236}">
                <a16:creationId xmlns:a16="http://schemas.microsoft.com/office/drawing/2014/main" id="{179BE700-55C8-4725-A2FE-F2A9BC17DE46}"/>
              </a:ext>
            </a:extLst>
          </p:cNvPr>
          <p:cNvSpPr>
            <a:spLocks noGrp="1"/>
          </p:cNvSpPr>
          <p:nvPr>
            <p:ph idx="1"/>
          </p:nvPr>
        </p:nvSpPr>
        <p:spPr>
          <a:xfrm>
            <a:off x="838199" y="1561091"/>
            <a:ext cx="10515600" cy="4299349"/>
          </a:xfrm>
        </p:spPr>
        <p:txBody>
          <a:bodyPr/>
          <a:lstStyle/>
          <a:p>
            <a:pPr marL="342900" indent="-342900">
              <a:buFont typeface="Arial" panose="020B0604020202020204" pitchFamily="34" charset="0"/>
              <a:buChar char="•"/>
            </a:pPr>
            <a:r>
              <a:rPr lang="fi-FI" dirty="0"/>
              <a:t>Lunastuskorvaus muodostuu kohteen-, haitan- ja vahingonkorvauksesta</a:t>
            </a:r>
          </a:p>
          <a:p>
            <a:pPr marL="800100" lvl="1" indent="-342900">
              <a:buFont typeface="Arial" panose="020B0604020202020204" pitchFamily="34" charset="0"/>
              <a:buChar char="•"/>
            </a:pPr>
            <a:r>
              <a:rPr lang="fi-FI" dirty="0"/>
              <a:t>Kohteenkorvausta voidaan määrätä: </a:t>
            </a:r>
          </a:p>
          <a:p>
            <a:pPr marL="1257300" lvl="2" indent="-342900">
              <a:buFont typeface="Arial" panose="020B0604020202020204" pitchFamily="34" charset="0"/>
              <a:buChar char="•"/>
            </a:pPr>
            <a:r>
              <a:rPr lang="fi-FI" dirty="0"/>
              <a:t>Metsäalueella johtoaukean ja reunavyöhykkeen maapohjasta</a:t>
            </a:r>
          </a:p>
          <a:p>
            <a:pPr marL="1257300" lvl="2" indent="-342900">
              <a:buFont typeface="Arial" panose="020B0604020202020204" pitchFamily="34" charset="0"/>
              <a:buChar char="•"/>
            </a:pPr>
            <a:r>
              <a:rPr lang="fi-FI" dirty="0"/>
              <a:t>Peltoalueilla pylväsaloista </a:t>
            </a:r>
          </a:p>
          <a:p>
            <a:pPr marL="800100" lvl="1" indent="-342900">
              <a:buFont typeface="Arial" panose="020B0604020202020204" pitchFamily="34" charset="0"/>
              <a:buChar char="•"/>
            </a:pPr>
            <a:r>
              <a:rPr lang="fi-FI" dirty="0"/>
              <a:t>Haitankorvausta voidaan määrätä:</a:t>
            </a:r>
          </a:p>
          <a:p>
            <a:pPr marL="1257300" lvl="2" indent="-342900">
              <a:buFont typeface="Arial" panose="020B0604020202020204" pitchFamily="34" charset="0"/>
              <a:buChar char="•"/>
            </a:pPr>
            <a:r>
              <a:rPr lang="fi-FI" dirty="0"/>
              <a:t>Viljelylle aiheutuvista haitoista pellolla</a:t>
            </a:r>
          </a:p>
          <a:p>
            <a:pPr marL="1257300" lvl="2" indent="-342900">
              <a:buFont typeface="Arial" panose="020B0604020202020204" pitchFamily="34" charset="0"/>
              <a:buChar char="•"/>
            </a:pPr>
            <a:r>
              <a:rPr lang="fi-FI" dirty="0"/>
              <a:t>Maisemamuutoksesta aiheutuneesta kiinteistön arvon alentumisesta</a:t>
            </a:r>
          </a:p>
          <a:p>
            <a:pPr marL="800100" lvl="1" indent="-342900">
              <a:buFont typeface="Arial" panose="020B0604020202020204" pitchFamily="34" charset="0"/>
              <a:buChar char="•"/>
            </a:pPr>
            <a:r>
              <a:rPr lang="fi-FI" dirty="0"/>
              <a:t>Vahingonkorvausta voidaan määrätä:</a:t>
            </a:r>
          </a:p>
          <a:p>
            <a:pPr marL="1257300" lvl="2" indent="-342900">
              <a:buFont typeface="Arial" panose="020B0604020202020204" pitchFamily="34" charset="0"/>
              <a:buChar char="•"/>
            </a:pPr>
            <a:r>
              <a:rPr lang="fi-FI" dirty="0"/>
              <a:t>Puuston ennenaikaisesta hakkuusta tai taimikon menetyksestä</a:t>
            </a:r>
          </a:p>
          <a:p>
            <a:pPr marL="1257300" lvl="2" indent="-342900">
              <a:buFont typeface="Arial" panose="020B0604020202020204" pitchFamily="34" charset="0"/>
              <a:buChar char="•"/>
            </a:pPr>
            <a:r>
              <a:rPr lang="fi-FI" dirty="0"/>
              <a:t>Sadonmenetyksestä</a:t>
            </a:r>
          </a:p>
          <a:p>
            <a:pPr marL="1257300" lvl="2" indent="-342900">
              <a:buFont typeface="Arial" panose="020B0604020202020204" pitchFamily="34" charset="0"/>
              <a:buChar char="•"/>
            </a:pPr>
            <a:r>
              <a:rPr lang="fi-FI" dirty="0"/>
              <a:t>Rakennustöistä aiheutuneista vahingoista</a:t>
            </a:r>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2AD6AE03-F13E-4118-A6DC-60604D01B83E}"/>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EB90B858-3BC7-4C68-85EE-E9B5752CCD03}"/>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49D9138C-3F18-4497-BB76-208153A5EC74}"/>
              </a:ext>
            </a:extLst>
          </p:cNvPr>
          <p:cNvSpPr>
            <a:spLocks noGrp="1"/>
          </p:cNvSpPr>
          <p:nvPr>
            <p:ph type="sldNum" sz="quarter" idx="12"/>
          </p:nvPr>
        </p:nvSpPr>
        <p:spPr/>
        <p:txBody>
          <a:bodyPr/>
          <a:lstStyle/>
          <a:p>
            <a:r>
              <a:rPr lang="fi-FI"/>
              <a:t>SIVU </a:t>
            </a:r>
            <a:fld id="{395C3D94-F3B0-4BF8-973B-87B4959310A4}" type="slidenum">
              <a:rPr lang="fi-FI" smtClean="0"/>
              <a:pPr/>
              <a:t>11</a:t>
            </a:fld>
            <a:endParaRPr lang="fi-FI" dirty="0"/>
          </a:p>
        </p:txBody>
      </p:sp>
    </p:spTree>
    <p:extLst>
      <p:ext uri="{BB962C8B-B14F-4D97-AF65-F5344CB8AC3E}">
        <p14:creationId xmlns:p14="http://schemas.microsoft.com/office/powerpoint/2010/main" val="62325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7223D6-C656-45FC-ABA1-B449CEDC2E6D}"/>
              </a:ext>
            </a:extLst>
          </p:cNvPr>
          <p:cNvSpPr>
            <a:spLocks noGrp="1"/>
          </p:cNvSpPr>
          <p:nvPr>
            <p:ph type="title"/>
          </p:nvPr>
        </p:nvSpPr>
        <p:spPr/>
        <p:txBody>
          <a:bodyPr/>
          <a:lstStyle/>
          <a:p>
            <a:r>
              <a:rPr lang="fi-FI" dirty="0"/>
              <a:t>Korvausperiaatteet 3/4</a:t>
            </a:r>
          </a:p>
        </p:txBody>
      </p:sp>
      <p:sp>
        <p:nvSpPr>
          <p:cNvPr id="3" name="Sisällön paikkamerkki 2">
            <a:extLst>
              <a:ext uri="{FF2B5EF4-FFF2-40B4-BE49-F238E27FC236}">
                <a16:creationId xmlns:a16="http://schemas.microsoft.com/office/drawing/2014/main" id="{6DDAFC13-E7D6-407D-8AE6-B376C4D8CC90}"/>
              </a:ext>
            </a:extLst>
          </p:cNvPr>
          <p:cNvSpPr>
            <a:spLocks noGrp="1"/>
          </p:cNvSpPr>
          <p:nvPr>
            <p:ph idx="1"/>
          </p:nvPr>
        </p:nvSpPr>
        <p:spPr/>
        <p:txBody>
          <a:bodyPr/>
          <a:lstStyle/>
          <a:p>
            <a:r>
              <a:rPr lang="fi-FI" b="1" dirty="0"/>
              <a:t>Rakentamistyöstä aiheutuvat vahingot</a:t>
            </a:r>
            <a:endParaRPr lang="fi-FI" dirty="0"/>
          </a:p>
          <a:p>
            <a:pPr marL="342900" indent="-342900">
              <a:buFont typeface="Arial" panose="020B0604020202020204" pitchFamily="34" charset="0"/>
              <a:buChar char="•"/>
            </a:pPr>
            <a:r>
              <a:rPr lang="fi-FI" dirty="0"/>
              <a:t>Rakentamisesta aiheutuvat työnaikaiset vahingot korjaa tai korvaa urakoitsija</a:t>
            </a:r>
          </a:p>
          <a:p>
            <a:pPr marL="342900" indent="-342900">
              <a:buFont typeface="Arial" panose="020B0604020202020204" pitchFamily="34" charset="0"/>
              <a:buChar char="•"/>
            </a:pPr>
            <a:r>
              <a:rPr lang="fi-FI" dirty="0"/>
              <a:t>Mikäli vahinkoja jää korjaamatta tai niiden korvaamisesta ei päästä sopimukseen, vaatimukset tulee viime kädessä esittää lunastustoimituksessa</a:t>
            </a:r>
          </a:p>
          <a:p>
            <a:pPr marL="342900" indent="-342900">
              <a:buFont typeface="Arial" panose="020B0604020202020204" pitchFamily="34" charset="0"/>
              <a:buChar char="•"/>
            </a:pPr>
            <a:r>
              <a:rPr lang="fi-FI" dirty="0"/>
              <a:t>Lunastustoimikunta määrää vahingoista rahakorvauksen</a:t>
            </a:r>
          </a:p>
        </p:txBody>
      </p:sp>
      <p:sp>
        <p:nvSpPr>
          <p:cNvPr id="4" name="Päivämäärän paikkamerkki 3">
            <a:extLst>
              <a:ext uri="{FF2B5EF4-FFF2-40B4-BE49-F238E27FC236}">
                <a16:creationId xmlns:a16="http://schemas.microsoft.com/office/drawing/2014/main" id="{02EF1764-648D-4AA6-A8A8-2FE2295A0849}"/>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4CBA24E7-9713-41E2-A7E1-C08D1A6D147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07F3365-9DC2-448C-9B44-7DE8E3249110}"/>
              </a:ext>
            </a:extLst>
          </p:cNvPr>
          <p:cNvSpPr>
            <a:spLocks noGrp="1"/>
          </p:cNvSpPr>
          <p:nvPr>
            <p:ph type="sldNum" sz="quarter" idx="12"/>
          </p:nvPr>
        </p:nvSpPr>
        <p:spPr/>
        <p:txBody>
          <a:bodyPr/>
          <a:lstStyle/>
          <a:p>
            <a:r>
              <a:rPr lang="fi-FI"/>
              <a:t>SIVU </a:t>
            </a:r>
            <a:fld id="{395C3D94-F3B0-4BF8-973B-87B4959310A4}" type="slidenum">
              <a:rPr lang="fi-FI" smtClean="0"/>
              <a:pPr/>
              <a:t>12</a:t>
            </a:fld>
            <a:endParaRPr lang="fi-FI" dirty="0"/>
          </a:p>
        </p:txBody>
      </p:sp>
    </p:spTree>
    <p:extLst>
      <p:ext uri="{BB962C8B-B14F-4D97-AF65-F5344CB8AC3E}">
        <p14:creationId xmlns:p14="http://schemas.microsoft.com/office/powerpoint/2010/main" val="353926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B6F49E-E50A-4B8D-899C-F329CAFE5939}"/>
              </a:ext>
            </a:extLst>
          </p:cNvPr>
          <p:cNvSpPr>
            <a:spLocks noGrp="1"/>
          </p:cNvSpPr>
          <p:nvPr>
            <p:ph type="title"/>
          </p:nvPr>
        </p:nvSpPr>
        <p:spPr/>
        <p:txBody>
          <a:bodyPr/>
          <a:lstStyle/>
          <a:p>
            <a:r>
              <a:rPr lang="fi-FI" dirty="0"/>
              <a:t>Korvausperiaatteet 4/4</a:t>
            </a:r>
          </a:p>
        </p:txBody>
      </p:sp>
      <p:sp>
        <p:nvSpPr>
          <p:cNvPr id="3" name="Sisällön paikkamerkki 2">
            <a:extLst>
              <a:ext uri="{FF2B5EF4-FFF2-40B4-BE49-F238E27FC236}">
                <a16:creationId xmlns:a16="http://schemas.microsoft.com/office/drawing/2014/main" id="{EAB73AEF-621D-47C1-A69B-67CB5C624669}"/>
              </a:ext>
            </a:extLst>
          </p:cNvPr>
          <p:cNvSpPr>
            <a:spLocks noGrp="1"/>
          </p:cNvSpPr>
          <p:nvPr>
            <p:ph idx="1"/>
          </p:nvPr>
        </p:nvSpPr>
        <p:spPr>
          <a:xfrm>
            <a:off x="838200" y="1877614"/>
            <a:ext cx="10515600" cy="2894411"/>
          </a:xfrm>
        </p:spPr>
        <p:txBody>
          <a:bodyPr/>
          <a:lstStyle/>
          <a:p>
            <a:r>
              <a:rPr lang="fi-FI" b="1" dirty="0"/>
              <a:t>Edunvalvonta</a:t>
            </a:r>
            <a:endParaRPr lang="fi-FI" dirty="0"/>
          </a:p>
          <a:p>
            <a:pPr marL="342900" indent="-342900">
              <a:buFont typeface="Arial" panose="020B0604020202020204" pitchFamily="34" charset="0"/>
              <a:buChar char="•"/>
            </a:pPr>
            <a:r>
              <a:rPr lang="fi-FI" dirty="0"/>
              <a:t>Asianosaiselle voidaan vaadittaessa määrätä korvausta välttämättömistä edunvalvontakustannuksista:</a:t>
            </a:r>
          </a:p>
          <a:p>
            <a:pPr marL="800100" lvl="1" indent="-342900">
              <a:buFont typeface="Arial" panose="020B0604020202020204" pitchFamily="34" charset="0"/>
              <a:buChar char="•"/>
            </a:pPr>
            <a:r>
              <a:rPr lang="fi-FI" dirty="0"/>
              <a:t>Ansionmenetyksestä</a:t>
            </a:r>
          </a:p>
          <a:p>
            <a:pPr marL="800100" lvl="1" indent="-342900">
              <a:buFont typeface="Arial" panose="020B0604020202020204" pitchFamily="34" charset="0"/>
              <a:buChar char="•"/>
            </a:pPr>
            <a:r>
              <a:rPr lang="fi-FI" dirty="0"/>
              <a:t>Matkakustannuksista</a:t>
            </a:r>
          </a:p>
          <a:p>
            <a:pPr marL="800100" lvl="1" indent="-342900">
              <a:buFont typeface="Arial" panose="020B0604020202020204" pitchFamily="34" charset="0"/>
              <a:buChar char="•"/>
            </a:pPr>
            <a:r>
              <a:rPr lang="fi-FI" dirty="0"/>
              <a:t>Selvityskustannuksista</a:t>
            </a:r>
          </a:p>
          <a:p>
            <a:pPr marL="800100" lvl="1" indent="-342900">
              <a:buFont typeface="Arial" panose="020B0604020202020204" pitchFamily="34" charset="0"/>
              <a:buChar char="•"/>
            </a:pPr>
            <a:r>
              <a:rPr lang="fi-FI" dirty="0"/>
              <a:t>Asiamieskustannuksista</a:t>
            </a:r>
          </a:p>
          <a:p>
            <a:pPr marL="800100" lvl="1" indent="-342900">
              <a:buFont typeface="Arial" panose="020B0604020202020204" pitchFamily="34" charset="0"/>
              <a:buChar char="•"/>
            </a:pPr>
            <a:endParaRPr lang="fi-FI" dirty="0"/>
          </a:p>
          <a:p>
            <a:endParaRPr lang="fi-FI" b="1" dirty="0"/>
          </a:p>
          <a:p>
            <a:pPr marL="342900" indent="-342900">
              <a:buFont typeface="Arial" panose="020B0604020202020204" pitchFamily="34" charset="0"/>
              <a:buChar char="•"/>
            </a:pPr>
            <a:r>
              <a:rPr lang="fi-FI" sz="1600" b="1" dirty="0"/>
              <a:t>Vaatimukset voi esittää korvausvaatimuslomakkeella tai loppukokouksessa</a:t>
            </a:r>
          </a:p>
        </p:txBody>
      </p:sp>
      <p:sp>
        <p:nvSpPr>
          <p:cNvPr id="4" name="Päivämäärän paikkamerkki 3">
            <a:extLst>
              <a:ext uri="{FF2B5EF4-FFF2-40B4-BE49-F238E27FC236}">
                <a16:creationId xmlns:a16="http://schemas.microsoft.com/office/drawing/2014/main" id="{2A13FEF4-2420-47DB-9F44-DF86B05158E9}"/>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7C63BCC3-5B81-4D09-9953-7F46513E835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96DE43E-B35C-4F54-843C-D51FECBC4636}"/>
              </a:ext>
            </a:extLst>
          </p:cNvPr>
          <p:cNvSpPr>
            <a:spLocks noGrp="1"/>
          </p:cNvSpPr>
          <p:nvPr>
            <p:ph type="sldNum" sz="quarter" idx="12"/>
          </p:nvPr>
        </p:nvSpPr>
        <p:spPr/>
        <p:txBody>
          <a:bodyPr/>
          <a:lstStyle/>
          <a:p>
            <a:r>
              <a:rPr lang="fi-FI"/>
              <a:t>SIVU </a:t>
            </a:r>
            <a:fld id="{395C3D94-F3B0-4BF8-973B-87B4959310A4}" type="slidenum">
              <a:rPr lang="fi-FI" smtClean="0"/>
              <a:pPr/>
              <a:t>13</a:t>
            </a:fld>
            <a:endParaRPr lang="fi-FI" dirty="0"/>
          </a:p>
        </p:txBody>
      </p:sp>
    </p:spTree>
    <p:extLst>
      <p:ext uri="{BB962C8B-B14F-4D97-AF65-F5344CB8AC3E}">
        <p14:creationId xmlns:p14="http://schemas.microsoft.com/office/powerpoint/2010/main" val="374010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B6F49E-E50A-4B8D-899C-F329CAFE5939}"/>
              </a:ext>
            </a:extLst>
          </p:cNvPr>
          <p:cNvSpPr>
            <a:spLocks noGrp="1"/>
          </p:cNvSpPr>
          <p:nvPr>
            <p:ph type="title"/>
          </p:nvPr>
        </p:nvSpPr>
        <p:spPr>
          <a:xfrm>
            <a:off x="838200" y="226736"/>
            <a:ext cx="10515600" cy="1325563"/>
          </a:xfrm>
        </p:spPr>
        <p:txBody>
          <a:bodyPr/>
          <a:lstStyle/>
          <a:p>
            <a:r>
              <a:rPr lang="fi-FI" dirty="0"/>
              <a:t>Korvausten määrääminen 1/2</a:t>
            </a:r>
          </a:p>
        </p:txBody>
      </p:sp>
      <p:sp>
        <p:nvSpPr>
          <p:cNvPr id="3" name="Sisällön paikkamerkki 2">
            <a:extLst>
              <a:ext uri="{FF2B5EF4-FFF2-40B4-BE49-F238E27FC236}">
                <a16:creationId xmlns:a16="http://schemas.microsoft.com/office/drawing/2014/main" id="{EAB73AEF-621D-47C1-A69B-67CB5C624669}"/>
              </a:ext>
            </a:extLst>
          </p:cNvPr>
          <p:cNvSpPr>
            <a:spLocks noGrp="1"/>
          </p:cNvSpPr>
          <p:nvPr>
            <p:ph idx="1"/>
          </p:nvPr>
        </p:nvSpPr>
        <p:spPr>
          <a:xfrm>
            <a:off x="759070" y="1385245"/>
            <a:ext cx="10515600" cy="4299349"/>
          </a:xfrm>
        </p:spPr>
        <p:txBody>
          <a:bodyPr/>
          <a:lstStyle/>
          <a:p>
            <a:pPr marL="342900" indent="-342900">
              <a:buFont typeface="Arial" panose="020B0604020202020204" pitchFamily="34" charset="0"/>
              <a:buChar char="•"/>
            </a:pPr>
            <a:r>
              <a:rPr lang="fi-FI" dirty="0"/>
              <a:t>Korvaus määrätään ennakkohaltuunoton ajankohdan mukaan. Lopullisen korvauksen päälle maksetaan korko ja indeksikorotus:</a:t>
            </a:r>
          </a:p>
          <a:p>
            <a:pPr marL="800100" lvl="1" indent="-342900">
              <a:buFont typeface="Arial" panose="020B0604020202020204" pitchFamily="34" charset="0"/>
              <a:buChar char="•"/>
            </a:pPr>
            <a:r>
              <a:rPr lang="fi-FI" dirty="0"/>
              <a:t>Haltuunotosta korvausten maksupäivään maksetaan kuuden prosentin vuotuinen korko. Jo maksetulle ennakkokorvaukselle ei kuitenkaan makseta korkoa.</a:t>
            </a:r>
          </a:p>
          <a:p>
            <a:pPr marL="800100" lvl="1" indent="-342900">
              <a:buFont typeface="Arial" panose="020B0604020202020204" pitchFamily="34" charset="0"/>
              <a:buChar char="•"/>
            </a:pPr>
            <a:r>
              <a:rPr lang="fi-FI" dirty="0"/>
              <a:t>Yleisen hintatason kohoaminen korvataan indeksikorotuksella.</a:t>
            </a:r>
          </a:p>
          <a:p>
            <a:pPr marL="342900" indent="-342900">
              <a:buFont typeface="Arial" panose="020B0604020202020204" pitchFamily="34" charset="0"/>
              <a:buChar char="•"/>
            </a:pPr>
            <a:r>
              <a:rPr lang="fi-FI" dirty="0"/>
              <a:t>Pääsääntöisesti korvaukset kuuluvat lunastuksen kohteena olevalle kiinteistölle, mikä otettava huomioon omistajanvaihdostilanteissa</a:t>
            </a:r>
          </a:p>
          <a:p>
            <a:pPr marL="800100" lvl="1" indent="-342900">
              <a:buFont typeface="Arial" panose="020B0604020202020204" pitchFamily="34" charset="0"/>
              <a:buChar char="•"/>
            </a:pPr>
            <a:r>
              <a:rPr lang="fi-FI" dirty="0"/>
              <a:t>Jos korvauksensaajasta ei esitetä erillistä sopimusta tai selvitystä, korvauksensaajaksi katsotaan korvauksen määräämisajankohdan omistaja</a:t>
            </a:r>
          </a:p>
          <a:p>
            <a:pPr marL="342900" indent="-342900">
              <a:buFont typeface="Arial" panose="020B0604020202020204" pitchFamily="34" charset="0"/>
              <a:buChar char="•"/>
            </a:pPr>
            <a:r>
              <a:rPr lang="fi-FI" dirty="0"/>
              <a:t>Korvaus voidaan tarpeen mukaan tallettaa aluehallintovirastoon</a:t>
            </a:r>
          </a:p>
          <a:p>
            <a:pPr marL="342900" indent="-342900">
              <a:buFont typeface="Arial" panose="020B0604020202020204" pitchFamily="34" charset="0"/>
              <a:buChar char="•"/>
            </a:pPr>
            <a:endParaRPr lang="fi-FI" sz="2000" dirty="0"/>
          </a:p>
        </p:txBody>
      </p:sp>
      <p:sp>
        <p:nvSpPr>
          <p:cNvPr id="4" name="Päivämäärän paikkamerkki 3">
            <a:extLst>
              <a:ext uri="{FF2B5EF4-FFF2-40B4-BE49-F238E27FC236}">
                <a16:creationId xmlns:a16="http://schemas.microsoft.com/office/drawing/2014/main" id="{2A13FEF4-2420-47DB-9F44-DF86B05158E9}"/>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7C63BCC3-5B81-4D09-9953-7F46513E835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96DE43E-B35C-4F54-843C-D51FECBC4636}"/>
              </a:ext>
            </a:extLst>
          </p:cNvPr>
          <p:cNvSpPr>
            <a:spLocks noGrp="1"/>
          </p:cNvSpPr>
          <p:nvPr>
            <p:ph type="sldNum" sz="quarter" idx="12"/>
          </p:nvPr>
        </p:nvSpPr>
        <p:spPr/>
        <p:txBody>
          <a:bodyPr/>
          <a:lstStyle/>
          <a:p>
            <a:r>
              <a:rPr lang="fi-FI"/>
              <a:t>SIVU </a:t>
            </a:r>
            <a:fld id="{395C3D94-F3B0-4BF8-973B-87B4959310A4}" type="slidenum">
              <a:rPr lang="fi-FI" smtClean="0"/>
              <a:pPr/>
              <a:t>14</a:t>
            </a:fld>
            <a:endParaRPr lang="fi-FI" dirty="0"/>
          </a:p>
        </p:txBody>
      </p:sp>
    </p:spTree>
    <p:extLst>
      <p:ext uri="{BB962C8B-B14F-4D97-AF65-F5344CB8AC3E}">
        <p14:creationId xmlns:p14="http://schemas.microsoft.com/office/powerpoint/2010/main" val="462308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772AC7-B931-4064-91DD-AA0D882294A3}"/>
              </a:ext>
            </a:extLst>
          </p:cNvPr>
          <p:cNvSpPr>
            <a:spLocks noGrp="1"/>
          </p:cNvSpPr>
          <p:nvPr>
            <p:ph type="title"/>
          </p:nvPr>
        </p:nvSpPr>
        <p:spPr/>
        <p:txBody>
          <a:bodyPr/>
          <a:lstStyle/>
          <a:p>
            <a:r>
              <a:rPr lang="fi-FI" dirty="0"/>
              <a:t>Korvausten määrääminen 2/2</a:t>
            </a:r>
          </a:p>
        </p:txBody>
      </p:sp>
      <p:sp>
        <p:nvSpPr>
          <p:cNvPr id="3" name="Sisällön paikkamerkki 2">
            <a:extLst>
              <a:ext uri="{FF2B5EF4-FFF2-40B4-BE49-F238E27FC236}">
                <a16:creationId xmlns:a16="http://schemas.microsoft.com/office/drawing/2014/main" id="{8B8B276C-59EE-4523-B1A5-4DA6D2CD9D55}"/>
              </a:ext>
            </a:extLst>
          </p:cNvPr>
          <p:cNvSpPr>
            <a:spLocks noGrp="1"/>
          </p:cNvSpPr>
          <p:nvPr>
            <p:ph idx="1"/>
          </p:nvPr>
        </p:nvSpPr>
        <p:spPr/>
        <p:txBody>
          <a:bodyPr/>
          <a:lstStyle/>
          <a:p>
            <a:pPr marL="342900" indent="-342900">
              <a:buFont typeface="Arial" panose="020B0604020202020204" pitchFamily="34" charset="0"/>
              <a:buChar char="•"/>
            </a:pPr>
            <a:r>
              <a:rPr lang="fi-FI" dirty="0"/>
              <a:t>Lunastuksen kohteena oleville kiinteistöille korvaukset määrätään pääsääntöisesti </a:t>
            </a:r>
            <a:r>
              <a:rPr lang="fi-FI" u="sng" dirty="0"/>
              <a:t>viran puolesta</a:t>
            </a:r>
            <a:r>
              <a:rPr lang="fi-FI" dirty="0"/>
              <a:t> ilman vaatimustakin</a:t>
            </a:r>
            <a:endParaRPr lang="fi-FI" u="sng" dirty="0"/>
          </a:p>
          <a:p>
            <a:pPr marL="800100" lvl="1" indent="-342900">
              <a:buFont typeface="Arial" panose="020B0604020202020204" pitchFamily="34" charset="0"/>
              <a:buChar char="•"/>
            </a:pPr>
            <a:r>
              <a:rPr lang="fi-FI" dirty="0"/>
              <a:t>Edunvalvontakustannukset vain vaatimuksesta</a:t>
            </a:r>
          </a:p>
          <a:p>
            <a:pPr marL="800100" lvl="1" indent="-342900">
              <a:buFont typeface="Arial" panose="020B0604020202020204" pitchFamily="34" charset="0"/>
              <a:buChar char="•"/>
            </a:pPr>
            <a:r>
              <a:rPr lang="fi-FI" dirty="0"/>
              <a:t>Naapurikiinteistöille vain vaatimuksesta </a:t>
            </a:r>
          </a:p>
          <a:p>
            <a:pPr marL="342900" indent="-342900">
              <a:buFont typeface="Arial" panose="020B0604020202020204" pitchFamily="34" charset="0"/>
              <a:buChar char="•"/>
            </a:pPr>
            <a:r>
              <a:rPr lang="fi-FI" dirty="0"/>
              <a:t>Asianosaisen on hyvä esittää näkemyksensä aiheutuneista haitoista ja vahingoista, sillä lunastustoimikunta ei voi aina havaita kaikkia aiheutuneita menetyksiä</a:t>
            </a:r>
          </a:p>
          <a:p>
            <a:pPr marL="800100" lvl="1" indent="-342900">
              <a:buFont typeface="Arial" panose="020B0604020202020204" pitchFamily="34" charset="0"/>
              <a:buChar char="•"/>
            </a:pPr>
            <a:r>
              <a:rPr lang="fi-FI" dirty="0"/>
              <a:t>Erittäin tärkeää ilmoittaa sadonmenetykset, rakennustöiden aikaiset vahingot sekä muut piilevät haitat ja vahingot</a:t>
            </a:r>
          </a:p>
        </p:txBody>
      </p:sp>
      <p:sp>
        <p:nvSpPr>
          <p:cNvPr id="4" name="Päivämäärän paikkamerkki 3">
            <a:extLst>
              <a:ext uri="{FF2B5EF4-FFF2-40B4-BE49-F238E27FC236}">
                <a16:creationId xmlns:a16="http://schemas.microsoft.com/office/drawing/2014/main" id="{9AD821E5-7CE1-43D8-94D7-6AFA7219D94A}"/>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A7DEFB42-2C43-46D2-9541-46D9C14B50B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EC27EC8-2862-4332-9495-6757C0E00749}"/>
              </a:ext>
            </a:extLst>
          </p:cNvPr>
          <p:cNvSpPr>
            <a:spLocks noGrp="1"/>
          </p:cNvSpPr>
          <p:nvPr>
            <p:ph type="sldNum" sz="quarter" idx="12"/>
          </p:nvPr>
        </p:nvSpPr>
        <p:spPr/>
        <p:txBody>
          <a:bodyPr/>
          <a:lstStyle/>
          <a:p>
            <a:r>
              <a:rPr lang="fi-FI"/>
              <a:t>SIVU </a:t>
            </a:r>
            <a:fld id="{395C3D94-F3B0-4BF8-973B-87B4959310A4}" type="slidenum">
              <a:rPr lang="fi-FI" smtClean="0"/>
              <a:pPr/>
              <a:t>15</a:t>
            </a:fld>
            <a:endParaRPr lang="fi-FI" dirty="0"/>
          </a:p>
        </p:txBody>
      </p:sp>
    </p:spTree>
    <p:extLst>
      <p:ext uri="{BB962C8B-B14F-4D97-AF65-F5344CB8AC3E}">
        <p14:creationId xmlns:p14="http://schemas.microsoft.com/office/powerpoint/2010/main" val="195243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B2F710-09B8-4C5B-9BF9-3287DE2F3E3D}"/>
              </a:ext>
            </a:extLst>
          </p:cNvPr>
          <p:cNvSpPr>
            <a:spLocks noGrp="1"/>
          </p:cNvSpPr>
          <p:nvPr>
            <p:ph type="title"/>
          </p:nvPr>
        </p:nvSpPr>
        <p:spPr>
          <a:xfrm>
            <a:off x="838200" y="79619"/>
            <a:ext cx="10515600" cy="1325563"/>
          </a:xfrm>
        </p:spPr>
        <p:txBody>
          <a:bodyPr/>
          <a:lstStyle/>
          <a:p>
            <a:r>
              <a:rPr lang="fi-FI" dirty="0"/>
              <a:t>Lunastuksen päättyminen</a:t>
            </a:r>
          </a:p>
        </p:txBody>
      </p:sp>
      <p:sp>
        <p:nvSpPr>
          <p:cNvPr id="3" name="Sisällön paikkamerkki 2">
            <a:extLst>
              <a:ext uri="{FF2B5EF4-FFF2-40B4-BE49-F238E27FC236}">
                <a16:creationId xmlns:a16="http://schemas.microsoft.com/office/drawing/2014/main" id="{507B598F-8E86-4226-B583-0992AE1B3B64}"/>
              </a:ext>
            </a:extLst>
          </p:cNvPr>
          <p:cNvSpPr>
            <a:spLocks noGrp="1"/>
          </p:cNvSpPr>
          <p:nvPr>
            <p:ph idx="1"/>
          </p:nvPr>
        </p:nvSpPr>
        <p:spPr>
          <a:xfrm>
            <a:off x="838200" y="1147440"/>
            <a:ext cx="10653347" cy="4299349"/>
          </a:xfrm>
        </p:spPr>
        <p:txBody>
          <a:bodyPr/>
          <a:lstStyle/>
          <a:p>
            <a:pPr marL="342900" indent="-342900">
              <a:buFont typeface="Arial" panose="020B0604020202020204" pitchFamily="34" charset="0"/>
              <a:buChar char="•"/>
            </a:pPr>
            <a:r>
              <a:rPr lang="fi-FI" dirty="0"/>
              <a:t>Lunastustoimikunta antaa lunastuspäätöksen korvauksineen loppukokouksessa</a:t>
            </a:r>
          </a:p>
          <a:p>
            <a:pPr marL="342900" indent="-342900">
              <a:buFont typeface="Arial" panose="020B0604020202020204" pitchFamily="34" charset="0"/>
              <a:buChar char="•"/>
            </a:pPr>
            <a:r>
              <a:rPr lang="fi-FI" dirty="0"/>
              <a:t>Toimitusasiakirjat (ml. korvauspäätös) lähetetään kahden viikon kuluessa loppukokouksesta</a:t>
            </a:r>
          </a:p>
          <a:p>
            <a:pPr marL="342900" indent="-342900">
              <a:buFont typeface="Arial" panose="020B0604020202020204" pitchFamily="34" charset="0"/>
              <a:buChar char="•"/>
            </a:pPr>
            <a:r>
              <a:rPr lang="fi-FI" dirty="0"/>
              <a:t>Korvaukset tulee maksaa 3 kuukauden kuluessa toimituksen päättymisajankohdasta</a:t>
            </a:r>
          </a:p>
          <a:p>
            <a:pPr marL="342900" indent="-342900">
              <a:buFont typeface="Arial" panose="020B0604020202020204" pitchFamily="34" charset="0"/>
              <a:buChar char="•"/>
            </a:pPr>
            <a:r>
              <a:rPr lang="fi-FI" dirty="0"/>
              <a:t>Toimituksessa tehdyistä päätöksistä voi valittaa maaoikeuteen 30 päivän kuluessa toimituksen päättymisajankohdasta</a:t>
            </a:r>
          </a:p>
          <a:p>
            <a:pPr marL="800100" lvl="1" indent="-342900">
              <a:buFont typeface="Arial" panose="020B0604020202020204" pitchFamily="34" charset="0"/>
              <a:buChar char="•"/>
            </a:pPr>
            <a:r>
              <a:rPr lang="fi-FI" dirty="0"/>
              <a:t>Maaoikeuden päätökseen voi edelleen hakea muutoksenhakulupaa korkeimmalta oikeudelta</a:t>
            </a:r>
          </a:p>
          <a:p>
            <a:pPr marL="342900" indent="-342900">
              <a:buFont typeface="Arial" panose="020B0604020202020204" pitchFamily="34" charset="0"/>
              <a:buChar char="•"/>
            </a:pPr>
            <a:r>
              <a:rPr lang="fi-FI" dirty="0"/>
              <a:t>Lunastuspäätöksen lainvoimaistumisen ja korvausten maksamisen jälkeen toimitus ja siinä perustetut käyttöoikeudet merkitään kiinteistörekisteriin</a:t>
            </a:r>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10F8A86D-877F-4B42-B155-9C8E135F1976}"/>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CE363C84-ACBF-4421-816F-FD69FECF9F7A}"/>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015C822-4FCC-4993-A312-C0616C09656E}"/>
              </a:ext>
            </a:extLst>
          </p:cNvPr>
          <p:cNvSpPr>
            <a:spLocks noGrp="1"/>
          </p:cNvSpPr>
          <p:nvPr>
            <p:ph type="sldNum" sz="quarter" idx="12"/>
          </p:nvPr>
        </p:nvSpPr>
        <p:spPr/>
        <p:txBody>
          <a:bodyPr/>
          <a:lstStyle/>
          <a:p>
            <a:r>
              <a:rPr lang="fi-FI"/>
              <a:t>SIVU </a:t>
            </a:r>
            <a:fld id="{395C3D94-F3B0-4BF8-973B-87B4959310A4}" type="slidenum">
              <a:rPr lang="fi-FI" smtClean="0"/>
              <a:pPr/>
              <a:t>16</a:t>
            </a:fld>
            <a:endParaRPr lang="fi-FI" dirty="0"/>
          </a:p>
        </p:txBody>
      </p:sp>
    </p:spTree>
    <p:extLst>
      <p:ext uri="{BB962C8B-B14F-4D97-AF65-F5344CB8AC3E}">
        <p14:creationId xmlns:p14="http://schemas.microsoft.com/office/powerpoint/2010/main" val="2861052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3D65D8-F2FA-20BD-9D43-2363DD206D4D}"/>
              </a:ext>
            </a:extLst>
          </p:cNvPr>
          <p:cNvSpPr>
            <a:spLocks noGrp="1"/>
          </p:cNvSpPr>
          <p:nvPr>
            <p:ph type="title"/>
          </p:nvPr>
        </p:nvSpPr>
        <p:spPr/>
        <p:txBody>
          <a:bodyPr/>
          <a:lstStyle/>
          <a:p>
            <a:r>
              <a:rPr lang="fi-FI" dirty="0"/>
              <a:t> Korvausten verotus</a:t>
            </a:r>
          </a:p>
        </p:txBody>
      </p:sp>
      <p:sp>
        <p:nvSpPr>
          <p:cNvPr id="3" name="Sisällön paikkamerkki 2">
            <a:extLst>
              <a:ext uri="{FF2B5EF4-FFF2-40B4-BE49-F238E27FC236}">
                <a16:creationId xmlns:a16="http://schemas.microsoft.com/office/drawing/2014/main" id="{84BCA378-06E2-261E-9CE8-0EFB10E77D63}"/>
              </a:ext>
            </a:extLst>
          </p:cNvPr>
          <p:cNvSpPr>
            <a:spLocks noGrp="1"/>
          </p:cNvSpPr>
          <p:nvPr>
            <p:ph idx="1"/>
          </p:nvPr>
        </p:nvSpPr>
        <p:spPr/>
        <p:txBody>
          <a:bodyPr/>
          <a:lstStyle/>
          <a:p>
            <a:r>
              <a:rPr lang="fi-FI" sz="1600" dirty="0"/>
              <a:t>Verottaja on julkaissut syventävän vero-ohjeen "Maanmittaustoimitusten</a:t>
            </a:r>
          </a:p>
          <a:p>
            <a:r>
              <a:rPr lang="fi-FI" sz="1600" dirty="0"/>
              <a:t>verovaikutuksia" Ohjeistus löytyy osoitteesta:</a:t>
            </a:r>
          </a:p>
          <a:p>
            <a:r>
              <a:rPr lang="fi-FI" sz="1600" dirty="0"/>
              <a:t>https://www.vero.fi/syventavat-vero-ohjeet/ohje-hakusivu/88755/maanmittaustoimitusten-verovaikutuksia2/</a:t>
            </a:r>
          </a:p>
        </p:txBody>
      </p:sp>
      <p:sp>
        <p:nvSpPr>
          <p:cNvPr id="4" name="Päivämäärän paikkamerkki 3">
            <a:extLst>
              <a:ext uri="{FF2B5EF4-FFF2-40B4-BE49-F238E27FC236}">
                <a16:creationId xmlns:a16="http://schemas.microsoft.com/office/drawing/2014/main" id="{D2E2959C-DCCA-1FB9-EF7A-07F470CC12FB}"/>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EF49DB96-47C6-9973-3745-CBA618A9717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C160465-BD54-9B35-6114-D7D83FFE2537}"/>
              </a:ext>
            </a:extLst>
          </p:cNvPr>
          <p:cNvSpPr>
            <a:spLocks noGrp="1"/>
          </p:cNvSpPr>
          <p:nvPr>
            <p:ph type="sldNum" sz="quarter" idx="12"/>
          </p:nvPr>
        </p:nvSpPr>
        <p:spPr/>
        <p:txBody>
          <a:bodyPr/>
          <a:lstStyle/>
          <a:p>
            <a:r>
              <a:rPr lang="fi-FI"/>
              <a:t>SIVU </a:t>
            </a:r>
            <a:fld id="{395C3D94-F3B0-4BF8-973B-87B4959310A4}" type="slidenum">
              <a:rPr lang="fi-FI" smtClean="0"/>
              <a:pPr/>
              <a:t>17</a:t>
            </a:fld>
            <a:endParaRPr lang="fi-FI" dirty="0"/>
          </a:p>
        </p:txBody>
      </p:sp>
    </p:spTree>
    <p:extLst>
      <p:ext uri="{BB962C8B-B14F-4D97-AF65-F5344CB8AC3E}">
        <p14:creationId xmlns:p14="http://schemas.microsoft.com/office/powerpoint/2010/main" val="69497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3A19867E-DDE5-4BE7-22BB-38E8BF4ED56C}"/>
              </a:ext>
            </a:extLst>
          </p:cNvPr>
          <p:cNvSpPr txBox="1"/>
          <p:nvPr/>
        </p:nvSpPr>
        <p:spPr>
          <a:xfrm>
            <a:off x="3729318" y="1129553"/>
            <a:ext cx="4729180" cy="369332"/>
          </a:xfrm>
          <a:prstGeom prst="rect">
            <a:avLst/>
          </a:prstGeom>
          <a:noFill/>
        </p:spPr>
        <p:txBody>
          <a:bodyPr wrap="none" rtlCol="0">
            <a:spAutoFit/>
          </a:bodyPr>
          <a:lstStyle/>
          <a:p>
            <a:r>
              <a:rPr lang="fi-FI" b="1" dirty="0">
                <a:solidFill>
                  <a:srgbClr val="FF0000"/>
                </a:solidFill>
              </a:rPr>
              <a:t>Muistakaa toimittaa tilitietolomakkeet!</a:t>
            </a:r>
          </a:p>
        </p:txBody>
      </p:sp>
    </p:spTree>
    <p:extLst>
      <p:ext uri="{BB962C8B-B14F-4D97-AF65-F5344CB8AC3E}">
        <p14:creationId xmlns:p14="http://schemas.microsoft.com/office/powerpoint/2010/main" val="330462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F1C7FA-510D-436D-A381-F739C402C125}"/>
              </a:ext>
            </a:extLst>
          </p:cNvPr>
          <p:cNvSpPr>
            <a:spLocks noGrp="1"/>
          </p:cNvSpPr>
          <p:nvPr>
            <p:ph type="title"/>
          </p:nvPr>
        </p:nvSpPr>
        <p:spPr/>
        <p:txBody>
          <a:bodyPr/>
          <a:lstStyle/>
          <a:p>
            <a:r>
              <a:rPr lang="fi-FI" dirty="0"/>
              <a:t>Esityksen sisältö</a:t>
            </a:r>
          </a:p>
        </p:txBody>
      </p:sp>
      <p:sp>
        <p:nvSpPr>
          <p:cNvPr id="3" name="Tekstin paikkamerkki 2">
            <a:extLst>
              <a:ext uri="{FF2B5EF4-FFF2-40B4-BE49-F238E27FC236}">
                <a16:creationId xmlns:a16="http://schemas.microsoft.com/office/drawing/2014/main" id="{A9D1BE40-379B-4A08-84FF-3A1933B87432}"/>
              </a:ext>
            </a:extLst>
          </p:cNvPr>
          <p:cNvSpPr>
            <a:spLocks noGrp="1"/>
          </p:cNvSpPr>
          <p:nvPr>
            <p:ph type="body" sz="half" idx="2"/>
          </p:nvPr>
        </p:nvSpPr>
        <p:spPr/>
        <p:txBody>
          <a:bodyPr/>
          <a:lstStyle/>
          <a:p>
            <a:pPr marL="285750" indent="-285750">
              <a:lnSpc>
                <a:spcPct val="90000"/>
              </a:lnSpc>
              <a:buFont typeface="Arial" panose="020B0604020202020204" pitchFamily="34" charset="0"/>
              <a:buChar char="•"/>
            </a:pPr>
            <a:r>
              <a:rPr lang="fi-FI" sz="1800" dirty="0"/>
              <a:t>Tiedottaminen ja kokouksen laillisuus</a:t>
            </a:r>
          </a:p>
          <a:p>
            <a:pPr marL="285750" indent="-285750">
              <a:lnSpc>
                <a:spcPct val="90000"/>
              </a:lnSpc>
              <a:buFont typeface="Arial" panose="020B0604020202020204" pitchFamily="34" charset="0"/>
              <a:buChar char="•"/>
            </a:pPr>
            <a:r>
              <a:rPr lang="fi-FI" sz="1800" dirty="0"/>
              <a:t>Toimituksen tarkoitus</a:t>
            </a:r>
          </a:p>
          <a:p>
            <a:pPr marL="285750" indent="-285750">
              <a:lnSpc>
                <a:spcPct val="90000"/>
              </a:lnSpc>
              <a:buFont typeface="Arial" panose="020B0604020202020204" pitchFamily="34" charset="0"/>
              <a:buChar char="•"/>
            </a:pPr>
            <a:r>
              <a:rPr lang="fi-FI" sz="1800" dirty="0"/>
              <a:t>Lunastustoimikunta ja asianosaiset</a:t>
            </a:r>
          </a:p>
          <a:p>
            <a:pPr marL="285750" indent="-285750">
              <a:lnSpc>
                <a:spcPct val="90000"/>
              </a:lnSpc>
              <a:buFont typeface="Arial" panose="020B0604020202020204" pitchFamily="34" charset="0"/>
              <a:buChar char="•"/>
            </a:pPr>
            <a:r>
              <a:rPr lang="fi-FI" sz="1800" dirty="0"/>
              <a:t>Miten lunastustoimitus etenee?</a:t>
            </a:r>
          </a:p>
          <a:p>
            <a:pPr marL="742950" lvl="1" indent="-285750">
              <a:buFont typeface="Arial" panose="020B0604020202020204" pitchFamily="34" charset="0"/>
              <a:buChar char="•"/>
            </a:pPr>
            <a:r>
              <a:rPr lang="fi-FI" dirty="0">
                <a:solidFill>
                  <a:schemeClr val="bg2">
                    <a:lumMod val="75000"/>
                  </a:schemeClr>
                </a:solidFill>
              </a:rPr>
              <a:t>Alkukokous</a:t>
            </a:r>
          </a:p>
          <a:p>
            <a:pPr marL="742950" lvl="1" indent="-285750">
              <a:buFont typeface="Arial" panose="020B0604020202020204" pitchFamily="34" charset="0"/>
              <a:buChar char="•"/>
            </a:pPr>
            <a:r>
              <a:rPr lang="fi-FI" dirty="0">
                <a:solidFill>
                  <a:schemeClr val="bg2">
                    <a:lumMod val="75000"/>
                  </a:schemeClr>
                </a:solidFill>
              </a:rPr>
              <a:t>Haltuunotto</a:t>
            </a:r>
          </a:p>
          <a:p>
            <a:pPr marL="742950" lvl="1" indent="-285750">
              <a:buFont typeface="Arial" panose="020B0604020202020204" pitchFamily="34" charset="0"/>
              <a:buChar char="•"/>
            </a:pPr>
            <a:r>
              <a:rPr lang="fi-FI" dirty="0">
                <a:solidFill>
                  <a:schemeClr val="bg2">
                    <a:lumMod val="75000"/>
                  </a:schemeClr>
                </a:solidFill>
              </a:rPr>
              <a:t>Rakennustyöt</a:t>
            </a:r>
          </a:p>
          <a:p>
            <a:pPr marL="742950" lvl="1" indent="-285750">
              <a:buFont typeface="Arial" panose="020B0604020202020204" pitchFamily="34" charset="0"/>
              <a:buChar char="•"/>
            </a:pPr>
            <a:r>
              <a:rPr lang="fi-FI" sz="1600" b="1" dirty="0"/>
              <a:t>Jatkokokous</a:t>
            </a:r>
          </a:p>
          <a:p>
            <a:pPr marL="742950" lvl="1" indent="-285750">
              <a:buFont typeface="Arial" panose="020B0604020202020204" pitchFamily="34" charset="0"/>
              <a:buChar char="•"/>
            </a:pPr>
            <a:r>
              <a:rPr lang="fi-FI" sz="1600" b="1" dirty="0"/>
              <a:t>Loppukokous</a:t>
            </a:r>
          </a:p>
        </p:txBody>
      </p:sp>
      <p:sp>
        <p:nvSpPr>
          <p:cNvPr id="5" name="Päivämäärän paikkamerkki 4">
            <a:extLst>
              <a:ext uri="{FF2B5EF4-FFF2-40B4-BE49-F238E27FC236}">
                <a16:creationId xmlns:a16="http://schemas.microsoft.com/office/drawing/2014/main" id="{36454641-8FE6-4923-912F-B0904C824BCF}"/>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6" name="Dian numeron paikkamerkki 5">
            <a:extLst>
              <a:ext uri="{FF2B5EF4-FFF2-40B4-BE49-F238E27FC236}">
                <a16:creationId xmlns:a16="http://schemas.microsoft.com/office/drawing/2014/main" id="{CC16D5A6-E1F5-4C97-B8A0-AC7F156085BC}"/>
              </a:ext>
            </a:extLst>
          </p:cNvPr>
          <p:cNvSpPr>
            <a:spLocks noGrp="1"/>
          </p:cNvSpPr>
          <p:nvPr>
            <p:ph type="sldNum" sz="quarter" idx="12"/>
          </p:nvPr>
        </p:nvSpPr>
        <p:spPr/>
        <p:txBody>
          <a:bodyPr/>
          <a:lstStyle/>
          <a:p>
            <a:r>
              <a:rPr lang="fi-FI"/>
              <a:t>SIVU </a:t>
            </a:r>
            <a:fld id="{395C3D94-F3B0-4BF8-973B-87B4959310A4}" type="slidenum">
              <a:rPr lang="fi-FI" smtClean="0"/>
              <a:pPr/>
              <a:t>2</a:t>
            </a:fld>
            <a:endParaRPr lang="fi-FI" dirty="0"/>
          </a:p>
        </p:txBody>
      </p:sp>
      <p:sp>
        <p:nvSpPr>
          <p:cNvPr id="7" name="Alatunnisteen paikkamerkki 6">
            <a:extLst>
              <a:ext uri="{FF2B5EF4-FFF2-40B4-BE49-F238E27FC236}">
                <a16:creationId xmlns:a16="http://schemas.microsoft.com/office/drawing/2014/main" id="{7FEAB9B0-C549-44BB-8E3A-F3927A1E5B32}"/>
              </a:ext>
            </a:extLst>
          </p:cNvPr>
          <p:cNvSpPr>
            <a:spLocks noGrp="1"/>
          </p:cNvSpPr>
          <p:nvPr>
            <p:ph type="ftr" sz="quarter" idx="11"/>
          </p:nvPr>
        </p:nvSpPr>
        <p:spPr/>
        <p:txBody>
          <a:bodyPr/>
          <a:lstStyle/>
          <a:p>
            <a:endParaRPr lang="fi-FI" dirty="0"/>
          </a:p>
        </p:txBody>
      </p:sp>
      <p:pic>
        <p:nvPicPr>
          <p:cNvPr id="11" name="Kuvan paikkamerkki 10">
            <a:extLst>
              <a:ext uri="{FF2B5EF4-FFF2-40B4-BE49-F238E27FC236}">
                <a16:creationId xmlns:a16="http://schemas.microsoft.com/office/drawing/2014/main" id="{8FC26956-DCA5-802D-546C-09956D4963DC}"/>
              </a:ext>
            </a:extLst>
          </p:cNvPr>
          <p:cNvPicPr>
            <a:picLocks noGrp="1" noChangeAspect="1"/>
          </p:cNvPicPr>
          <p:nvPr>
            <p:ph type="pic" sz="quarter" idx="16"/>
          </p:nvPr>
        </p:nvPicPr>
        <p:blipFill>
          <a:blip r:embed="rId2"/>
          <a:srcRect t="12353" b="12353"/>
          <a:stretch/>
        </p:blipFill>
        <p:spPr>
          <a:xfrm>
            <a:off x="5646693" y="85639"/>
            <a:ext cx="6443708" cy="6397661"/>
          </a:xfrm>
        </p:spPr>
      </p:pic>
    </p:spTree>
    <p:extLst>
      <p:ext uri="{BB962C8B-B14F-4D97-AF65-F5344CB8AC3E}">
        <p14:creationId xmlns:p14="http://schemas.microsoft.com/office/powerpoint/2010/main" val="270772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42096482-F8C7-4393-9763-ACD0788DCA5C}"/>
              </a:ext>
            </a:extLst>
          </p:cNvPr>
          <p:cNvSpPr>
            <a:spLocks noGrp="1"/>
          </p:cNvSpPr>
          <p:nvPr>
            <p:ph type="title"/>
          </p:nvPr>
        </p:nvSpPr>
        <p:spPr/>
        <p:txBody>
          <a:bodyPr/>
          <a:lstStyle/>
          <a:p>
            <a:r>
              <a:rPr lang="fi-FI" dirty="0"/>
              <a:t>Tiedottaminen ja kokouksen laillisuus</a:t>
            </a:r>
          </a:p>
        </p:txBody>
      </p:sp>
      <p:sp>
        <p:nvSpPr>
          <p:cNvPr id="10" name="Sisällön paikkamerkki 9">
            <a:extLst>
              <a:ext uri="{FF2B5EF4-FFF2-40B4-BE49-F238E27FC236}">
                <a16:creationId xmlns:a16="http://schemas.microsoft.com/office/drawing/2014/main" id="{227C685F-9940-49E1-9FE2-6599A192B674}"/>
              </a:ext>
            </a:extLst>
          </p:cNvPr>
          <p:cNvSpPr>
            <a:spLocks noGrp="1"/>
          </p:cNvSpPr>
          <p:nvPr>
            <p:ph idx="1"/>
          </p:nvPr>
        </p:nvSpPr>
        <p:spPr/>
        <p:txBody>
          <a:bodyPr/>
          <a:lstStyle/>
          <a:p>
            <a:pPr marL="342900" indent="-342900">
              <a:buFont typeface="Arial" panose="020B0604020202020204" pitchFamily="34" charset="0"/>
              <a:buChar char="•"/>
            </a:pPr>
            <a:r>
              <a:rPr lang="fi-FI" dirty="0"/>
              <a:t>Kutsukirjeet lähetetty 10.1.2025</a:t>
            </a:r>
          </a:p>
          <a:p>
            <a:pPr marL="342900" indent="-342900">
              <a:buFont typeface="Arial" panose="020B0604020202020204" pitchFamily="34" charset="0"/>
              <a:buChar char="•"/>
            </a:pPr>
            <a:r>
              <a:rPr lang="fi-FI" dirty="0"/>
              <a:t>Siirretty 20.1.2025 lähetetyillä kutsukirjeillä</a:t>
            </a:r>
          </a:p>
          <a:p>
            <a:pPr marL="342900" indent="-342900">
              <a:buFont typeface="Arial" panose="020B0604020202020204" pitchFamily="34" charset="0"/>
              <a:buChar char="•"/>
            </a:pPr>
            <a:r>
              <a:rPr lang="fi-FI" dirty="0"/>
              <a:t>Kuulutus Kaleva-lehdessä 23.1.2025 ja Maanmittauslaitoksen verkkosivuilla.</a:t>
            </a:r>
          </a:p>
          <a:p>
            <a:pPr marL="342900" indent="-342900">
              <a:buFont typeface="Arial" panose="020B0604020202020204" pitchFamily="34" charset="0"/>
              <a:buChar char="•"/>
            </a:pPr>
            <a:r>
              <a:rPr lang="fi-FI" dirty="0"/>
              <a:t>Huomautukset:</a:t>
            </a:r>
          </a:p>
          <a:p>
            <a:pPr marL="800100" lvl="1" indent="-342900">
              <a:buFont typeface="Arial" panose="020B0604020202020204" pitchFamily="34" charset="0"/>
              <a:buChar char="•"/>
            </a:pPr>
            <a:r>
              <a:rPr lang="fi-FI" dirty="0"/>
              <a:t>Tiedottaminen</a:t>
            </a:r>
          </a:p>
          <a:p>
            <a:pPr marL="800100" lvl="1" indent="-342900">
              <a:buFont typeface="Arial" panose="020B0604020202020204" pitchFamily="34" charset="0"/>
              <a:buChar char="•"/>
            </a:pPr>
            <a:r>
              <a:rPr lang="fi-FI" dirty="0"/>
              <a:t>Lunastustoimikunnan esteellisyys</a:t>
            </a:r>
          </a:p>
          <a:p>
            <a:pPr marL="800100" lvl="1" indent="-342900">
              <a:buFont typeface="Arial" panose="020B0604020202020204" pitchFamily="34" charset="0"/>
              <a:buChar char="•"/>
            </a:pPr>
            <a:r>
              <a:rPr lang="fi-FI" dirty="0"/>
              <a:t>Kokouksen laillisuus</a:t>
            </a:r>
          </a:p>
        </p:txBody>
      </p:sp>
      <p:sp>
        <p:nvSpPr>
          <p:cNvPr id="6" name="Päivämäärän paikkamerkki 5">
            <a:extLst>
              <a:ext uri="{FF2B5EF4-FFF2-40B4-BE49-F238E27FC236}">
                <a16:creationId xmlns:a16="http://schemas.microsoft.com/office/drawing/2014/main" id="{25A65518-3712-4700-BB2D-14E1435EC898}"/>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8" name="Alatunnisteen paikkamerkki 7">
            <a:extLst>
              <a:ext uri="{FF2B5EF4-FFF2-40B4-BE49-F238E27FC236}">
                <a16:creationId xmlns:a16="http://schemas.microsoft.com/office/drawing/2014/main" id="{FAA17271-D315-41CC-9C89-F6FADAC6D7F8}"/>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B1C386EF-3282-4725-9947-99DDD2622B29}"/>
              </a:ext>
            </a:extLst>
          </p:cNvPr>
          <p:cNvSpPr>
            <a:spLocks noGrp="1"/>
          </p:cNvSpPr>
          <p:nvPr>
            <p:ph type="sldNum" sz="quarter" idx="12"/>
          </p:nvPr>
        </p:nvSpPr>
        <p:spPr/>
        <p:txBody>
          <a:bodyPr/>
          <a:lstStyle/>
          <a:p>
            <a:r>
              <a:rPr lang="fi-FI"/>
              <a:t>SIVU </a:t>
            </a:r>
            <a:fld id="{395C3D94-F3B0-4BF8-973B-87B4959310A4}" type="slidenum">
              <a:rPr lang="fi-FI" smtClean="0"/>
              <a:pPr/>
              <a:t>3</a:t>
            </a:fld>
            <a:endParaRPr lang="fi-FI" dirty="0"/>
          </a:p>
        </p:txBody>
      </p:sp>
      <p:sp>
        <p:nvSpPr>
          <p:cNvPr id="2" name="Tekstiruutu 1">
            <a:extLst>
              <a:ext uri="{FF2B5EF4-FFF2-40B4-BE49-F238E27FC236}">
                <a16:creationId xmlns:a16="http://schemas.microsoft.com/office/drawing/2014/main" id="{1BC2B8E8-2020-44D6-AF98-667BC6DCFBE0}"/>
              </a:ext>
            </a:extLst>
          </p:cNvPr>
          <p:cNvSpPr txBox="1"/>
          <p:nvPr/>
        </p:nvSpPr>
        <p:spPr>
          <a:xfrm>
            <a:off x="5380893" y="4881661"/>
            <a:ext cx="5235729" cy="923330"/>
          </a:xfrm>
          <a:prstGeom prst="rect">
            <a:avLst/>
          </a:prstGeom>
          <a:noFill/>
        </p:spPr>
        <p:txBody>
          <a:bodyPr wrap="none" rtlCol="0">
            <a:spAutoFit/>
          </a:bodyPr>
          <a:lstStyle/>
          <a:p>
            <a:r>
              <a:rPr lang="fi-FI" dirty="0">
                <a:solidFill>
                  <a:srgbClr val="FF0000"/>
                </a:solidFill>
              </a:rPr>
              <a:t>Lunastustoimikuntaan kuuluu:</a:t>
            </a:r>
          </a:p>
          <a:p>
            <a:r>
              <a:rPr lang="fi-FI" dirty="0">
                <a:solidFill>
                  <a:srgbClr val="FF0000"/>
                </a:solidFill>
              </a:rPr>
              <a:t>Toimitusinsinööri Timo Jarva (pj)</a:t>
            </a:r>
          </a:p>
          <a:p>
            <a:r>
              <a:rPr lang="fi-FI" dirty="0">
                <a:solidFill>
                  <a:srgbClr val="FF0000"/>
                </a:solidFill>
              </a:rPr>
              <a:t>Uskotut miehet Sampsa Aro ja Heino Rantala</a:t>
            </a:r>
          </a:p>
        </p:txBody>
      </p:sp>
    </p:spTree>
    <p:extLst>
      <p:ext uri="{BB962C8B-B14F-4D97-AF65-F5344CB8AC3E}">
        <p14:creationId xmlns:p14="http://schemas.microsoft.com/office/powerpoint/2010/main" val="165870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7BF8A44B-585F-4D26-8695-7278DBFDD161}"/>
              </a:ext>
            </a:extLst>
          </p:cNvPr>
          <p:cNvSpPr>
            <a:spLocks noGrp="1"/>
          </p:cNvSpPr>
          <p:nvPr>
            <p:ph type="title"/>
          </p:nvPr>
        </p:nvSpPr>
        <p:spPr>
          <a:xfrm>
            <a:off x="1" y="549274"/>
            <a:ext cx="6096000" cy="1324800"/>
          </a:xfrm>
        </p:spPr>
        <p:txBody>
          <a:bodyPr/>
          <a:lstStyle/>
          <a:p>
            <a:r>
              <a:rPr lang="fi-FI" dirty="0"/>
              <a:t>Toimituksen tarkoitus</a:t>
            </a:r>
          </a:p>
        </p:txBody>
      </p:sp>
      <p:sp>
        <p:nvSpPr>
          <p:cNvPr id="15" name="Tekstin paikkamerkki 14">
            <a:extLst>
              <a:ext uri="{FF2B5EF4-FFF2-40B4-BE49-F238E27FC236}">
                <a16:creationId xmlns:a16="http://schemas.microsoft.com/office/drawing/2014/main" id="{3E23DF1E-DA01-4648-AB68-ED242ED5DBDB}"/>
              </a:ext>
            </a:extLst>
          </p:cNvPr>
          <p:cNvSpPr>
            <a:spLocks noGrp="1"/>
          </p:cNvSpPr>
          <p:nvPr>
            <p:ph type="body" sz="half" idx="2"/>
          </p:nvPr>
        </p:nvSpPr>
        <p:spPr>
          <a:xfrm>
            <a:off x="114300" y="1874075"/>
            <a:ext cx="5259389" cy="4326700"/>
          </a:xfrm>
        </p:spPr>
        <p:txBody>
          <a:bodyPr/>
          <a:lstStyle/>
          <a:p>
            <a:pPr marL="285750" indent="-285750">
              <a:buFont typeface="Arial" panose="020B0604020202020204" pitchFamily="34" charset="0"/>
              <a:buChar char="•"/>
            </a:pPr>
            <a:r>
              <a:rPr lang="fi-FI" dirty="0"/>
              <a:t>Lunastajalle perustetaan voimajohdon rakentamiseksi ja kunnossapitämiseksi </a:t>
            </a:r>
            <a:r>
              <a:rPr lang="fi-FI" u="sng" dirty="0"/>
              <a:t>pysyvä käyttöoikeus </a:t>
            </a:r>
          </a:p>
          <a:p>
            <a:pPr marL="285750" indent="-285750">
              <a:buFont typeface="Arial" panose="020B0604020202020204" pitchFamily="34" charset="0"/>
              <a:buChar char="•"/>
            </a:pPr>
            <a:r>
              <a:rPr lang="fi-FI" dirty="0"/>
              <a:t>Maapohjan </a:t>
            </a:r>
            <a:r>
              <a:rPr lang="fi-FI" u="sng" dirty="0"/>
              <a:t>omistus jää </a:t>
            </a:r>
            <a:r>
              <a:rPr lang="fi-FI" dirty="0"/>
              <a:t>edelleen </a:t>
            </a:r>
            <a:r>
              <a:rPr lang="fi-FI" u="sng" dirty="0"/>
              <a:t>maanomistajalle</a:t>
            </a:r>
          </a:p>
          <a:p>
            <a:pPr marL="285750" indent="-285750">
              <a:buFont typeface="Arial" panose="020B0604020202020204" pitchFamily="34" charset="0"/>
              <a:buChar char="•"/>
            </a:pPr>
            <a:r>
              <a:rPr lang="fi-FI" dirty="0"/>
              <a:t>Käyttöoikeuden perustamisesta aiheutuvat </a:t>
            </a:r>
            <a:r>
              <a:rPr lang="fi-FI" u="sng" dirty="0"/>
              <a:t>taloudelliset menetykset korvataan </a:t>
            </a:r>
            <a:r>
              <a:rPr lang="fi-FI" dirty="0"/>
              <a:t>maanomistajalle</a:t>
            </a:r>
          </a:p>
          <a:p>
            <a:pPr marL="285750" indent="-285750">
              <a:buFont typeface="Arial" panose="020B0604020202020204" pitchFamily="34" charset="0"/>
              <a:buChar char="•"/>
            </a:pPr>
            <a:r>
              <a:rPr lang="fi-FI" dirty="0"/>
              <a:t>Voimalinja on otettu haltuun 8.9.2023 pidetyssä alkukokouksessa</a:t>
            </a:r>
          </a:p>
        </p:txBody>
      </p:sp>
      <p:sp>
        <p:nvSpPr>
          <p:cNvPr id="5" name="Päivämäärän paikkamerkki 4">
            <a:extLst>
              <a:ext uri="{FF2B5EF4-FFF2-40B4-BE49-F238E27FC236}">
                <a16:creationId xmlns:a16="http://schemas.microsoft.com/office/drawing/2014/main" id="{698EBEA8-143A-4E95-A2A5-B26B04D91B03}"/>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6" name="Dian numeron paikkamerkki 5">
            <a:extLst>
              <a:ext uri="{FF2B5EF4-FFF2-40B4-BE49-F238E27FC236}">
                <a16:creationId xmlns:a16="http://schemas.microsoft.com/office/drawing/2014/main" id="{5A3CA746-C777-4021-85AD-6AC411B0F4E6}"/>
              </a:ext>
            </a:extLst>
          </p:cNvPr>
          <p:cNvSpPr>
            <a:spLocks noGrp="1"/>
          </p:cNvSpPr>
          <p:nvPr>
            <p:ph type="sldNum" sz="quarter" idx="12"/>
          </p:nvPr>
        </p:nvSpPr>
        <p:spPr/>
        <p:txBody>
          <a:bodyPr/>
          <a:lstStyle/>
          <a:p>
            <a:r>
              <a:rPr lang="fi-FI"/>
              <a:t>SIVU </a:t>
            </a:r>
            <a:fld id="{395C3D94-F3B0-4BF8-973B-87B4959310A4}" type="slidenum">
              <a:rPr lang="fi-FI" smtClean="0"/>
              <a:pPr/>
              <a:t>4</a:t>
            </a:fld>
            <a:endParaRPr lang="fi-FI" dirty="0"/>
          </a:p>
        </p:txBody>
      </p:sp>
      <p:sp>
        <p:nvSpPr>
          <p:cNvPr id="7" name="Alatunnisteen paikkamerkki 6">
            <a:extLst>
              <a:ext uri="{FF2B5EF4-FFF2-40B4-BE49-F238E27FC236}">
                <a16:creationId xmlns:a16="http://schemas.microsoft.com/office/drawing/2014/main" id="{66703784-8109-451D-914C-E1E83E374880}"/>
              </a:ext>
            </a:extLst>
          </p:cNvPr>
          <p:cNvSpPr>
            <a:spLocks noGrp="1"/>
          </p:cNvSpPr>
          <p:nvPr>
            <p:ph type="ftr" sz="quarter" idx="11"/>
          </p:nvPr>
        </p:nvSpPr>
        <p:spPr/>
        <p:txBody>
          <a:bodyPr/>
          <a:lstStyle/>
          <a:p>
            <a:endParaRPr lang="fi-FI" dirty="0"/>
          </a:p>
        </p:txBody>
      </p:sp>
      <p:pic>
        <p:nvPicPr>
          <p:cNvPr id="8" name="Kuvan paikkamerkki 7">
            <a:extLst>
              <a:ext uri="{FF2B5EF4-FFF2-40B4-BE49-F238E27FC236}">
                <a16:creationId xmlns:a16="http://schemas.microsoft.com/office/drawing/2014/main" id="{B3C4403F-38F2-17A1-ABD8-9A5735CDB632}"/>
              </a:ext>
            </a:extLst>
          </p:cNvPr>
          <p:cNvPicPr>
            <a:picLocks noGrp="1" noChangeAspect="1"/>
          </p:cNvPicPr>
          <p:nvPr>
            <p:ph type="pic" sz="quarter" idx="13"/>
          </p:nvPr>
        </p:nvPicPr>
        <p:blipFill>
          <a:blip r:embed="rId2"/>
          <a:srcRect t="8910" b="8910"/>
          <a:stretch/>
        </p:blipFill>
        <p:spPr>
          <a:xfrm>
            <a:off x="5373688" y="1447060"/>
            <a:ext cx="6568562" cy="4753716"/>
          </a:xfrm>
        </p:spPr>
      </p:pic>
    </p:spTree>
    <p:extLst>
      <p:ext uri="{BB962C8B-B14F-4D97-AF65-F5344CB8AC3E}">
        <p14:creationId xmlns:p14="http://schemas.microsoft.com/office/powerpoint/2010/main" val="382297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48BAD1-84B0-40C0-B8C1-2B60F22E2E91}"/>
              </a:ext>
            </a:extLst>
          </p:cNvPr>
          <p:cNvSpPr>
            <a:spLocks noGrp="1"/>
          </p:cNvSpPr>
          <p:nvPr>
            <p:ph type="title"/>
          </p:nvPr>
        </p:nvSpPr>
        <p:spPr/>
        <p:txBody>
          <a:bodyPr/>
          <a:lstStyle/>
          <a:p>
            <a:r>
              <a:rPr lang="fi-FI" dirty="0"/>
              <a:t>Lunastustoimikunta ja asianosaiset</a:t>
            </a:r>
          </a:p>
        </p:txBody>
      </p:sp>
      <p:sp>
        <p:nvSpPr>
          <p:cNvPr id="3" name="Sisällön paikkamerkki 2">
            <a:extLst>
              <a:ext uri="{FF2B5EF4-FFF2-40B4-BE49-F238E27FC236}">
                <a16:creationId xmlns:a16="http://schemas.microsoft.com/office/drawing/2014/main" id="{716E4BBF-1014-46FD-9B24-C97670BB4616}"/>
              </a:ext>
            </a:extLst>
          </p:cNvPr>
          <p:cNvSpPr>
            <a:spLocks noGrp="1"/>
          </p:cNvSpPr>
          <p:nvPr>
            <p:ph idx="1"/>
          </p:nvPr>
        </p:nvSpPr>
        <p:spPr/>
        <p:txBody>
          <a:bodyPr/>
          <a:lstStyle/>
          <a:p>
            <a:pPr marL="342900" indent="-342900">
              <a:buFont typeface="Arial" panose="020B0604020202020204" pitchFamily="34" charset="0"/>
              <a:buChar char="•"/>
            </a:pPr>
            <a:r>
              <a:rPr lang="fi-FI" dirty="0">
                <a:solidFill>
                  <a:schemeClr val="tx1"/>
                </a:solidFill>
              </a:rPr>
              <a:t>Lunastustoimituksen päätökset tekee lunastustoimikunta, johon kuuluu puheenjohtajana toimitusinsinööri ja kaksi uskottua miestä </a:t>
            </a:r>
          </a:p>
          <a:p>
            <a:pPr marL="342900" indent="-342900">
              <a:buFont typeface="Arial" panose="020B0604020202020204" pitchFamily="34" charset="0"/>
              <a:buChar char="•"/>
            </a:pPr>
            <a:r>
              <a:rPr lang="fi-FI" dirty="0"/>
              <a:t>Lunastustoimituksen asianosaisia ovat:</a:t>
            </a:r>
          </a:p>
          <a:p>
            <a:pPr marL="800100" lvl="1" indent="-342900">
              <a:buFont typeface="Arial" panose="020B0604020202020204" pitchFamily="34" charset="0"/>
              <a:buChar char="•"/>
            </a:pPr>
            <a:r>
              <a:rPr lang="fi-FI" dirty="0"/>
              <a:t>Lunastaja (voimajohdon rakentaja) </a:t>
            </a:r>
          </a:p>
          <a:p>
            <a:pPr marL="800100" lvl="1" indent="-342900">
              <a:buFont typeface="Arial" panose="020B0604020202020204" pitchFamily="34" charset="0"/>
              <a:buChar char="•"/>
            </a:pPr>
            <a:r>
              <a:rPr lang="fi-FI" dirty="0"/>
              <a:t>Maanomistajat (voimajohdon välittömästä läheisyydestä) </a:t>
            </a:r>
          </a:p>
          <a:p>
            <a:pPr marL="800100" lvl="1" indent="-342900">
              <a:buFont typeface="Arial" panose="020B0604020202020204" pitchFamily="34" charset="0"/>
              <a:buChar char="•"/>
            </a:pPr>
            <a:r>
              <a:rPr lang="fi-FI" dirty="0"/>
              <a:t>Mahdolliset rasite-, vuokra- ym. erityisten oikeuksien haltijat, naapurit jne.</a:t>
            </a:r>
          </a:p>
          <a:p>
            <a:pPr marL="800100" lvl="1"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60F2EC2A-358C-45D8-90F8-1F9FA4F1C59B}"/>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250EB5C5-2655-44A8-8934-2AB4301EDDAD}"/>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910703C-C058-49F5-B490-A8CF889F217B}"/>
              </a:ext>
            </a:extLst>
          </p:cNvPr>
          <p:cNvSpPr>
            <a:spLocks noGrp="1"/>
          </p:cNvSpPr>
          <p:nvPr>
            <p:ph type="sldNum" sz="quarter" idx="12"/>
          </p:nvPr>
        </p:nvSpPr>
        <p:spPr/>
        <p:txBody>
          <a:bodyPr/>
          <a:lstStyle/>
          <a:p>
            <a:r>
              <a:rPr lang="fi-FI"/>
              <a:t>SIVU </a:t>
            </a:r>
            <a:fld id="{395C3D94-F3B0-4BF8-973B-87B4959310A4}" type="slidenum">
              <a:rPr lang="fi-FI" smtClean="0"/>
              <a:pPr/>
              <a:t>5</a:t>
            </a:fld>
            <a:endParaRPr lang="fi-FI" dirty="0"/>
          </a:p>
        </p:txBody>
      </p:sp>
    </p:spTree>
    <p:extLst>
      <p:ext uri="{BB962C8B-B14F-4D97-AF65-F5344CB8AC3E}">
        <p14:creationId xmlns:p14="http://schemas.microsoft.com/office/powerpoint/2010/main" val="301433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600379-8FA9-4BC5-8A48-194893A091FB}"/>
              </a:ext>
            </a:extLst>
          </p:cNvPr>
          <p:cNvSpPr>
            <a:spLocks noGrp="1"/>
          </p:cNvSpPr>
          <p:nvPr>
            <p:ph type="title"/>
          </p:nvPr>
        </p:nvSpPr>
        <p:spPr>
          <a:xfrm>
            <a:off x="171450" y="29215"/>
            <a:ext cx="10515600" cy="1325563"/>
          </a:xfrm>
        </p:spPr>
        <p:txBody>
          <a:bodyPr/>
          <a:lstStyle/>
          <a:p>
            <a:r>
              <a:rPr lang="fi-FI" dirty="0"/>
              <a:t>Lunastustoimituksen eteneminen</a:t>
            </a:r>
          </a:p>
        </p:txBody>
      </p:sp>
      <p:sp>
        <p:nvSpPr>
          <p:cNvPr id="3" name="Sisällön paikkamerkki 2">
            <a:extLst>
              <a:ext uri="{FF2B5EF4-FFF2-40B4-BE49-F238E27FC236}">
                <a16:creationId xmlns:a16="http://schemas.microsoft.com/office/drawing/2014/main" id="{D97F7ACD-10AC-426F-9EE6-CD0ACEA58F25}"/>
              </a:ext>
            </a:extLst>
          </p:cNvPr>
          <p:cNvSpPr>
            <a:spLocks noGrp="1"/>
          </p:cNvSpPr>
          <p:nvPr>
            <p:ph idx="1"/>
          </p:nvPr>
        </p:nvSpPr>
        <p:spPr>
          <a:xfrm>
            <a:off x="419100" y="1354778"/>
            <a:ext cx="10515600" cy="4299349"/>
          </a:xfrm>
        </p:spPr>
        <p:txBody>
          <a:bodyPr/>
          <a:lstStyle/>
          <a:p>
            <a:pPr marL="342900" indent="-342900">
              <a:buFont typeface="Arial" panose="020B0604020202020204" pitchFamily="34" charset="0"/>
              <a:buChar char="•"/>
            </a:pPr>
            <a:r>
              <a:rPr lang="fi-FI" dirty="0"/>
              <a:t>Voimajohdon rakentamisen jälkeen pidetään yleensä näyttökokous, jossa:</a:t>
            </a:r>
          </a:p>
          <a:p>
            <a:pPr marL="800100" lvl="1" indent="-342900">
              <a:buFont typeface="Arial" panose="020B0604020202020204" pitchFamily="34" charset="0"/>
              <a:buChar char="•"/>
            </a:pPr>
            <a:r>
              <a:rPr lang="fi-FI" sz="1800" dirty="0"/>
              <a:t>Esitellään toimituksessa tehtävät lopulliset toimenpiteet</a:t>
            </a:r>
          </a:p>
          <a:p>
            <a:pPr marL="800100" lvl="1" indent="-342900">
              <a:buFont typeface="Arial" panose="020B0604020202020204" pitchFamily="34" charset="0"/>
              <a:buChar char="•"/>
            </a:pPr>
            <a:r>
              <a:rPr lang="fi-FI" sz="1800" dirty="0"/>
              <a:t>Kuullaan rakennustöiden aikaiset vahingot ja muut huomautukset</a:t>
            </a:r>
          </a:p>
          <a:p>
            <a:pPr marL="800100" lvl="1" indent="-342900">
              <a:buFont typeface="Arial" panose="020B0604020202020204" pitchFamily="34" charset="0"/>
              <a:buChar char="•"/>
            </a:pPr>
            <a:r>
              <a:rPr lang="fi-FI" sz="1800" dirty="0"/>
              <a:t>Tarkistetaan lunastuksen kohde</a:t>
            </a:r>
          </a:p>
          <a:p>
            <a:pPr marL="800100" lvl="1" indent="-342900">
              <a:buFont typeface="Arial" panose="020B0604020202020204" pitchFamily="34" charset="0"/>
              <a:buChar char="•"/>
            </a:pPr>
            <a:r>
              <a:rPr lang="fi-FI" sz="1800" dirty="0"/>
              <a:t>Annetaan määräaika vaatimusten jättämiseksi mm. korvauksia ja maastokatselmuksia koskien</a:t>
            </a:r>
          </a:p>
          <a:p>
            <a:pPr marL="800100" lvl="1" indent="-342900">
              <a:buFont typeface="Arial" panose="020B0604020202020204" pitchFamily="34" charset="0"/>
              <a:buChar char="•"/>
            </a:pPr>
            <a:r>
              <a:rPr lang="fi-FI" sz="1800" b="0" i="0" u="none" strike="noStrike" baseline="0" dirty="0"/>
              <a:t>Kirjalliset vaatimukset on toimitettava </a:t>
            </a:r>
            <a:r>
              <a:rPr lang="fi-FI" sz="1800" b="1" i="0" u="none" strike="noStrike" baseline="0" dirty="0">
                <a:solidFill>
                  <a:srgbClr val="FF0000"/>
                </a:solidFill>
              </a:rPr>
              <a:t>21.3.2025 </a:t>
            </a:r>
            <a:r>
              <a:rPr lang="fi-FI" sz="1800" b="0" i="0" u="none" strike="noStrike" baseline="0" dirty="0"/>
              <a:t>mennessä, lunastaja vastineen </a:t>
            </a:r>
            <a:r>
              <a:rPr lang="fi-FI" sz="1800" b="0" i="0" u="none" strike="noStrike" baseline="0" dirty="0">
                <a:solidFill>
                  <a:srgbClr val="FF0000"/>
                </a:solidFill>
              </a:rPr>
              <a:t>29.4.2025</a:t>
            </a:r>
            <a:r>
              <a:rPr lang="fi-FI" sz="1800" b="0" i="0" u="none" strike="noStrike" baseline="0" dirty="0"/>
              <a:t> mennessä</a:t>
            </a:r>
            <a:endParaRPr lang="fi-FI" sz="1800" dirty="0"/>
          </a:p>
          <a:p>
            <a:pPr marL="342900" indent="-342900">
              <a:buFont typeface="Arial" panose="020B0604020202020204" pitchFamily="34" charset="0"/>
              <a:buChar char="•"/>
            </a:pPr>
            <a:r>
              <a:rPr lang="fi-FI" dirty="0"/>
              <a:t>Maastokatselmukset pidetään tarvittaessa erikseen sovittavana ajankohtana</a:t>
            </a:r>
          </a:p>
          <a:p>
            <a:pPr marL="342900" indent="-342900">
              <a:buFont typeface="Arial" panose="020B0604020202020204" pitchFamily="34" charset="0"/>
              <a:buChar char="•"/>
            </a:pPr>
            <a:endParaRPr lang="fi-FI" sz="2000" dirty="0"/>
          </a:p>
        </p:txBody>
      </p:sp>
      <p:sp>
        <p:nvSpPr>
          <p:cNvPr id="4" name="Päivämäärän paikkamerkki 3">
            <a:extLst>
              <a:ext uri="{FF2B5EF4-FFF2-40B4-BE49-F238E27FC236}">
                <a16:creationId xmlns:a16="http://schemas.microsoft.com/office/drawing/2014/main" id="{39DC9661-A0D5-4704-80A6-FE94E1C943C6}"/>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AECAE316-F930-4939-9926-B61EEBC3EA2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3567809-147A-4DC7-A110-78B956C65B68}"/>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dirty="0"/>
          </a:p>
        </p:txBody>
      </p:sp>
      <p:sp>
        <p:nvSpPr>
          <p:cNvPr id="7" name="Suorakulmio 6">
            <a:extLst>
              <a:ext uri="{FF2B5EF4-FFF2-40B4-BE49-F238E27FC236}">
                <a16:creationId xmlns:a16="http://schemas.microsoft.com/office/drawing/2014/main" id="{ED691CAB-5B6C-4EB3-8CDA-71F7DA3DF829}"/>
              </a:ext>
            </a:extLst>
          </p:cNvPr>
          <p:cNvSpPr/>
          <p:nvPr/>
        </p:nvSpPr>
        <p:spPr>
          <a:xfrm>
            <a:off x="285502" y="977752"/>
            <a:ext cx="8706345" cy="377026"/>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kern="0" dirty="0">
                <a:solidFill>
                  <a:srgbClr val="000000"/>
                </a:solidFill>
              </a:rPr>
              <a:t>Alkukokous </a:t>
            </a:r>
            <a:r>
              <a:rPr lang="fi-FI" b="0" kern="0" dirty="0">
                <a:solidFill>
                  <a:srgbClr val="000000"/>
                </a:solidFill>
              </a:rPr>
              <a:t>&gt; </a:t>
            </a:r>
            <a:r>
              <a:rPr lang="fi-FI" kern="0" dirty="0">
                <a:solidFill>
                  <a:srgbClr val="000000"/>
                </a:solidFill>
              </a:rPr>
              <a:t>Haltuunotto</a:t>
            </a:r>
            <a:r>
              <a:rPr lang="fi-FI" b="0" kern="0" dirty="0">
                <a:solidFill>
                  <a:srgbClr val="000000"/>
                </a:solidFill>
              </a:rPr>
              <a:t> &gt; </a:t>
            </a:r>
            <a:r>
              <a:rPr lang="fi-FI" kern="0" dirty="0">
                <a:solidFill>
                  <a:srgbClr val="000000"/>
                </a:solidFill>
              </a:rPr>
              <a:t>Rakennustyöt</a:t>
            </a:r>
            <a:r>
              <a:rPr lang="fi-FI" b="0" kern="0" dirty="0">
                <a:solidFill>
                  <a:srgbClr val="000000"/>
                </a:solidFill>
              </a:rPr>
              <a:t> &gt; </a:t>
            </a:r>
            <a:r>
              <a:rPr lang="fi-FI" sz="2000" b="1" kern="0" dirty="0">
                <a:solidFill>
                  <a:srgbClr val="000000"/>
                </a:solidFill>
              </a:rPr>
              <a:t>Näyttökokous</a:t>
            </a:r>
            <a:r>
              <a:rPr lang="fi-FI" sz="2000" b="0" kern="0" dirty="0">
                <a:solidFill>
                  <a:srgbClr val="000000"/>
                </a:solidFill>
              </a:rPr>
              <a:t> </a:t>
            </a:r>
            <a:r>
              <a:rPr lang="fi-FI" b="0" kern="0" dirty="0">
                <a:solidFill>
                  <a:srgbClr val="000000"/>
                </a:solidFill>
              </a:rPr>
              <a:t>&gt; Loppukokous</a:t>
            </a:r>
          </a:p>
        </p:txBody>
      </p:sp>
    </p:spTree>
    <p:extLst>
      <p:ext uri="{BB962C8B-B14F-4D97-AF65-F5344CB8AC3E}">
        <p14:creationId xmlns:p14="http://schemas.microsoft.com/office/powerpoint/2010/main" val="13830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600379-8FA9-4BC5-8A48-194893A091FB}"/>
              </a:ext>
            </a:extLst>
          </p:cNvPr>
          <p:cNvSpPr>
            <a:spLocks noGrp="1"/>
          </p:cNvSpPr>
          <p:nvPr>
            <p:ph type="title"/>
          </p:nvPr>
        </p:nvSpPr>
        <p:spPr/>
        <p:txBody>
          <a:bodyPr/>
          <a:lstStyle/>
          <a:p>
            <a:r>
              <a:rPr lang="fi-FI" dirty="0"/>
              <a:t>Lunastustoimituksen eteneminen</a:t>
            </a:r>
          </a:p>
        </p:txBody>
      </p:sp>
      <p:sp>
        <p:nvSpPr>
          <p:cNvPr id="3" name="Sisällön paikkamerkki 2">
            <a:extLst>
              <a:ext uri="{FF2B5EF4-FFF2-40B4-BE49-F238E27FC236}">
                <a16:creationId xmlns:a16="http://schemas.microsoft.com/office/drawing/2014/main" id="{D97F7ACD-10AC-426F-9EE6-CD0ACEA58F25}"/>
              </a:ext>
            </a:extLst>
          </p:cNvPr>
          <p:cNvSpPr>
            <a:spLocks noGrp="1"/>
          </p:cNvSpPr>
          <p:nvPr>
            <p:ph idx="1"/>
          </p:nvPr>
        </p:nvSpPr>
        <p:spPr/>
        <p:txBody>
          <a:bodyPr/>
          <a:lstStyle/>
          <a:p>
            <a:pPr marL="342900" indent="-342900">
              <a:buFont typeface="Arial" panose="020B0604020202020204" pitchFamily="34" charset="0"/>
              <a:buChar char="•"/>
            </a:pPr>
            <a:r>
              <a:rPr lang="fi-FI" dirty="0"/>
              <a:t>Vaatimusten, vastineiden ja maastohavaintojen perusteella lunastustoimikunta laatii lopullisen lunastuspäätöksen</a:t>
            </a:r>
          </a:p>
          <a:p>
            <a:pPr marL="342900" indent="-342900">
              <a:buFont typeface="Arial" panose="020B0604020202020204" pitchFamily="34" charset="0"/>
              <a:buChar char="•"/>
            </a:pPr>
            <a:r>
              <a:rPr lang="fi-FI" dirty="0"/>
              <a:t>Loppukokouksessa annetaan </a:t>
            </a:r>
            <a:r>
              <a:rPr lang="fi-FI" u="sng" dirty="0"/>
              <a:t>lunastuspäätös</a:t>
            </a:r>
            <a:r>
              <a:rPr lang="fi-FI" dirty="0"/>
              <a:t>, jossa muun muassa:</a:t>
            </a:r>
          </a:p>
          <a:p>
            <a:pPr marL="800100" lvl="1" indent="-342900">
              <a:buFont typeface="Arial" panose="020B0604020202020204" pitchFamily="34" charset="0"/>
              <a:buChar char="•"/>
            </a:pPr>
            <a:r>
              <a:rPr lang="fi-FI" sz="1800" dirty="0"/>
              <a:t>Vahvistetaan lunastettava omaisuus</a:t>
            </a:r>
          </a:p>
          <a:p>
            <a:pPr marL="800100" lvl="1" indent="-342900">
              <a:buFont typeface="Arial" panose="020B0604020202020204" pitchFamily="34" charset="0"/>
              <a:buChar char="•"/>
            </a:pPr>
            <a:r>
              <a:rPr lang="fi-FI" sz="1800" dirty="0"/>
              <a:t>Päätetään rajankäynneistä</a:t>
            </a:r>
          </a:p>
          <a:p>
            <a:pPr marL="800100" lvl="1" indent="-342900">
              <a:buFont typeface="Arial" panose="020B0604020202020204" pitchFamily="34" charset="0"/>
              <a:buChar char="•"/>
            </a:pPr>
            <a:r>
              <a:rPr lang="fi-FI" sz="1800" dirty="0"/>
              <a:t>Päätetään yksityistie- ja tilusjärjestelyistä</a:t>
            </a:r>
          </a:p>
          <a:p>
            <a:pPr marL="800100" lvl="1" indent="-342900">
              <a:buFont typeface="Arial" panose="020B0604020202020204" pitchFamily="34" charset="0"/>
              <a:buChar char="•"/>
            </a:pPr>
            <a:r>
              <a:rPr lang="fi-FI" sz="1800" dirty="0"/>
              <a:t>Määrätään lopulliset korvaukset ja niiden maksamistapa</a:t>
            </a:r>
          </a:p>
          <a:p>
            <a:pPr marL="342900" indent="-342900">
              <a:buFont typeface="Arial" panose="020B0604020202020204" pitchFamily="34" charset="0"/>
              <a:buChar char="•"/>
            </a:pPr>
            <a:r>
              <a:rPr lang="fi-FI" dirty="0"/>
              <a:t>Lopuksi selostetaan valitusmenettely</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endParaRPr lang="fi-FI" sz="2000" dirty="0"/>
          </a:p>
        </p:txBody>
      </p:sp>
      <p:sp>
        <p:nvSpPr>
          <p:cNvPr id="4" name="Päivämäärän paikkamerkki 3">
            <a:extLst>
              <a:ext uri="{FF2B5EF4-FFF2-40B4-BE49-F238E27FC236}">
                <a16:creationId xmlns:a16="http://schemas.microsoft.com/office/drawing/2014/main" id="{39DC9661-A0D5-4704-80A6-FE94E1C943C6}"/>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AECAE316-F930-4939-9926-B61EEBC3EA2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3567809-147A-4DC7-A110-78B956C65B68}"/>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dirty="0"/>
          </a:p>
        </p:txBody>
      </p:sp>
      <p:sp>
        <p:nvSpPr>
          <p:cNvPr id="7" name="Suorakulmio 6">
            <a:extLst>
              <a:ext uri="{FF2B5EF4-FFF2-40B4-BE49-F238E27FC236}">
                <a16:creationId xmlns:a16="http://schemas.microsoft.com/office/drawing/2014/main" id="{ED691CAB-5B6C-4EB3-8CDA-71F7DA3DF829}"/>
              </a:ext>
            </a:extLst>
          </p:cNvPr>
          <p:cNvSpPr/>
          <p:nvPr/>
        </p:nvSpPr>
        <p:spPr>
          <a:xfrm>
            <a:off x="1742827" y="1529057"/>
            <a:ext cx="8706345" cy="348557"/>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kern="0" dirty="0">
                <a:solidFill>
                  <a:srgbClr val="000000"/>
                </a:solidFill>
              </a:rPr>
              <a:t>Alkukokous </a:t>
            </a:r>
            <a:r>
              <a:rPr lang="fi-FI" b="0" kern="0" dirty="0">
                <a:solidFill>
                  <a:srgbClr val="000000"/>
                </a:solidFill>
              </a:rPr>
              <a:t>&gt; </a:t>
            </a:r>
            <a:r>
              <a:rPr lang="fi-FI" kern="0" dirty="0">
                <a:solidFill>
                  <a:srgbClr val="000000"/>
                </a:solidFill>
              </a:rPr>
              <a:t>Haltuunotto</a:t>
            </a:r>
            <a:r>
              <a:rPr lang="fi-FI" b="0" kern="0" dirty="0">
                <a:solidFill>
                  <a:srgbClr val="000000"/>
                </a:solidFill>
              </a:rPr>
              <a:t> &gt; </a:t>
            </a:r>
            <a:r>
              <a:rPr lang="fi-FI" kern="0" dirty="0">
                <a:solidFill>
                  <a:srgbClr val="000000"/>
                </a:solidFill>
              </a:rPr>
              <a:t>Rakennustyöt</a:t>
            </a:r>
            <a:r>
              <a:rPr lang="fi-FI" b="0" kern="0" dirty="0">
                <a:solidFill>
                  <a:srgbClr val="000000"/>
                </a:solidFill>
              </a:rPr>
              <a:t> &gt; </a:t>
            </a:r>
            <a:r>
              <a:rPr lang="fi-FI" kern="0" dirty="0">
                <a:solidFill>
                  <a:srgbClr val="000000"/>
                </a:solidFill>
              </a:rPr>
              <a:t>Näyttökokous</a:t>
            </a:r>
            <a:r>
              <a:rPr lang="fi-FI" b="0" kern="0" dirty="0">
                <a:solidFill>
                  <a:srgbClr val="000000"/>
                </a:solidFill>
              </a:rPr>
              <a:t> &gt; </a:t>
            </a:r>
            <a:r>
              <a:rPr lang="fi-FI" b="1" kern="0" dirty="0">
                <a:solidFill>
                  <a:srgbClr val="000000"/>
                </a:solidFill>
              </a:rPr>
              <a:t>Loppukokous</a:t>
            </a:r>
          </a:p>
        </p:txBody>
      </p:sp>
    </p:spTree>
    <p:extLst>
      <p:ext uri="{BB962C8B-B14F-4D97-AF65-F5344CB8AC3E}">
        <p14:creationId xmlns:p14="http://schemas.microsoft.com/office/powerpoint/2010/main" val="263225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1E9623-F263-E338-889D-A9F09C3EEDF6}"/>
              </a:ext>
            </a:extLst>
          </p:cNvPr>
          <p:cNvSpPr>
            <a:spLocks noGrp="1"/>
          </p:cNvSpPr>
          <p:nvPr>
            <p:ph type="title"/>
          </p:nvPr>
        </p:nvSpPr>
        <p:spPr>
          <a:xfrm>
            <a:off x="104775" y="136526"/>
            <a:ext cx="10515600" cy="544512"/>
          </a:xfrm>
        </p:spPr>
        <p:txBody>
          <a:bodyPr>
            <a:normAutofit/>
          </a:bodyPr>
          <a:lstStyle/>
          <a:p>
            <a:r>
              <a:rPr lang="fi-FI" sz="2800" dirty="0"/>
              <a:t>Asianosaisten kuuleminen</a:t>
            </a:r>
          </a:p>
        </p:txBody>
      </p:sp>
      <p:sp>
        <p:nvSpPr>
          <p:cNvPr id="3" name="Sisällön paikkamerkki 2">
            <a:extLst>
              <a:ext uri="{FF2B5EF4-FFF2-40B4-BE49-F238E27FC236}">
                <a16:creationId xmlns:a16="http://schemas.microsoft.com/office/drawing/2014/main" id="{BDBDBD62-9D51-44E7-8A29-0BE997899D3D}"/>
              </a:ext>
            </a:extLst>
          </p:cNvPr>
          <p:cNvSpPr>
            <a:spLocks noGrp="1"/>
          </p:cNvSpPr>
          <p:nvPr>
            <p:ph idx="1"/>
          </p:nvPr>
        </p:nvSpPr>
        <p:spPr>
          <a:xfrm>
            <a:off x="104775" y="750889"/>
            <a:ext cx="5906615" cy="5430835"/>
          </a:xfrm>
        </p:spPr>
        <p:txBody>
          <a:bodyPr/>
          <a:lstStyle/>
          <a:p>
            <a:r>
              <a:rPr lang="fi-FI" sz="1600" dirty="0"/>
              <a:t>Lunastajan puheenvuoro:</a:t>
            </a:r>
          </a:p>
          <a:p>
            <a:r>
              <a:rPr lang="fi-FI" sz="1800" dirty="0"/>
              <a:t>K</a:t>
            </a:r>
            <a:r>
              <a:rPr lang="fi-FI" sz="1800" b="0" i="0" u="none" strike="noStrike" baseline="0" dirty="0"/>
              <a:t>esäkuussa 2024 on ollut työmaan vastaanotto urakoitsijalta. Työ on valmistunut kohtuullisen nopeassa aikataulussa ja projekti on mennyt Fingridin näkökulmasta katsottuna hyvin. Enää ei pitäisi olla mitään ratkaistavia asioita kesken, mutta jos on esim. työmaavahinkoja joita ei ole jostain syystä vielä sovittu tai korjattu, niin nyt voi ottaa asian esille. Vielä on mahdollista asia saada korjattua. Jos ei tule korjausvaatimuksia, tulee jättää korvausvaatimus 1 kk kuluessa. </a:t>
            </a:r>
          </a:p>
          <a:p>
            <a:r>
              <a:rPr lang="fi-FI" sz="1800" b="0" i="0" u="none" strike="noStrike" baseline="0" dirty="0"/>
              <a:t>Lunastaja tulee myös osallistumaan mahdollisiin maastokatselmuksiin, jos niitä ollaan vaatimassa. </a:t>
            </a:r>
          </a:p>
          <a:p>
            <a:endParaRPr lang="fi-FI" sz="1800" dirty="0"/>
          </a:p>
          <a:p>
            <a:r>
              <a:rPr lang="fi-FI" sz="1800" b="0" i="0" u="none" strike="noStrike" baseline="0" dirty="0"/>
              <a:t>Asianosaisten lausumat pöytäkirjassa</a:t>
            </a:r>
          </a:p>
          <a:p>
            <a:endParaRPr lang="fi-FI" sz="1600" dirty="0"/>
          </a:p>
        </p:txBody>
      </p:sp>
      <p:sp>
        <p:nvSpPr>
          <p:cNvPr id="4" name="Päivämäärän paikkamerkki 3">
            <a:extLst>
              <a:ext uri="{FF2B5EF4-FFF2-40B4-BE49-F238E27FC236}">
                <a16:creationId xmlns:a16="http://schemas.microsoft.com/office/drawing/2014/main" id="{423B8B91-E36B-192D-E58B-1F6E6F695DCB}"/>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50601B15-1DAA-E0A8-20CC-7F12B8A7FFE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F95CA9E-E063-D57A-6E87-45917300A05C}"/>
              </a:ext>
            </a:extLst>
          </p:cNvPr>
          <p:cNvSpPr>
            <a:spLocks noGrp="1"/>
          </p:cNvSpPr>
          <p:nvPr>
            <p:ph type="sldNum" sz="quarter" idx="12"/>
          </p:nvPr>
        </p:nvSpPr>
        <p:spPr/>
        <p:txBody>
          <a:bodyPr/>
          <a:lstStyle/>
          <a:p>
            <a:r>
              <a:rPr lang="fi-FI"/>
              <a:t>SIVU </a:t>
            </a:r>
            <a:fld id="{395C3D94-F3B0-4BF8-973B-87B4959310A4}" type="slidenum">
              <a:rPr lang="fi-FI" smtClean="0"/>
              <a:pPr/>
              <a:t>8</a:t>
            </a:fld>
            <a:endParaRPr lang="fi-FI" dirty="0"/>
          </a:p>
        </p:txBody>
      </p:sp>
      <p:pic>
        <p:nvPicPr>
          <p:cNvPr id="8" name="Kuva 7">
            <a:extLst>
              <a:ext uri="{FF2B5EF4-FFF2-40B4-BE49-F238E27FC236}">
                <a16:creationId xmlns:a16="http://schemas.microsoft.com/office/drawing/2014/main" id="{955B6B5B-0A53-ED35-6AA2-67E4859B8636}"/>
              </a:ext>
            </a:extLst>
          </p:cNvPr>
          <p:cNvPicPr>
            <a:picLocks noChangeAspect="1"/>
          </p:cNvPicPr>
          <p:nvPr/>
        </p:nvPicPr>
        <p:blipFill>
          <a:blip r:embed="rId2"/>
          <a:stretch>
            <a:fillRect/>
          </a:stretch>
        </p:blipFill>
        <p:spPr>
          <a:xfrm>
            <a:off x="6125222" y="66675"/>
            <a:ext cx="5906615" cy="3209925"/>
          </a:xfrm>
          <a:prstGeom prst="rect">
            <a:avLst/>
          </a:prstGeom>
        </p:spPr>
      </p:pic>
    </p:spTree>
    <p:extLst>
      <p:ext uri="{BB962C8B-B14F-4D97-AF65-F5344CB8AC3E}">
        <p14:creationId xmlns:p14="http://schemas.microsoft.com/office/powerpoint/2010/main" val="413078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234138-C2D1-0D1F-699F-506E488F03A3}"/>
              </a:ext>
            </a:extLst>
          </p:cNvPr>
          <p:cNvSpPr>
            <a:spLocks noGrp="1"/>
          </p:cNvSpPr>
          <p:nvPr>
            <p:ph type="title"/>
          </p:nvPr>
        </p:nvSpPr>
        <p:spPr>
          <a:xfrm>
            <a:off x="838200" y="0"/>
            <a:ext cx="10515600" cy="772886"/>
          </a:xfrm>
        </p:spPr>
        <p:txBody>
          <a:bodyPr/>
          <a:lstStyle/>
          <a:p>
            <a:r>
              <a:rPr lang="fi-FI" dirty="0"/>
              <a:t>Lunastusrajaukset</a:t>
            </a:r>
          </a:p>
        </p:txBody>
      </p:sp>
      <p:sp>
        <p:nvSpPr>
          <p:cNvPr id="3" name="Sisällön paikkamerkki 2">
            <a:extLst>
              <a:ext uri="{FF2B5EF4-FFF2-40B4-BE49-F238E27FC236}">
                <a16:creationId xmlns:a16="http://schemas.microsoft.com/office/drawing/2014/main" id="{F6C22C25-6F65-C529-97E1-B8EF0FBBE1D4}"/>
              </a:ext>
            </a:extLst>
          </p:cNvPr>
          <p:cNvSpPr>
            <a:spLocks noGrp="1"/>
          </p:cNvSpPr>
          <p:nvPr>
            <p:ph idx="1"/>
          </p:nvPr>
        </p:nvSpPr>
        <p:spPr>
          <a:xfrm>
            <a:off x="838200" y="772886"/>
            <a:ext cx="4758327" cy="5404077"/>
          </a:xfrm>
        </p:spPr>
        <p:txBody>
          <a:bodyPr/>
          <a:lstStyle/>
          <a:p>
            <a:r>
              <a:rPr lang="fi-FI" sz="1600" dirty="0">
                <a:solidFill>
                  <a:schemeClr val="tx1"/>
                </a:solidFill>
              </a:rPr>
              <a:t>Lunastusrajauksia koskeva aineisto on lähetetty alkukokouksen kutsukirjeen liitteenä kaikille niille tiloille joihin maa-alueiden lunastus kohdistuu. Lunastusrajauksiin voidaan tehdä tarvittaessa vielä pieniä tarkennuksia.</a:t>
            </a:r>
          </a:p>
        </p:txBody>
      </p:sp>
      <p:sp>
        <p:nvSpPr>
          <p:cNvPr id="4" name="Päivämäärän paikkamerkki 3">
            <a:extLst>
              <a:ext uri="{FF2B5EF4-FFF2-40B4-BE49-F238E27FC236}">
                <a16:creationId xmlns:a16="http://schemas.microsoft.com/office/drawing/2014/main" id="{5F5F15D3-9FB4-3D98-D07E-620E6756DAB0}"/>
              </a:ext>
            </a:extLst>
          </p:cNvPr>
          <p:cNvSpPr>
            <a:spLocks noGrp="1"/>
          </p:cNvSpPr>
          <p:nvPr>
            <p:ph type="dt" sz="half" idx="10"/>
          </p:nvPr>
        </p:nvSpPr>
        <p:spPr/>
        <p:txBody>
          <a:bodyPr/>
          <a:lstStyle/>
          <a:p>
            <a:fld id="{5F33D40F-B22E-45FF-BADA-EE8B5ACB92FA}" type="datetime1">
              <a:rPr lang="fi-FI" smtClean="0"/>
              <a:pPr/>
              <a:t>24.2.2025</a:t>
            </a:fld>
            <a:endParaRPr lang="fi-FI" dirty="0"/>
          </a:p>
        </p:txBody>
      </p:sp>
      <p:sp>
        <p:nvSpPr>
          <p:cNvPr id="5" name="Alatunnisteen paikkamerkki 4">
            <a:extLst>
              <a:ext uri="{FF2B5EF4-FFF2-40B4-BE49-F238E27FC236}">
                <a16:creationId xmlns:a16="http://schemas.microsoft.com/office/drawing/2014/main" id="{DA88CA41-450A-BC06-4266-5C6C9A5354C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3E776EC-86B6-E3C0-E1C2-F0C3799E71A3}"/>
              </a:ext>
            </a:extLst>
          </p:cNvPr>
          <p:cNvSpPr>
            <a:spLocks noGrp="1"/>
          </p:cNvSpPr>
          <p:nvPr>
            <p:ph type="sldNum" sz="quarter" idx="12"/>
          </p:nvPr>
        </p:nvSpPr>
        <p:spPr/>
        <p:txBody>
          <a:bodyPr/>
          <a:lstStyle/>
          <a:p>
            <a:r>
              <a:rPr lang="fi-FI"/>
              <a:t>SIVU </a:t>
            </a:r>
            <a:fld id="{395C3D94-F3B0-4BF8-973B-87B4959310A4}" type="slidenum">
              <a:rPr lang="fi-FI" smtClean="0"/>
              <a:pPr/>
              <a:t>9</a:t>
            </a:fld>
            <a:endParaRPr lang="fi-FI" dirty="0"/>
          </a:p>
        </p:txBody>
      </p:sp>
      <p:pic>
        <p:nvPicPr>
          <p:cNvPr id="8" name="Kuva 7">
            <a:extLst>
              <a:ext uri="{FF2B5EF4-FFF2-40B4-BE49-F238E27FC236}">
                <a16:creationId xmlns:a16="http://schemas.microsoft.com/office/drawing/2014/main" id="{474F6714-1602-FF03-0D2D-018012882EE3}"/>
              </a:ext>
            </a:extLst>
          </p:cNvPr>
          <p:cNvPicPr>
            <a:picLocks noChangeAspect="1"/>
          </p:cNvPicPr>
          <p:nvPr/>
        </p:nvPicPr>
        <p:blipFill>
          <a:blip r:embed="rId2"/>
          <a:stretch>
            <a:fillRect/>
          </a:stretch>
        </p:blipFill>
        <p:spPr>
          <a:xfrm>
            <a:off x="6295202" y="154999"/>
            <a:ext cx="5896798" cy="6639852"/>
          </a:xfrm>
          <a:prstGeom prst="rect">
            <a:avLst/>
          </a:prstGeom>
        </p:spPr>
      </p:pic>
      <p:pic>
        <p:nvPicPr>
          <p:cNvPr id="11" name="Kuva 10">
            <a:extLst>
              <a:ext uri="{FF2B5EF4-FFF2-40B4-BE49-F238E27FC236}">
                <a16:creationId xmlns:a16="http://schemas.microsoft.com/office/drawing/2014/main" id="{9BB9715B-B729-576A-95F6-E00FDBBBB94B}"/>
              </a:ext>
            </a:extLst>
          </p:cNvPr>
          <p:cNvPicPr>
            <a:picLocks noChangeAspect="1"/>
          </p:cNvPicPr>
          <p:nvPr/>
        </p:nvPicPr>
        <p:blipFill>
          <a:blip r:embed="rId3"/>
          <a:stretch>
            <a:fillRect/>
          </a:stretch>
        </p:blipFill>
        <p:spPr>
          <a:xfrm>
            <a:off x="2858787" y="2221346"/>
            <a:ext cx="2731989" cy="4061627"/>
          </a:xfrm>
          <a:prstGeom prst="rect">
            <a:avLst/>
          </a:prstGeom>
        </p:spPr>
      </p:pic>
    </p:spTree>
    <p:extLst>
      <p:ext uri="{BB962C8B-B14F-4D97-AF65-F5344CB8AC3E}">
        <p14:creationId xmlns:p14="http://schemas.microsoft.com/office/powerpoint/2010/main" val="1226190970"/>
      </p:ext>
    </p:extLst>
  </p:cSld>
  <p:clrMapOvr>
    <a:masterClrMapping/>
  </p:clrMapOvr>
</p:sld>
</file>

<file path=ppt/theme/theme1.xml><?xml version="1.0" encoding="utf-8"?>
<a:theme xmlns:a="http://schemas.openxmlformats.org/drawingml/2006/main" name="MML-teema">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L-kalvopohja-2021-FIN.pptx" id="{8CEF6954-6CA3-4093-83B0-5271DA8715A7}" vid="{FEA509AC-AA3A-4A28-94BF-7D0EC036F1D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271287278E075469A3C5331FC4F58A1" ma:contentTypeVersion="16" ma:contentTypeDescription="Luo uusi asiakirja." ma:contentTypeScope="" ma:versionID="413bf18175fd4dd2f44b6d23dee2edb4">
  <xsd:schema xmlns:xsd="http://www.w3.org/2001/XMLSchema" xmlns:xs="http://www.w3.org/2001/XMLSchema" xmlns:p="http://schemas.microsoft.com/office/2006/metadata/properties" xmlns:ns2="9d11f4d4-235f-4a73-be48-5c9c481345bc" xmlns:ns3="ec23da9f-836b-4855-aefc-1b0ac7a2d33e" targetNamespace="http://schemas.microsoft.com/office/2006/metadata/properties" ma:root="true" ma:fieldsID="510eee47b40d5322d37587e6b725f9ab" ns2:_="" ns3:_="">
    <xsd:import namespace="9d11f4d4-235f-4a73-be48-5c9c481345bc"/>
    <xsd:import namespace="ec23da9f-836b-4855-aefc-1b0ac7a2d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1f4d4-235f-4a73-be48-5c9c48134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b1b57b5c-250e-4870-960d-b632009de2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23da9f-836b-4855-aefc-1b0ac7a2d33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a8aaf7d-28e3-45c3-a77f-bda056612855}" ma:internalName="TaxCatchAll" ma:showField="CatchAllData" ma:web="ec23da9f-836b-4855-aefc-1b0ac7a2d33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11f4d4-235f-4a73-be48-5c9c481345bc">
      <Terms xmlns="http://schemas.microsoft.com/office/infopath/2007/PartnerControls"/>
    </lcf76f155ced4ddcb4097134ff3c332f>
    <TaxCatchAll xmlns="ec23da9f-836b-4855-aefc-1b0ac7a2d33e" xsi:nil="true"/>
  </documentManagement>
</p:properties>
</file>

<file path=customXml/itemProps1.xml><?xml version="1.0" encoding="utf-8"?>
<ds:datastoreItem xmlns:ds="http://schemas.openxmlformats.org/officeDocument/2006/customXml" ds:itemID="{86D70511-9C20-4E06-A4B6-51CFC7B77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1f4d4-235f-4a73-be48-5c9c481345bc"/>
    <ds:schemaRef ds:uri="ec23da9f-836b-4855-aefc-1b0ac7a2d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059722-EDF1-4D30-B28E-0F2CE02B06AB}">
  <ds:schemaRefs>
    <ds:schemaRef ds:uri="http://schemas.microsoft.com/sharepoint/v3/contenttype/forms"/>
  </ds:schemaRefs>
</ds:datastoreItem>
</file>

<file path=customXml/itemProps3.xml><?xml version="1.0" encoding="utf-8"?>
<ds:datastoreItem xmlns:ds="http://schemas.openxmlformats.org/officeDocument/2006/customXml" ds:itemID="{6535472C-419A-47A5-9FE1-DC09C30C972C}">
  <ds:schemaRefs>
    <ds:schemaRef ds:uri="http://purl.org/dc/elements/1.1/"/>
    <ds:schemaRef ds:uri="ec23da9f-836b-4855-aefc-1b0ac7a2d33e"/>
    <ds:schemaRef ds:uri="http://schemas.openxmlformats.org/package/2006/metadata/core-properties"/>
    <ds:schemaRef ds:uri="http://schemas.microsoft.com/office/infopath/2007/PartnerControls"/>
    <ds:schemaRef ds:uri="http://purl.org/dc/terms/"/>
    <ds:schemaRef ds:uri="9d11f4d4-235f-4a73-be48-5c9c481345bc"/>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MML-kalvopohja-2021-FIN</Template>
  <TotalTime>1352</TotalTime>
  <Words>806</Words>
  <Application>Microsoft Office PowerPoint</Application>
  <PresentationFormat>Laajakuva</PresentationFormat>
  <Paragraphs>155</Paragraphs>
  <Slides>18</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18</vt:i4>
      </vt:variant>
    </vt:vector>
  </HeadingPairs>
  <TitlesOfParts>
    <vt:vector size="22" baseType="lpstr">
      <vt:lpstr>Arial</vt:lpstr>
      <vt:lpstr>Calibri</vt:lpstr>
      <vt:lpstr>Daytona</vt:lpstr>
      <vt:lpstr>MML-teema</vt:lpstr>
      <vt:lpstr>Voimajohtoalueen lunastustoimitus</vt:lpstr>
      <vt:lpstr>Esityksen sisältö</vt:lpstr>
      <vt:lpstr>Tiedottaminen ja kokouksen laillisuus</vt:lpstr>
      <vt:lpstr>Toimituksen tarkoitus</vt:lpstr>
      <vt:lpstr>Lunastustoimikunta ja asianosaiset</vt:lpstr>
      <vt:lpstr>Lunastustoimituksen eteneminen</vt:lpstr>
      <vt:lpstr>Lunastustoimituksen eteneminen</vt:lpstr>
      <vt:lpstr>Asianosaisten kuuleminen</vt:lpstr>
      <vt:lpstr>Lunastusrajaukset</vt:lpstr>
      <vt:lpstr>Korvausperiaatteet 1/4</vt:lpstr>
      <vt:lpstr>Korvausperiaatteet 2/4</vt:lpstr>
      <vt:lpstr>Korvausperiaatteet 3/4</vt:lpstr>
      <vt:lpstr>Korvausperiaatteet 4/4</vt:lpstr>
      <vt:lpstr>Korvausten määrääminen 1/2</vt:lpstr>
      <vt:lpstr>Korvausten määrääminen 2/2</vt:lpstr>
      <vt:lpstr>Lunastuksen päättyminen</vt:lpstr>
      <vt:lpstr> Korvausten verotus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Voimajohtoalueen lunastustoimitus</dc:title>
  <dc:creator>Viitanen Samu</dc:creator>
  <cp:lastModifiedBy>Jarva Timo</cp:lastModifiedBy>
  <cp:revision>89</cp:revision>
  <dcterms:created xsi:type="dcterms:W3CDTF">2021-12-15T13:13:52Z</dcterms:created>
  <dcterms:modified xsi:type="dcterms:W3CDTF">2025-02-24T08:48:48Z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0x0101005271287278E075469A3C5331FC4F58A1</vt:lpwstr>
  </property>
  <property fmtid="{D5CDD505-2E9C-101B-9397-08002B2CF9AE}" pid="3" name="MediaServiceImageTags">
    <vt:lpwstr/>
  </property>
</Properties>
</file>