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5"/>
  </p:notesMasterIdLst>
  <p:handoutMasterIdLst>
    <p:handoutMasterId r:id="rId26"/>
  </p:handoutMasterIdLst>
  <p:sldIdLst>
    <p:sldId id="327" r:id="rId3"/>
    <p:sldId id="330" r:id="rId4"/>
    <p:sldId id="271" r:id="rId5"/>
    <p:sldId id="332" r:id="rId6"/>
    <p:sldId id="298" r:id="rId7"/>
    <p:sldId id="299" r:id="rId8"/>
    <p:sldId id="331" r:id="rId9"/>
    <p:sldId id="300" r:id="rId10"/>
    <p:sldId id="315" r:id="rId11"/>
    <p:sldId id="301" r:id="rId12"/>
    <p:sldId id="302" r:id="rId13"/>
    <p:sldId id="316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14" r:id="rId22"/>
    <p:sldId id="329" r:id="rId23"/>
    <p:sldId id="328" r:id="rId24"/>
  </p:sldIdLst>
  <p:sldSz cx="9144000" cy="6858000" type="screen4x3"/>
  <p:notesSz cx="6781800" cy="98806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5E6"/>
    <a:srgbClr val="000000"/>
    <a:srgbClr val="FFFFCC"/>
    <a:srgbClr val="02ADF2"/>
    <a:srgbClr val="548057"/>
    <a:srgbClr val="E0E0E0"/>
    <a:srgbClr val="070000"/>
    <a:srgbClr val="4C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3" autoAdjust="0"/>
    <p:restoredTop sz="96604" autoAdjust="0"/>
  </p:normalViewPr>
  <p:slideViewPr>
    <p:cSldViewPr>
      <p:cViewPr varScale="1">
        <p:scale>
          <a:sx n="109" d="100"/>
          <a:sy n="109" d="100"/>
        </p:scale>
        <p:origin x="1560" y="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22" y="-108"/>
      </p:cViewPr>
      <p:guideLst>
        <p:guide orient="horz" pos="3112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5825"/>
            <a:ext cx="4972050" cy="416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279" tIns="44347" rIns="90279" bIns="44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perustekstityyliä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9025" y="866775"/>
            <a:ext cx="4605338" cy="345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515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Lunastustoimitus. </a:t>
            </a:r>
            <a:r>
              <a:rPr lang="fi-FI" dirty="0" err="1"/>
              <a:t>Vrt</a:t>
            </a:r>
            <a:r>
              <a:rPr lang="fi-FI" dirty="0"/>
              <a:t> maantietoimitus, yleensä kaikki rata- ja maantiealueet pakkolunastetaan.</a:t>
            </a:r>
          </a:p>
        </p:txBody>
      </p:sp>
    </p:spTree>
    <p:extLst>
      <p:ext uri="{BB962C8B-B14F-4D97-AF65-F5344CB8AC3E}">
        <p14:creationId xmlns:p14="http://schemas.microsoft.com/office/powerpoint/2010/main" val="272123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Tässäkin toimituksessa korvauspäätökset antaa lunastustoimikunta, samoin vahvistaa lunastuksen kohteen. Tapahtuu loppukokouksessa.</a:t>
            </a:r>
          </a:p>
        </p:txBody>
      </p:sp>
    </p:spTree>
    <p:extLst>
      <p:ext uri="{BB962C8B-B14F-4D97-AF65-F5344CB8AC3E}">
        <p14:creationId xmlns:p14="http://schemas.microsoft.com/office/powerpoint/2010/main" val="380226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 ensimmäisen vaiheen toimituksessa pidetään luultavasti vain yksi kokous eli loppukokous, jossa määrätään korvaukset ja vahvistetaan lunastuksen kohde &gt; tavoite vuoden 2021 loppuun mennessä.</a:t>
            </a:r>
          </a:p>
        </p:txBody>
      </p:sp>
    </p:spTree>
    <p:extLst>
      <p:ext uri="{BB962C8B-B14F-4D97-AF65-F5344CB8AC3E}">
        <p14:creationId xmlns:p14="http://schemas.microsoft.com/office/powerpoint/2010/main" val="46372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Ennakkokorvausvaatimukset helmikuun loppuun mennessä.</a:t>
            </a:r>
          </a:p>
        </p:txBody>
      </p:sp>
    </p:spTree>
    <p:extLst>
      <p:ext uri="{BB962C8B-B14F-4D97-AF65-F5344CB8AC3E}">
        <p14:creationId xmlns:p14="http://schemas.microsoft.com/office/powerpoint/2010/main" val="339270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Ei kovin relevantti dia tähän toimitukseen. Miten puiden kaadon kanssa menetellään? Yhteys rakennuttajaan heti vahingon synnyttyä. </a:t>
            </a:r>
          </a:p>
        </p:txBody>
      </p:sp>
    </p:spTree>
    <p:extLst>
      <p:ext uri="{BB962C8B-B14F-4D97-AF65-F5344CB8AC3E}">
        <p14:creationId xmlns:p14="http://schemas.microsoft.com/office/powerpoint/2010/main" val="145230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9393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499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17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31236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312368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0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755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0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38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953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89778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31236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312368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" y="1875"/>
            <a:ext cx="9141501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76672"/>
            <a:ext cx="70567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060848"/>
            <a:ext cx="70567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" y="1875"/>
            <a:ext cx="9141501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76672"/>
            <a:ext cx="70567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060848"/>
            <a:ext cx="70567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34338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ayla.fi/espoonkaupunkirat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Espoon kaupunkiradan ratatoimitus TN2020-648670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Infotilaisuus (alkukokous)</a:t>
            </a: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1691294" y="3861048"/>
            <a:ext cx="576102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fi-FI" sz="1400" kern="0" dirty="0">
                <a:solidFill>
                  <a:srgbClr val="FFFFFF"/>
                </a:solidFill>
                <a:latin typeface="Arial"/>
              </a:rPr>
              <a:t>Toimitusinsinööri Petri Lukin</a:t>
            </a:r>
          </a:p>
          <a:p>
            <a:pPr eaLnBrk="1" hangingPunct="1"/>
            <a:r>
              <a:rPr lang="fi-FI" sz="1400" kern="0" dirty="0">
                <a:solidFill>
                  <a:srgbClr val="FFFFFF"/>
                </a:solidFill>
                <a:latin typeface="Arial"/>
              </a:rPr>
              <a:t>Maanmittauslaitos</a:t>
            </a:r>
          </a:p>
          <a:p>
            <a:pPr eaLnBrk="1" hangingPunct="1"/>
            <a:r>
              <a:rPr lang="fi-FI" sz="1400" kern="0" dirty="0">
                <a:solidFill>
                  <a:srgbClr val="FFFFFF"/>
                </a:solidFill>
                <a:latin typeface="Arial"/>
              </a:rPr>
              <a:t>2.2.2021</a:t>
            </a:r>
          </a:p>
        </p:txBody>
      </p:sp>
    </p:spTree>
    <p:extLst>
      <p:ext uri="{BB962C8B-B14F-4D97-AF65-F5344CB8AC3E}">
        <p14:creationId xmlns:p14="http://schemas.microsoft.com/office/powerpoint/2010/main" val="133778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211" y="1376616"/>
            <a:ext cx="8857392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Alkukokous/infotilaisuus</a:t>
            </a:r>
            <a:r>
              <a:rPr lang="fi-FI" sz="1800" kern="0" dirty="0">
                <a:solidFill>
                  <a:srgbClr val="000000"/>
                </a:solidFill>
                <a:latin typeface="+mn-lt"/>
              </a:rPr>
              <a:t> &gt; Haltuunotto &gt; Korvaukset</a:t>
            </a:r>
            <a:r>
              <a:rPr lang="fi-FI" sz="1800" kern="0" dirty="0">
                <a:solidFill>
                  <a:srgbClr val="000000"/>
                </a:solidFill>
              </a:rPr>
              <a:t> &gt; Rakennustyöt </a:t>
            </a: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0816" y="2132856"/>
            <a:ext cx="7776864" cy="4248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Nyt alkukokouksen korvaa tämä info-tilaisuus ja haltuunotto suoritetaan nk. kirjallisessa menettelyssä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Käydään läpi toimitusta koskevat yleiset asiat: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toimituksen kulku pääpiirteissään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korvausmenettely ja sovellettava lainsäädäntö (ratalaki ja laki kiinteän omaisuuden ja erityisten oikeuksien lunastamisesta - ns. lunastuslaki)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Käsitellään toimitushakemusta, rautatien rakentamista ja sen aikataulua (rataverkon haltijan puheenvuoro)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Esitetään toimitusaluetta koskeva kartta sekä </a:t>
            </a:r>
            <a:r>
              <a:rPr lang="fi-FI" sz="2000" kern="0" dirty="0" err="1">
                <a:solidFill>
                  <a:schemeClr val="tx1"/>
                </a:solidFill>
                <a:latin typeface="+mn-lt"/>
              </a:rPr>
              <a:t>haltuunotettavien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 alueiden alustavat pinta-alat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Annetaan määräaika korvausvaatimuksille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endParaRPr lang="fi-FI" sz="20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</a:t>
            </a: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Haltuunotto</a:t>
            </a:r>
            <a:r>
              <a:rPr lang="fi-FI" sz="1800" kern="0" dirty="0">
                <a:solidFill>
                  <a:srgbClr val="000000"/>
                </a:solidFill>
                <a:latin typeface="+mn-lt"/>
              </a:rPr>
              <a:t> &gt; </a:t>
            </a:r>
            <a:r>
              <a:rPr lang="fi-FI" sz="1800" kern="0" dirty="0">
                <a:solidFill>
                  <a:srgbClr val="000000"/>
                </a:solidFill>
              </a:rPr>
              <a:t>Korvaukset &gt; Rakennustyöt </a:t>
            </a: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27039" y="2060848"/>
            <a:ext cx="495988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Rautatien rakentamis- ja parantamishankkeissa rataverkon haltijan käyttöön ratasuunnitelmassa osoitetut alueet ja perustettavat oikeudet otetaan haltuun toimituksessa määrättynä ajankohtana.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Nyt pidettävässä toimituksessa haltuunotto tapahtuu </a:t>
            </a:r>
            <a:r>
              <a:rPr lang="fi-FI" sz="2000" b="1" u="sng" kern="0" dirty="0">
                <a:solidFill>
                  <a:srgbClr val="000000"/>
                </a:solidFill>
                <a:latin typeface="+mn-lt"/>
              </a:rPr>
              <a:t>8.2.2021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Haltuunotosta päätetty kirjallisessa menettelyssä ja ilmoitettu kirjeitse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Haltuunottopäätöksestä ei voi valittaa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Voidaan tehdä erillinen maasto-katselmus, jos maanomistaja niin haluaa, tästä sovittava erikseen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Kuva 4" descr="_P6Q3973.JPG"/>
          <p:cNvPicPr>
            <a:picLocks noChangeAspect="1"/>
          </p:cNvPicPr>
          <p:nvPr/>
        </p:nvPicPr>
        <p:blipFill>
          <a:blip r:embed="rId3" cstate="print"/>
          <a:srcRect l="18465" r="23228" b="12500"/>
          <a:stretch>
            <a:fillRect/>
          </a:stretch>
        </p:blipFill>
        <p:spPr>
          <a:xfrm>
            <a:off x="5858772" y="2492896"/>
            <a:ext cx="309501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124744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62808" y="1484784"/>
            <a:ext cx="7632848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Korvausperiaatteet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Menetysten korvaamisessa lähtökohtana on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täyden korvauksen periaate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, millä tarkoitetaan sitä, ettei kenenkään varallisuusasema muutu lunastuksessa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Kertakaikkisena määrättävät korvaukset kuuluvat siihen kiinteistöön,  jota lunastus koskee. Tämä on otettava huomioon erityisesti lunastusprosessin aikana tapahtuvassa kiinteistönluovutuksessa 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(Luovutuksen osapuolet voivat keskenään esimerkiksi kauppakirjassa sopia, kuuluvatko korvaukset kiinteistön vanhalle vai uudelle omistajalle. Tässä yhteydessä myös syytä tiedostaa, että lunastettavien alueiden pinta-ala vähennetään kiinteistön pinta-alasta vasta toimituksen tultua lainvoimaiseksi).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2276872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r>
              <a:rPr lang="fi-FI" sz="2000" b="1" kern="0" dirty="0">
                <a:solidFill>
                  <a:schemeClr val="tx1"/>
                </a:solidFill>
                <a:latin typeface="+mn-lt"/>
              </a:rPr>
              <a:t>Korvausperiaatteet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Lunastuksen kohteena oleville kiinteistöille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korvaukset määrätään viran puolesta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, mutta naapureille vain vaatimuksesta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asianosaisten on hyvä esittää näkemyksensä aiheutuneista haitoista ja vahingoista, sillä lunastustoimikunta ei voi aina havaita kaikkia aiheutuneita menetyksiä (toisen vaiheen toimitus)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Asianosaiset voivat halutessaan myös sopia myös korvauksista lunastuksen hakijan kanssa.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</a:t>
            </a:r>
            <a:r>
              <a:rPr lang="fi-FI" sz="1800" kern="0" dirty="0">
                <a:solidFill>
                  <a:srgbClr val="000000"/>
                </a:solidFill>
              </a:rPr>
              <a:t> 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00000" y="1988840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r>
              <a:rPr lang="fi-FI" sz="2000" b="1" kern="0" dirty="0">
                <a:solidFill>
                  <a:schemeClr val="tx1"/>
                </a:solidFill>
                <a:latin typeface="+mn-lt"/>
              </a:rPr>
              <a:t>Korvaukset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kern="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Lunastuskorvaus muodostuu kohteen-, haitan ja vahingonkorvauksesta: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kohteenkorvausta määrätään lunastettavasta omaisuudesta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haitankorvausta voidaan määrätä mm. meluhaitasta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vahingonkorvausta voidaan määrätä mm. koristekasvillisuudesta ja laitteista (</a:t>
            </a:r>
            <a:r>
              <a:rPr lang="fi-FI" sz="2000" dirty="0" err="1">
                <a:solidFill>
                  <a:schemeClr val="tx1"/>
                </a:solidFill>
                <a:latin typeface="+mn-lt"/>
              </a:rPr>
              <a:t>esim</a:t>
            </a:r>
            <a:r>
              <a:rPr lang="fi-FI" sz="2000" dirty="0">
                <a:solidFill>
                  <a:schemeClr val="tx1"/>
                </a:solidFill>
                <a:latin typeface="+mn-lt"/>
              </a:rPr>
              <a:t> kaivo, aita)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luonnonvarainen puusto sisältyy maapohjakorvaukseen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tx1"/>
                </a:solidFill>
                <a:latin typeface="+mn-lt"/>
              </a:rPr>
              <a:t>Huom</a:t>
            </a:r>
            <a:r>
              <a:rPr lang="fi-FI" sz="2000" dirty="0">
                <a:solidFill>
                  <a:schemeClr val="tx1"/>
                </a:solidFill>
                <a:latin typeface="+mn-lt"/>
              </a:rPr>
              <a:t>! Korvausvaatimukset viimeistään </a:t>
            </a:r>
            <a:r>
              <a:rPr lang="fi-FI" sz="2000" b="1" u="sng" dirty="0">
                <a:solidFill>
                  <a:schemeClr val="tx1"/>
                </a:solidFill>
                <a:latin typeface="+mn-lt"/>
              </a:rPr>
              <a:t>31.3.2021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Tilikyselylomakkeet infon jälkeen postitse, palautus vaatimuksen kanssa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2276872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r>
              <a:rPr lang="fi-FI" sz="2000" b="1" kern="0" dirty="0">
                <a:solidFill>
                  <a:schemeClr val="tx1"/>
                </a:solidFill>
                <a:latin typeface="+mn-lt"/>
              </a:rPr>
              <a:t>Oikeudenvalvontakulut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endParaRPr lang="fi-FI" sz="2000" b="1" kern="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Asianosaiselle voidaan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vaadittaessa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 määrätä korvausta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välttämättömistä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 oikeudenvalvontakustannuksista: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ansionmenetyksestä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matkakustannuksista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selvityskustannuksista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asiamieskustannuksista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26876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1988840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Korvausten määrääminen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Korvaus määrätään haltuunoton ajankohdan mukaan.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Jos yleinen hintataso haltuunoton jälkeen nousee, maksamatta oleva osa korvataan kohonneen hintatason mukaan (ns. indeksikorotus). Haltuunoton ja maksamisen väliseltä ajalta maksetaan lisäksi kuuden prosentin vuotuinen korko (poikkeuksena oikeudenvalvontakulut).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Korvaukset tulee maksaa kolmen kuukauden kuluessa niiden määräämisestä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korvauksille maksetaan 6 %:n vuotuinen korko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korko maksetaan haltuunotosta lukien</a:t>
            </a:r>
          </a:p>
          <a:p>
            <a:pPr marL="801688" lvl="1" indent="-344488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maksun viivästyessä yli kolmen kuukauden muuttuu   korko korkolain mukaiseksi viivästyskoroksi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</a:t>
            </a:r>
            <a:r>
              <a:rPr lang="fi-FI" sz="1800" kern="0" dirty="0">
                <a:solidFill>
                  <a:srgbClr val="000000"/>
                </a:solidFill>
              </a:rPr>
              <a:t>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2032466"/>
            <a:ext cx="7632848" cy="4320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Korvausten maksaminen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 err="1">
                <a:solidFill>
                  <a:schemeClr val="tx1"/>
                </a:solidFill>
                <a:latin typeface="+mn-lt"/>
              </a:rPr>
              <a:t>ELY-keskus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 maksaa korvaukset toimituksen lopettamisen jälkeen;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jos maanomistaja valittaa, korvaukset maksetaan kokonaisuudessaan toimituksessa määrätyn suuruisena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jos ELY-keskus valittaa, riidanalainen korvausosa maksetaan maanomistajalle hakemuksesta tienpitäjän hyväksymää vakuutta vastaan.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Korvaus voidaan määrätä talletettavaksi aluehallintovirastoon, mikäli korvauksen saajasta on epäselvyyttä taikka jäljelle jäävä kiinteistön osa ei enää vastaa velkojen määrää vakuutena (pantinhaltijan suojaaminen).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</a:t>
            </a:r>
            <a:r>
              <a:rPr lang="fi-FI" sz="1800" kern="0" dirty="0">
                <a:solidFill>
                  <a:srgbClr val="000000"/>
                </a:solidFill>
              </a:rPr>
              <a:t>&gt; </a:t>
            </a:r>
            <a:r>
              <a:rPr lang="fi-FI" sz="1800" b="1" kern="0" dirty="0">
                <a:solidFill>
                  <a:srgbClr val="000000"/>
                </a:solidFill>
              </a:rPr>
              <a:t>Korvaukset</a:t>
            </a:r>
            <a:r>
              <a:rPr lang="fi-FI" sz="1800" kern="0" dirty="0">
                <a:solidFill>
                  <a:srgbClr val="000000"/>
                </a:solidFill>
              </a:rPr>
              <a:t> 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1988840"/>
            <a:ext cx="7992888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Korvausten verotus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korvaukset ja  korko ovat veronalaista tuloa, mitkä asianosaisen on ilmoitettava oma-aloitteisesti verottajalle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tapauskohtaisesti korvaus verotetaan joko luovutusvoittona (=pääomatulona) tai maataloustulona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Kohteenkorvauksissa ja yleensä haitankorvauksissakin noudatetaan TVL 49 §:n säännöstä luovutusvoiton osittaisesta verovapaudesta (= 80 %:n </a:t>
            </a:r>
            <a:r>
              <a:rPr lang="fi-FI" sz="1600" dirty="0" err="1">
                <a:solidFill>
                  <a:schemeClr val="tx1"/>
                </a:solidFill>
                <a:latin typeface="+mn-lt"/>
              </a:rPr>
              <a:t>hankintameno-olettama</a:t>
            </a:r>
            <a:r>
              <a:rPr lang="fi-FI" sz="1600" dirty="0">
                <a:solidFill>
                  <a:schemeClr val="tx1"/>
                </a:solidFill>
                <a:latin typeface="+mn-lt"/>
              </a:rPr>
              <a:t>)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Veronalaisen tulon sijaan saadut vahingonkorvaukset ovat veronalaista tuloa, esimerkiksi: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Korvaus sadon menetyksestä on maatalouden tuloa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Verovapaita vahingonkorvauksia ovat esim. pihakasvillisuudesta tai tontilla olevista aidoista ja porteista saadut korvaukset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Verohallinto antaa asiasta lisätietoja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</a:t>
            </a:r>
            <a:r>
              <a:rPr lang="fi-FI" sz="1800" kern="0" dirty="0">
                <a:solidFill>
                  <a:srgbClr val="000000"/>
                </a:solidFill>
              </a:rPr>
              <a:t>&gt; Korvaukset </a:t>
            </a:r>
            <a:r>
              <a:rPr lang="fi-FI" sz="1800" kern="0" dirty="0">
                <a:solidFill>
                  <a:schemeClr val="tx1"/>
                </a:solidFill>
              </a:rPr>
              <a:t>&gt; </a:t>
            </a:r>
            <a:r>
              <a:rPr lang="fi-FI" sz="1800" b="1" kern="0" dirty="0">
                <a:solidFill>
                  <a:schemeClr val="tx1"/>
                </a:solidFill>
              </a:rPr>
              <a:t>Lopputoimenpiteet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2564904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Toimituksen päättyminen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Toimituksessa tehdyistä päätöksistä voi valittaa maaoikeuteen 30 päivän kuluessa toimituksen lopettamisesta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Maaoikeuden päätökseen voi edelleen hakea muutoksenhakulupaa korkeimmalta oikeudelta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Päätösten lainvoimaisuuden (valitusaika ummessa) jälkeen: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toimituksesta tehdään merkinnät kiinteistörekisteriin (esim. pinta-alojen vähennys)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toimitus katsotaan päättyneeksi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DECE6E-0E22-4DFC-BFD8-ECC82331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6672"/>
            <a:ext cx="7056784" cy="648072"/>
          </a:xfrm>
        </p:spPr>
        <p:txBody>
          <a:bodyPr/>
          <a:lstStyle/>
          <a:p>
            <a:r>
              <a:rPr lang="fi-FI" dirty="0"/>
              <a:t>Infotilaisuuden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23A668-3EF5-402D-81D4-27F5ECA956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1600" y="1844824"/>
            <a:ext cx="7056784" cy="396044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fi-FI" dirty="0"/>
              <a:t>Rakennuttajan puheenvuoro, ratahankkeen esittely, projektipäällikkö Tommi Rosenvall, Väylävirasto</a:t>
            </a:r>
          </a:p>
          <a:p>
            <a:pPr marL="457200" indent="-457200">
              <a:buAutoNum type="arabicPeriod"/>
            </a:pPr>
            <a:r>
              <a:rPr lang="fi-FI" dirty="0"/>
              <a:t>Ratatoimituksen (=radan lunastuksen) toimitusinsinöörin puheenvuoro, ratatoimituksen sisältö, Petri Lukin, Maanmittauslaitos</a:t>
            </a:r>
          </a:p>
          <a:p>
            <a:pPr marL="457200" indent="-457200">
              <a:buAutoNum type="arabicPeriod"/>
            </a:pPr>
            <a:r>
              <a:rPr lang="fi-FI" dirty="0"/>
              <a:t>Lunastajan puheenvuoro, Katja Palmu ELY-keskus/</a:t>
            </a:r>
            <a:r>
              <a:rPr lang="fi-FI" dirty="0" err="1"/>
              <a:t>Landpro</a:t>
            </a:r>
            <a:r>
              <a:rPr lang="fi-FI" dirty="0"/>
              <a:t> Oy </a:t>
            </a:r>
          </a:p>
          <a:p>
            <a:pPr marL="457200" indent="-457200">
              <a:buAutoNum type="arabicPeriod"/>
            </a:pPr>
            <a:r>
              <a:rPr lang="fi-FI" dirty="0"/>
              <a:t>Keskustelua, mahdollisia tiedusteluja tiettyjen kiinteistöjen osalta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Huom</a:t>
            </a:r>
            <a:r>
              <a:rPr lang="fi-FI" dirty="0"/>
              <a:t>! Kysymykset aina kunkin puheenvuoron jälkeen, ei kesken puheenvuoroa!</a:t>
            </a:r>
          </a:p>
          <a:p>
            <a:pPr marL="0" indent="0">
              <a:buNone/>
            </a:pPr>
            <a:r>
              <a:rPr lang="fi-FI" dirty="0"/>
              <a:t>Infotilaisuus </a:t>
            </a:r>
            <a:r>
              <a:rPr lang="fi-FI" u="sng" dirty="0"/>
              <a:t>ei ole varsinainen toimituskokous</a:t>
            </a:r>
            <a:r>
              <a:rPr lang="fi-FI" dirty="0"/>
              <a:t>, jossa tehdään päätöksiä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26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&gt; Haltuunotto &gt; </a:t>
            </a:r>
            <a:r>
              <a:rPr lang="fi-FI" sz="1800" kern="0" dirty="0">
                <a:solidFill>
                  <a:srgbClr val="000000"/>
                </a:solidFill>
              </a:rPr>
              <a:t>Korvaukset &gt; </a:t>
            </a:r>
            <a:r>
              <a:rPr lang="fi-FI" sz="1800" b="1" kern="0" dirty="0">
                <a:solidFill>
                  <a:srgbClr val="000000"/>
                </a:solidFill>
              </a:rPr>
              <a:t>Rakennustyöt</a:t>
            </a:r>
            <a:r>
              <a:rPr lang="fi-FI" sz="1800" kern="0" dirty="0">
                <a:solidFill>
                  <a:srgbClr val="000000"/>
                </a:solidFill>
              </a:rPr>
              <a:t> </a:t>
            </a: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3791" y="1988840"/>
            <a:ext cx="5328592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Rataverkon haltija rakennuttaa rautatien hyväksytyn ratasuunnitelman mukaisesti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Rautatien rakentamisvaiheessa voidaan sopia eri asioista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rautatiealueelta hakattavan puuston poisto- ja myyntitavasta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yksityisteiden käytöstä rakentamisen aikana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rakennustöistä aiheutuvien vahinkojen korjaamisesta ja korvaamisesta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Jos sopimukseen ei päästä, erimielisyydet ratkaisee lunastustoimikunta toimitusta jatkettaessa.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Puuston kaadot ja rakennustyöt on voitu aloittaa jo ennen haltuunottoa asianosaisten tekemien sopimusten perusteella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  <p:pic>
        <p:nvPicPr>
          <p:cNvPr id="3" name="Kuva 2" descr="Kuva, joka sisältää kohteen puu, ulko, taivas, seuraa&#10;&#10;Kuvaus luotu automaattisesti">
            <a:extLst>
              <a:ext uri="{FF2B5EF4-FFF2-40B4-BE49-F238E27FC236}">
                <a16:creationId xmlns:a16="http://schemas.microsoft.com/office/drawing/2014/main" id="{7230AFF0-E451-461F-9C0D-6DE8FEED3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99638"/>
            <a:ext cx="3072868" cy="38480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61DC7B-7488-4E8A-81F2-0E88480F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/>
              <a:t>Toimituksen ja hankkeen verkkosivut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A54B3E-BBE2-41EA-B1BB-B5261829E9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Toimituksen verkkosivut löytyvät osoitteesta: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www.maanmittauslaitos.fi/ TN2020-648670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Verkkosivuilta löytyy mm.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Toimituskartta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Yhteystietoja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Esitteitä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Hankkeen verkkosivut: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>
                <a:hlinkClick r:id="rId2"/>
              </a:rPr>
              <a:t>https://vayla.fi/espoonkaupunkirata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Hankkeen verkkosivuilta löytyy mm.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Ratasuunnitelma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Tietoa hankkeen vaikutuksista ja aikataulusta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287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79363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8039100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Ratatoimitus pidetään kun rakennetaan uutta rautatietä tai on laajennettava entistä rautatiealuetta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755576" y="1988840"/>
            <a:ext cx="705678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i-FI" b="1" dirty="0"/>
              <a:t>Esityksen sisältö: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Mikä oikeuttaa lunastamaan rautatiealueen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Mikä on rataverkon haltijan ja Maanmittauslaitoksen rooli toimituksessa?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Mikä on lunastustoimikunta, entä ketkä ovat hankkeen asianosaisia?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Miten ratatoimitus etenee?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Rajojen merkitseminen maastoon ja toimituskartan laatiminen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Rautatiealueen vaatimien maa-alueiden haltuunotto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Rautatien rakentaminen alkaa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Korvausten määrääminen ja maksaminen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Toimituksen lopputoimenpiteet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0943C-90ED-4D37-A1BD-98527EB0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Lunastusperuste tai -lupa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7033F4-5C49-410B-B47A-453DDD0E99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Hyväksytty ratasuunnitelma oikeuttaa Väyläviraston lunastamaan rautatiealuetta (ratalain 21 §), voimassa 4 vuotta</a:t>
            </a:r>
          </a:p>
          <a:p>
            <a:r>
              <a:rPr lang="fi-FI" dirty="0"/>
              <a:t>Ratasuunnitelmat hyväksyy Liikenne- ja viestintävirasto </a:t>
            </a:r>
            <a:r>
              <a:rPr lang="fi-FI" dirty="0" err="1"/>
              <a:t>Traficom</a:t>
            </a:r>
            <a:endParaRPr lang="fi-FI" dirty="0"/>
          </a:p>
          <a:p>
            <a:r>
              <a:rPr lang="fi-FI" dirty="0"/>
              <a:t>Tässä ratasuunnitelma hyväksytty 9.10.2015 ja suunnitelman voimassaoloaikaa jatkettu vuonna 2019 vuoden 2023 loppuun</a:t>
            </a:r>
          </a:p>
          <a:p>
            <a:r>
              <a:rPr lang="fi-FI" dirty="0"/>
              <a:t>Myös voimassaoleva asemakaava oikeuttaa lunastamaan </a:t>
            </a:r>
            <a:r>
              <a:rPr lang="fi-FI"/>
              <a:t>kaavan mukaisen </a:t>
            </a:r>
            <a:r>
              <a:rPr lang="fi-FI" dirty="0"/>
              <a:t>rautatiealueen (LR) </a:t>
            </a:r>
          </a:p>
        </p:txBody>
      </p:sp>
    </p:spTree>
    <p:extLst>
      <p:ext uri="{BB962C8B-B14F-4D97-AF65-F5344CB8AC3E}">
        <p14:creationId xmlns:p14="http://schemas.microsoft.com/office/powerpoint/2010/main" val="346189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66" y="908720"/>
            <a:ext cx="8039100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Mikä on rataverkon haltijan ja Maanmittauslaitoksen rooli toimituksessa?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2060848"/>
            <a:ext cx="7920880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Väylävirasto rataverkon haltijana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vastaa rautatien suunnittelusta, rakennuttamisesta ja kunnossapidosta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ELY-keskus rataverkon haltijan edustajana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ELY-keskus (liikenne ja infrastruktuuri) hakee ratatoimitusta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ELY-keskus (liikenne ja infrastruktuuri) maksaa korvaukset ja  ratatoimituskulut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Maanmittauslaitos puolueettomana tahona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vastaa rajankäynneistä (lunastustoimikunta)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vastaa toimituskartoista ja –asiakirjoista (toimitusinsinööri)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valmistaa asiakirjat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päättää korvauksista yms. (lunastustoimikunta)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rekisteröi ratatoimituksen kiinteistörekisteriin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80391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Mikä on lunastustoimikunta, entä ketkä ovat hankkeen asianosaisia?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2420888"/>
            <a:ext cx="7848872" cy="3744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Lunastustoimikunta suorittaa toimituksen ja päättää asioista toimituskokouksessa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Lunastustoimikunta: yleensä toimitusinsinööri ja kaksi uskottua miestä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Päätökset annetaan kokouksissa (ennen päätöksiä kuullaan asianosaisia) tai </a:t>
            </a:r>
            <a:r>
              <a:rPr lang="fi-FI" sz="2000" u="sng" dirty="0">
                <a:solidFill>
                  <a:schemeClr val="tx1"/>
                </a:solidFill>
                <a:latin typeface="+mn-lt"/>
              </a:rPr>
              <a:t>kirjallisessa menettelyssä </a:t>
            </a:r>
            <a:r>
              <a:rPr lang="fi-FI" sz="2000" dirty="0">
                <a:solidFill>
                  <a:schemeClr val="tx1"/>
                </a:solidFill>
                <a:latin typeface="+mn-lt"/>
              </a:rPr>
              <a:t>nk. koronalain nojalla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Ratatoimituksen asianosaisia ovat: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radanpitoviranomainen sekä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maanomistajat (rautatien välittömästä läheisyydestä)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mahdollisesti rasite-, vuokra- ym. erityisten oikeuksien haltijat, naapurit jne.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7B00E-4011-4E68-BCCA-3A145372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Kirjallinen menettely, </a:t>
            </a:r>
            <a:r>
              <a:rPr lang="fi-FI" dirty="0" err="1"/>
              <a:t>covid</a:t>
            </a:r>
            <a:r>
              <a:rPr lang="fi-FI" dirty="0"/>
              <a:t>-laki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1C49DE-5066-4386-A7BD-8B4AACBF11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Koronapandemian takia säädettiin poikkeusmenettelylaki (302/2020) maanmittaustoimituksissa</a:t>
            </a:r>
          </a:p>
          <a:p>
            <a:r>
              <a:rPr lang="fi-FI" dirty="0"/>
              <a:t>Voimaan 4.5.2020 &gt; 31.12.2020</a:t>
            </a:r>
          </a:p>
          <a:p>
            <a:r>
              <a:rPr lang="fi-FI" dirty="0"/>
              <a:t>Voimassaoloa jatkettiin &gt; 30.6.2021</a:t>
            </a:r>
          </a:p>
          <a:p>
            <a:r>
              <a:rPr lang="fi-FI" dirty="0"/>
              <a:t>Kokoukseen voi osallistua videoyhteydellä ja jopa puhelimella</a:t>
            </a:r>
          </a:p>
          <a:p>
            <a:r>
              <a:rPr lang="fi-FI" dirty="0"/>
              <a:t>Jos muutoksenhaku kokouksessa päätettävistä asioista on lailla kielletty, tai jos asianosaiset ovat asioista yksimielisiä, voidaan päätökset antaa kirjallisessa menettelyssä</a:t>
            </a:r>
          </a:p>
          <a:p>
            <a:r>
              <a:rPr lang="fi-FI" dirty="0"/>
              <a:t>Haltuunotosta ei voi valittaa &gt; kirjallinen menettely tässä mahdollista</a:t>
            </a:r>
          </a:p>
        </p:txBody>
      </p:sp>
    </p:spTree>
    <p:extLst>
      <p:ext uri="{BB962C8B-B14F-4D97-AF65-F5344CB8AC3E}">
        <p14:creationId xmlns:p14="http://schemas.microsoft.com/office/powerpoint/2010/main" val="420680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039100" cy="115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Ratatoimituksia voi ratahankkeen yhteydessä olla useampia ja yhdessä ratatoimituksessa voi olla useita toimituskokouksia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2204864"/>
            <a:ext cx="7992888" cy="388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Rautatiehankkeessa voi olla kaksi erillistä ratatoimitusta: ensimmäinen, kun rautatien rakentaminen käynnistyy ja toinen, kun rautatie on rakennettu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Ensimmäisessä ratatoimituksessa (=nyt kysymyksessä)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tehdään omaisuuden haltuunotto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tehdään maastotyöt ja laaditaan toimituskartta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määrätään korvaukset rautatien alle jäävästä omaisuudesta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Toisessa ratatoimituksessa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tarkistetaan lopulliset rata-alueen rajat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suoritetaan täydentävät maastotyöt ja laaditaan muuttuneilta osin toimituskartta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käsitellään rautatien rakentamisen jälkeen ilmenneet korvausasiat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tehdään tarvittaessa tilus- ja yksityistiejärjestelyt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</a:pPr>
            <a:endParaRPr lang="fi-FI" sz="18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772816"/>
            <a:ext cx="5328592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Rautatiealueen rajat on tässä jo merkitty maastoon </a:t>
            </a:r>
            <a:r>
              <a:rPr lang="fi-FI" sz="1800" u="sng" kern="0" dirty="0">
                <a:solidFill>
                  <a:srgbClr val="02A5E6"/>
                </a:solidFill>
                <a:latin typeface="+mn-lt"/>
              </a:rPr>
              <a:t>sinipäisillä</a:t>
            </a:r>
            <a:r>
              <a:rPr lang="fi-FI" sz="1800" u="sng" kern="0" dirty="0">
                <a:solidFill>
                  <a:schemeClr val="tx1"/>
                </a:solidFill>
                <a:latin typeface="+mn-lt"/>
              </a:rPr>
              <a:t> puupaaluilla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Tässä yhteydessä omaisuuden inventointi jo tehty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Toimituskartasta ilmenee: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rautatiealue ja siihen rajoittuvat kiinteistöt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rautatien suoja- ja näkemäalueet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(käyttöoikeudet yksityisteihin ja laskuojiin)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(tehdyt tilusjärjestelyt)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(lakanneet rautatiet)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(tehdyt rajankäynnit ja rajamerkkien siirrot)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Toimituskartta on pohjana määrättäville korvauksille yhdessä maastoinventointitietojen kanssa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344816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Toimituskartta ja </a:t>
            </a:r>
            <a:r>
              <a:rPr lang="fi-FI" sz="3000" kern="1200" dirty="0" err="1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maastoonmerkintä</a:t>
            </a:r>
            <a:endParaRPr lang="fi-FI" sz="3000" kern="1200" dirty="0">
              <a:solidFill>
                <a:schemeClr val="tx1"/>
              </a:solidFill>
              <a:latin typeface="+mj-lt"/>
              <a:ea typeface="DejaVu Sans" charset="0"/>
              <a:cs typeface="DejaVu Sans" charset="0"/>
            </a:endParaRP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3AC15818-F1FF-49D8-8BAA-C6F53B3821D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72048"/>
            <a:ext cx="3370504" cy="3600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kalvopohja_su</Template>
  <TotalTime>2614</TotalTime>
  <Pages>2</Pages>
  <Words>1369</Words>
  <Application>Microsoft Office PowerPoint</Application>
  <PresentationFormat>Näytössä katseltava diaesitys (4:3)</PresentationFormat>
  <Paragraphs>192</Paragraphs>
  <Slides>22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30" baseType="lpstr">
      <vt:lpstr>Arial</vt:lpstr>
      <vt:lpstr>Georgia</vt:lpstr>
      <vt:lpstr>GillSans</vt:lpstr>
      <vt:lpstr>Times New Roman</vt:lpstr>
      <vt:lpstr>Verdana</vt:lpstr>
      <vt:lpstr>Wingdings</vt:lpstr>
      <vt:lpstr>MMLppt-suomi</vt:lpstr>
      <vt:lpstr>1_MMLppt-suomi</vt:lpstr>
      <vt:lpstr>Espoon kaupunkiradan ratatoimitus TN2020-648670</vt:lpstr>
      <vt:lpstr>Infotilaisuuden ohjelma</vt:lpstr>
      <vt:lpstr>Ratatoimitus pidetään kun rakennetaan uutta rautatietä tai on laajennettava entistä rautatiealuetta</vt:lpstr>
      <vt:lpstr>Lunastusperuste tai -lupa </vt:lpstr>
      <vt:lpstr>Mikä on rataverkon haltijan ja Maanmittauslaitoksen rooli toimituksessa?</vt:lpstr>
      <vt:lpstr>Mikä on lunastustoimikunta, entä ketkä ovat hankkeen asianosaisia?</vt:lpstr>
      <vt:lpstr>Kirjallinen menettely, covid-laki</vt:lpstr>
      <vt:lpstr>Ratatoimituksia voi ratahankkeen yhteydessä olla useampia ja yhdessä ratatoimituksessa voi olla useita toimituskokouksia </vt:lpstr>
      <vt:lpstr>Toimituskartta ja maastoonmerkintä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Toimituksen ja hankkeen verkkosivut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>MML:n peruskalvo vaaka</dc:subject>
  <dc:creator>OHIIRONEN</dc:creator>
  <cp:lastModifiedBy>Lukin Petri</cp:lastModifiedBy>
  <cp:revision>166</cp:revision>
  <cp:lastPrinted>1998-07-07T12:35:42Z</cp:lastPrinted>
  <dcterms:created xsi:type="dcterms:W3CDTF">2013-01-14T06:32:19Z</dcterms:created>
  <dcterms:modified xsi:type="dcterms:W3CDTF">2021-02-02T06:23:29Z</dcterms:modified>
</cp:coreProperties>
</file>