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5" r:id="rId4"/>
    <p:sldId id="266" r:id="rId5"/>
    <p:sldId id="270" r:id="rId6"/>
    <p:sldId id="271" r:id="rId7"/>
    <p:sldId id="278" r:id="rId8"/>
    <p:sldId id="275" r:id="rId9"/>
    <p:sldId id="276" r:id="rId10"/>
    <p:sldId id="281" r:id="rId11"/>
    <p:sldId id="286" r:id="rId12"/>
    <p:sldId id="282" r:id="rId13"/>
    <p:sldId id="285" r:id="rId14"/>
    <p:sldId id="283" r:id="rId15"/>
    <p:sldId id="284" r:id="rId16"/>
    <p:sldId id="279" r:id="rId17"/>
    <p:sldId id="280" r:id="rId18"/>
    <p:sldId id="264" r:id="rId19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äsänen Ilari" initials="RI" lastIdx="12" clrIdx="0">
    <p:extLst>
      <p:ext uri="{19B8F6BF-5375-455C-9EA6-DF929625EA0E}">
        <p15:presenceInfo xmlns:p15="http://schemas.microsoft.com/office/powerpoint/2012/main" userId="S::ilari.rasanen@maanmittauslaitos.fi::e3fad776-b29f-41c5-a354-2cb7bd844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4703" autoAdjust="0"/>
  </p:normalViewPr>
  <p:slideViewPr>
    <p:cSldViewPr snapToGrid="0" showGuides="1">
      <p:cViewPr varScale="1">
        <p:scale>
          <a:sx n="101" d="100"/>
          <a:sy n="101" d="100"/>
        </p:scale>
        <p:origin x="132" y="186"/>
      </p:cViewPr>
      <p:guideLst>
        <p:guide orient="horz" pos="2160"/>
        <p:guide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3C11418-0FDA-4772-AF0E-76F070C00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99BDFD-0A0E-43F8-B5CE-36A45BE7C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7188-712B-4F06-8585-2AF7FF3CA460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0199CE-1656-47F7-987F-DF44C834A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B1C288-9A19-4FB7-BFB0-93D2A89B1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2B84-C8EC-4B95-8245-04509A974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2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70153-B8E4-468D-9754-EDD8D4A4C86F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DCDC-EF19-4E02-9CB6-75B88F00AE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8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F35E2B7-3C71-4C31-AFF1-1FB222D01415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0A368875-0E16-495A-BC13-877499D6BBEE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08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F71D8EB1-9A23-4DD7-89BA-F0D84FC5E995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05191F6A-9606-4E8D-A538-707158358B8E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40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8AE890A4-491D-450D-A180-00A68E5C076D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64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7E25962F-7456-46D6-B07E-1F0F51FF960C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3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204784D1-0F23-4D41-829D-C04244863E20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74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83FCF86-1B12-43BC-B605-F878371964B1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23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9A8D37B6-1009-4A71-8B62-3073497AF57C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64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8BBB107D-D9DB-4EAF-8DE1-3273CFA5CD70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9127EFD4-D620-466B-9DD1-01B80390B98E}" type="datetime1">
              <a:rPr lang="fi-FI" smtClean="0"/>
              <a:t>10.12.2024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 userDrawn="1"/>
        </p:nvSpPr>
        <p:spPr>
          <a:xfrm>
            <a:off x="282338" y="3668712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 userDrawn="1"/>
        </p:nvSpPr>
        <p:spPr>
          <a:xfrm>
            <a:off x="8466461" y="3659733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DE7EBF27-8748-4617-BA9A-D8260EB52115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74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BCB4B251-4B2D-4EF1-8942-5E3772B907FE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94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27DC1BD-435D-4F1A-95FB-255EF7763645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77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7736BEB5-8F45-4D82-83B7-1BCD4560A46A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31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F26E167-9C96-4032-B1BD-9E0D315A4DE3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38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DD48BC54-2776-4DCA-B939-BED678C29DA9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019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F51D404-C580-4F1D-A1EF-13159CE1677F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63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EC11008D-9800-4BD7-8F24-2237C177396A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79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0B97DCB5-5727-44E1-BE7C-DB4DB411114C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2788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6E06C8E5-16BE-4FCD-BCB4-9CE218066190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25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4F044260-8792-4AC5-AFA8-F8159FBD7838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2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43BE4DF-883D-43DE-8335-38E7A99CDD64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98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5" y="3496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1983"/>
            <a:ext cx="12192000" cy="1039965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Tunnemme Maan – turvaamme tulevaisuutta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413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7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E86F921D-0B23-4C55-BFC9-09867CA1BAFA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5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6ED9196D-1C90-4A37-B91B-F4D2B48278DC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6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567DAED-CC59-4EE9-8F40-61BCBCE43507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4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FF26B5AE-B43F-4816-B92F-2C51F496081C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0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760D85E-3576-4F89-A2F9-DA5D77ED6E50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16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41E8A717-D5D0-411F-91F8-9414F6D7285F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7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159F03B5-3D58-4F73-8A3B-EDAD201771A9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2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A24B85D1-9E6F-4DE6-9A56-142B919C27F9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2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706" r:id="rId4"/>
    <p:sldLayoutId id="2147483708" r:id="rId5"/>
    <p:sldLayoutId id="2147483707" r:id="rId6"/>
    <p:sldLayoutId id="2147483664" r:id="rId7"/>
    <p:sldLayoutId id="2147483656" r:id="rId8"/>
    <p:sldLayoutId id="2147483653" r:id="rId9"/>
    <p:sldLayoutId id="2147483704" r:id="rId10"/>
    <p:sldLayoutId id="2147483668" r:id="rId11"/>
    <p:sldLayoutId id="2147483661" r:id="rId12"/>
    <p:sldLayoutId id="2147483680" r:id="rId13"/>
    <p:sldLayoutId id="2147483701" r:id="rId14"/>
    <p:sldLayoutId id="2147483702" r:id="rId15"/>
    <p:sldLayoutId id="2147483698" r:id="rId16"/>
    <p:sldLayoutId id="2147483696" r:id="rId17"/>
    <p:sldLayoutId id="2147483657" r:id="rId18"/>
    <p:sldLayoutId id="2147483666" r:id="rId19"/>
    <p:sldLayoutId id="2147483700" r:id="rId20"/>
    <p:sldLayoutId id="2147483681" r:id="rId21"/>
    <p:sldLayoutId id="2147483670" r:id="rId22"/>
    <p:sldLayoutId id="2147483671" r:id="rId23"/>
    <p:sldLayoutId id="2147483685" r:id="rId24"/>
    <p:sldLayoutId id="2147483691" r:id="rId25"/>
    <p:sldLayoutId id="2147483693" r:id="rId26"/>
    <p:sldLayoutId id="2147483692" r:id="rId27"/>
    <p:sldLayoutId id="2147483699" r:id="rId28"/>
    <p:sldLayoutId id="2147483672" r:id="rId29"/>
    <p:sldLayoutId id="2147483688" r:id="rId30"/>
    <p:sldLayoutId id="2147483684" r:id="rId31"/>
    <p:sldLayoutId id="2147483655" r:id="rId32"/>
    <p:sldLayoutId id="2147483665" r:id="rId3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29" y="1766037"/>
            <a:ext cx="9714986" cy="1436848"/>
          </a:xfrm>
        </p:spPr>
        <p:txBody>
          <a:bodyPr/>
          <a:lstStyle/>
          <a:p>
            <a:r>
              <a:rPr lang="fi-FI" sz="4800" b="1" i="0" u="none" strike="noStrike" baseline="0" dirty="0">
                <a:latin typeface="Arial" panose="020B0604020202020204" pitchFamily="34" charset="0"/>
              </a:rPr>
              <a:t>Maanmittaustoimitus, tilusjärjestely </a:t>
            </a:r>
            <a:r>
              <a:rPr lang="fi-FI" sz="4800" b="1" i="0" u="none" strike="noStrike" baseline="0" dirty="0" err="1">
                <a:latin typeface="Arial" panose="020B0604020202020204" pitchFamily="34" charset="0"/>
              </a:rPr>
              <a:t>Tno</a:t>
            </a:r>
            <a:r>
              <a:rPr lang="fi-FI" sz="4800" b="1" i="0" u="none" strike="noStrike" baseline="0" dirty="0">
                <a:latin typeface="Arial" panose="020B0604020202020204" pitchFamily="34" charset="0"/>
              </a:rPr>
              <a:t>: 2020-638928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540" y="3655114"/>
            <a:ext cx="10774496" cy="201303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GB" sz="3600" dirty="0" err="1"/>
              <a:t>Kokous</a:t>
            </a:r>
            <a:r>
              <a:rPr lang="en-GB" sz="3600" dirty="0"/>
              <a:t> 11.12.2024 </a:t>
            </a:r>
            <a:r>
              <a:rPr lang="en-GB" sz="3600" dirty="0" err="1"/>
              <a:t>klo</a:t>
            </a:r>
            <a:r>
              <a:rPr lang="en-GB" sz="3600" dirty="0"/>
              <a:t> 10:00</a:t>
            </a:r>
          </a:p>
          <a:p>
            <a:endParaRPr lang="en-GB" sz="3600" dirty="0"/>
          </a:p>
          <a:p>
            <a:pPr marL="457200" indent="-457200">
              <a:buFontTx/>
              <a:buChar char="-"/>
            </a:pPr>
            <a:r>
              <a:rPr lang="en-GB" sz="3600" dirty="0" err="1"/>
              <a:t>Virpiniemi</a:t>
            </a:r>
            <a:r>
              <a:rPr lang="en-GB" sz="3600" dirty="0"/>
              <a:t> </a:t>
            </a:r>
            <a:r>
              <a:rPr lang="en-GB" sz="3600" dirty="0" err="1"/>
              <a:t>auditorio</a:t>
            </a:r>
            <a:endParaRPr lang="en-GB" sz="36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41171C1-9D73-14AC-7D43-150EF04E54B5}"/>
              </a:ext>
            </a:extLst>
          </p:cNvPr>
          <p:cNvSpPr txBox="1"/>
          <p:nvPr/>
        </p:nvSpPr>
        <p:spPr>
          <a:xfrm>
            <a:off x="613612" y="5668148"/>
            <a:ext cx="60073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Toim. Ins. Juha Kytölä, uskotut miehet: </a:t>
            </a:r>
            <a:r>
              <a:rPr lang="fi-FI" sz="1050" dirty="0">
                <a:solidFill>
                  <a:srgbClr val="E7E6E6">
                    <a:lumMod val="50000"/>
                  </a:srgbClr>
                </a:solidFill>
                <a:latin typeface="Daytona" panose="020B0604030500040204" pitchFamily="34" charset="0"/>
              </a:rPr>
              <a:t>Raine Pernu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ja Sampsa Aro, </a:t>
            </a:r>
            <a:r>
              <a:rPr lang="fi-FI" sz="1050" dirty="0">
                <a:solidFill>
                  <a:srgbClr val="E7E6E6">
                    <a:lumMod val="50000"/>
                  </a:srgbClr>
                </a:solidFill>
                <a:latin typeface="Daytona" panose="020B0604030500040204" pitchFamily="34" charset="0"/>
              </a:rPr>
              <a:t>11.12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.2024, kokous</a:t>
            </a:r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6A839CE-7A15-EC60-DBF2-B9190FD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EEF66CE-FB6A-2E22-6C80-2975AA67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382573" cy="1036117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Ukkolansuoran</a:t>
            </a:r>
            <a:r>
              <a:rPr lang="fi-FI" dirty="0"/>
              <a:t> liittäminen  </a:t>
            </a:r>
            <a:br>
              <a:rPr lang="fi-FI" dirty="0"/>
            </a:br>
            <a:r>
              <a:rPr lang="fi-FI" dirty="0" err="1"/>
              <a:t>Jouttenkankaan</a:t>
            </a:r>
            <a:r>
              <a:rPr lang="fi-FI" dirty="0"/>
              <a:t> tiehen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07A1C1-4950-8B59-AA2B-24D309CF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73" y="1588168"/>
            <a:ext cx="10515600" cy="458879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i-FI" sz="2800" dirty="0"/>
              <a:t>Oulun kaupunki lähestyi s-postitse 9.10.24 ja ilmoitti Asemakylän ns. Sipilä asemakaavan laadinnasta (asuinalue). Kaavoitus osallistumis- ja </a:t>
            </a:r>
            <a:r>
              <a:rPr lang="fi-FI" sz="2800" dirty="0" err="1"/>
              <a:t>arviontisuunnittelu</a:t>
            </a:r>
            <a:r>
              <a:rPr lang="fi-FI" sz="2800" dirty="0"/>
              <a:t> vaiheessa.</a:t>
            </a:r>
          </a:p>
          <a:p>
            <a:pPr marL="457200" indent="-457200">
              <a:buFontTx/>
              <a:buChar char="-"/>
            </a:pPr>
            <a:r>
              <a:rPr lang="fi-FI" sz="2800" dirty="0"/>
              <a:t>Kaupungin tavoite on katkaista </a:t>
            </a:r>
            <a:r>
              <a:rPr lang="fi-FI" sz="2800" dirty="0" err="1"/>
              <a:t>Ukkolansuorantien</a:t>
            </a:r>
            <a:r>
              <a:rPr lang="fi-FI" sz="2800" dirty="0"/>
              <a:t> yhteys </a:t>
            </a:r>
            <a:r>
              <a:rPr lang="fi-FI" sz="2800" dirty="0" err="1"/>
              <a:t>Kiiminkijoentien</a:t>
            </a:r>
            <a:r>
              <a:rPr lang="fi-FI" sz="2800" dirty="0"/>
              <a:t> mt. 846 Martinniemen vanhan junaradan pohjoispuolelle (läpiajoliikenne).</a:t>
            </a:r>
          </a:p>
          <a:p>
            <a:pPr marL="457200" indent="-457200">
              <a:buFontTx/>
              <a:buChar char="-"/>
            </a:pPr>
            <a:r>
              <a:rPr lang="fi-FI" sz="2800" dirty="0" err="1"/>
              <a:t>Ukkolansuoran</a:t>
            </a:r>
            <a:r>
              <a:rPr lang="fi-FI" sz="2800" dirty="0"/>
              <a:t> liittämiselle </a:t>
            </a:r>
            <a:r>
              <a:rPr lang="fi-FI" sz="2800" dirty="0" err="1"/>
              <a:t>Jouttenkankaan</a:t>
            </a:r>
            <a:r>
              <a:rPr lang="fi-FI" sz="2800" dirty="0"/>
              <a:t> tiekunnalliseen tiehen ei </a:t>
            </a:r>
            <a:r>
              <a:rPr lang="fi-FI" sz="2800" dirty="0" err="1"/>
              <a:t>Oukan</a:t>
            </a:r>
            <a:r>
              <a:rPr lang="fi-FI" sz="2800" dirty="0"/>
              <a:t> kaavoitushanke aiheuta estettä.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57827D8-1241-C2FA-1010-859CE913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0CB3-4F28-4184-B421-0F59278C359D}" type="datetime1">
              <a:rPr lang="fi-FI" smtClean="0"/>
              <a:t>10.12.2024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90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EFF0186-D060-0674-3851-DA5473EC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CD014EE-C20F-CFE5-4C63-DFC03E1C3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552" y="34796"/>
            <a:ext cx="5196644" cy="6823203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933DE0-CE51-B80F-4590-0CC821A6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EFD4-D620-466B-9DD1-01B80390B98E}" type="datetime1">
              <a:rPr lang="fi-FI" smtClean="0"/>
              <a:t>10.12.2024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013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6A839CE-7A15-EC60-DBF2-B9190FD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EEF66CE-FB6A-2E22-6C80-2975AA67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382573" cy="1036117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Ukkolansuoran</a:t>
            </a:r>
            <a:r>
              <a:rPr lang="fi-FI" dirty="0"/>
              <a:t> liittäminen </a:t>
            </a:r>
            <a:br>
              <a:rPr lang="fi-FI" dirty="0"/>
            </a:br>
            <a:r>
              <a:rPr lang="fi-FI" dirty="0" err="1"/>
              <a:t>Jouttenkankaan</a:t>
            </a:r>
            <a:r>
              <a:rPr lang="fi-FI" dirty="0"/>
              <a:t> tiehen , Päätös: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07A1C1-4950-8B59-AA2B-24D309CF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73" y="1588168"/>
            <a:ext cx="10515600" cy="458879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i-FI" sz="3200" dirty="0" err="1"/>
              <a:t>Ukkolansuoran</a:t>
            </a:r>
            <a:r>
              <a:rPr lang="fi-FI" sz="3200" dirty="0"/>
              <a:t> tiehaara n. 2,1km liitetään </a:t>
            </a:r>
            <a:r>
              <a:rPr lang="fi-FI" sz="3200" dirty="0" err="1"/>
              <a:t>Jouttenkankaan</a:t>
            </a:r>
            <a:r>
              <a:rPr lang="fi-FI" sz="3200" dirty="0"/>
              <a:t> tiekunnalliseen yksityistiehen. Tieoikeuden leveys 14m. </a:t>
            </a:r>
            <a:br>
              <a:rPr lang="fi-FI" sz="3200" dirty="0"/>
            </a:br>
            <a:r>
              <a:rPr lang="fi-FI" sz="3200" dirty="0"/>
              <a:t>Tie rasittaa siihen rajoittuvia tiloja. Tien on ennestään rakennettu (yli 50v sitten), korvauksia maapohjasta ei ole tarpeen määrätä. </a:t>
            </a:r>
          </a:p>
          <a:p>
            <a:endParaRPr lang="fi-FI" sz="3200" dirty="0"/>
          </a:p>
          <a:p>
            <a:pPr marL="457200" indent="-457200">
              <a:buFontTx/>
              <a:buChar char="-"/>
            </a:pPr>
            <a:r>
              <a:rPr lang="fi-FI" sz="3200" dirty="0"/>
              <a:t>Lisäksi perustetaan sivutieoikeudet </a:t>
            </a:r>
            <a:r>
              <a:rPr lang="fi-FI" sz="3200" dirty="0" err="1"/>
              <a:t>Ukkolansuoran</a:t>
            </a:r>
            <a:r>
              <a:rPr lang="fi-FI" sz="3200" dirty="0"/>
              <a:t> vaikutusalueen palstoille.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57827D8-1241-C2FA-1010-859CE913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0CB3-4F28-4184-B421-0F59278C359D}" type="datetime1">
              <a:rPr lang="fi-FI" smtClean="0"/>
              <a:t>10.12.2024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09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24607AF-DBCF-5678-507D-BC605DE7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000A03C-D737-1152-44FD-BB6009B8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Vuoden 2025 suunniteltu eteneminen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15453-2220-4E4C-9BD1-36F6E40C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EFD4-D620-466B-9DD1-01B80390B98E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CF44B891-8D26-14D1-1802-F6D42A08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2316163"/>
            <a:ext cx="9925050" cy="2836862"/>
          </a:xfrm>
        </p:spPr>
        <p:txBody>
          <a:bodyPr>
            <a:normAutofit lnSpcReduction="10000"/>
          </a:bodyPr>
          <a:lstStyle/>
          <a:p>
            <a:pPr marL="571500" indent="-571500">
              <a:buFontTx/>
              <a:buChar char="-"/>
            </a:pPr>
            <a:r>
              <a:rPr lang="fi-FI" sz="3600" dirty="0"/>
              <a:t>Tieyksiköiden päivittäminen toimitusalueen kiinteistöille (tiekunnalliset tiet)</a:t>
            </a:r>
          </a:p>
          <a:p>
            <a:pPr marL="571500" indent="-571500">
              <a:buFontTx/>
              <a:buChar char="-"/>
            </a:pPr>
            <a:endParaRPr lang="fi-FI" sz="3600" dirty="0"/>
          </a:p>
          <a:p>
            <a:pPr marL="571500" indent="-571500">
              <a:buFontTx/>
              <a:buChar char="-"/>
            </a:pPr>
            <a:r>
              <a:rPr lang="fi-FI" sz="3600" dirty="0"/>
              <a:t>Alkuvuosi 2025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E720E42-3728-971B-5E6B-26A27D4E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5" y="6431509"/>
            <a:ext cx="583437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5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6A839CE-7A15-EC60-DBF2-B9190FD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07A1C1-4950-8B59-AA2B-24D309CF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3681"/>
            <a:ext cx="10153988" cy="3799944"/>
          </a:xfrm>
        </p:spPr>
        <p:txBody>
          <a:bodyPr/>
          <a:lstStyle/>
          <a:p>
            <a:r>
              <a:rPr lang="fi-FI" sz="3600" b="1" u="sng" dirty="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Vaihtuvien alueiden tilikorvaukset käsittely</a:t>
            </a:r>
          </a:p>
          <a:p>
            <a:pPr marL="1028700" lvl="1" indent="-571500">
              <a:buFontTx/>
              <a:buChar char="-"/>
            </a:pPr>
            <a:r>
              <a:rPr lang="fi-FI" sz="3200" dirty="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Kantohinnat päivitys</a:t>
            </a:r>
          </a:p>
          <a:p>
            <a:pPr marL="1028700" lvl="1" indent="-571500">
              <a:buFontTx/>
              <a:buChar char="-"/>
            </a:pPr>
            <a:r>
              <a:rPr lang="fi-FI" sz="3200" dirty="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Vaihtuvien alueiden puuston kasvattaminen</a:t>
            </a:r>
          </a:p>
          <a:p>
            <a:pPr marL="1028700" lvl="1" indent="-571500">
              <a:buFontTx/>
              <a:buChar char="-"/>
            </a:pPr>
            <a:r>
              <a:rPr lang="fi-FI" sz="3200" dirty="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Arviotiedot maanomistajille</a:t>
            </a:r>
          </a:p>
          <a:p>
            <a:pPr marL="1028700" lvl="1" indent="-571500">
              <a:buFontTx/>
              <a:buChar char="-"/>
            </a:pPr>
            <a:r>
              <a:rPr lang="fi-FI" sz="3200" dirty="0">
                <a:solidFill>
                  <a:srgbClr val="FF0000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Korvauspäätös kokouksessa   !!! </a:t>
            </a:r>
            <a:r>
              <a:rPr lang="fi-FI" sz="2400" i="1" dirty="0">
                <a:solidFill>
                  <a:srgbClr val="FF0000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(kevät 2025)</a:t>
            </a:r>
          </a:p>
          <a:p>
            <a:pPr marL="1028700" lvl="1" indent="-571500">
              <a:buFontTx/>
              <a:buChar char="-"/>
            </a:pPr>
            <a:r>
              <a:rPr lang="fi-FI" sz="3200" dirty="0">
                <a:solidFill>
                  <a:srgbClr val="FF0000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Erääntyy/tilitetään 3 kk päätöspäivästä !!!</a:t>
            </a:r>
          </a:p>
          <a:p>
            <a:pPr marL="1028700" lvl="1" indent="-571500">
              <a:buFontTx/>
              <a:buChar char="-"/>
            </a:pPr>
            <a:endParaRPr lang="fi-FI" sz="3200" dirty="0">
              <a:solidFill>
                <a:schemeClr val="accent3"/>
              </a:solidFill>
              <a:latin typeface="Daytona" panose="020B0604020202020204" pitchFamily="34" charset="0"/>
              <a:ea typeface="+mj-ea"/>
              <a:cs typeface="Biome" panose="020B0502040204020203" pitchFamily="34" charset="0"/>
            </a:endParaRP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57827D8-1241-C2FA-1010-859CE913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0CB3-4F28-4184-B421-0F59278C359D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1639770B-887A-3C1E-0E71-B38D73C2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Vuoden 2025 suunniteltu eteneminen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742CBBE-B390-94EF-4216-6FA4E4E2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537" y="6413498"/>
            <a:ext cx="583437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6A839CE-7A15-EC60-DBF2-B9190FD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EEF66CE-FB6A-2E22-6C80-2975AA67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2502"/>
            <a:ext cx="10020960" cy="1191024"/>
          </a:xfrm>
        </p:spPr>
        <p:txBody>
          <a:bodyPr>
            <a:normAutofit/>
          </a:bodyPr>
          <a:lstStyle/>
          <a:p>
            <a:r>
              <a:rPr lang="fi-FI" sz="4000" u="sng" dirty="0"/>
              <a:t>Vuoden 2025 suunniteltu eteneminen</a:t>
            </a:r>
            <a:endParaRPr lang="fi-FI" sz="4000" b="1" u="sng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57827D8-1241-C2FA-1010-859CE913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0CB3-4F28-4184-B421-0F59278C359D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62B8626-1A39-ADA8-DC51-75298BD883F6}"/>
              </a:ext>
            </a:extLst>
          </p:cNvPr>
          <p:cNvSpPr txBox="1"/>
          <p:nvPr/>
        </p:nvSpPr>
        <p:spPr>
          <a:xfrm>
            <a:off x="753137" y="1314280"/>
            <a:ext cx="10106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3600" dirty="0"/>
              <a:t>Kiinteistötoimitusmaksun osittelu syksy -25</a:t>
            </a:r>
          </a:p>
          <a:p>
            <a:pPr marL="285750" indent="-285750">
              <a:buFontTx/>
              <a:buChar char="-"/>
            </a:pPr>
            <a:endParaRPr lang="fi-FI" sz="3600" b="1" u="sng" dirty="0">
              <a:solidFill>
                <a:schemeClr val="accent3"/>
              </a:solidFill>
              <a:latin typeface="Daytona" panose="020B0604020202020204" pitchFamily="34" charset="0"/>
              <a:ea typeface="+mj-ea"/>
              <a:cs typeface="Biome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3600" u="sng" dirty="0">
                <a:solidFill>
                  <a:srgbClr val="000000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Suomen valtio maksaa 75 % kiinteistötoimitusmaksusta</a:t>
            </a:r>
          </a:p>
          <a:p>
            <a:pPr marL="285750" indent="-285750">
              <a:buFontTx/>
              <a:buChar char="-"/>
            </a:pPr>
            <a:endParaRPr lang="fi-FI" sz="3600" u="sng" dirty="0">
              <a:solidFill>
                <a:srgbClr val="000000"/>
              </a:solidFill>
              <a:latin typeface="Daytona" panose="020B0604020202020204" pitchFamily="34" charset="0"/>
              <a:ea typeface="+mj-ea"/>
              <a:cs typeface="Biome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3600" u="sng" dirty="0">
                <a:solidFill>
                  <a:srgbClr val="000000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Loppuosa 25 % ositellaan tilusjärjestelystä saadun hyödyn mukaan toimitusalueen kiinteistöille</a:t>
            </a:r>
          </a:p>
          <a:p>
            <a:endParaRPr lang="fi-FI" sz="3600" u="sng" dirty="0">
              <a:solidFill>
                <a:srgbClr val="000000"/>
              </a:solidFill>
              <a:latin typeface="Daytona" panose="020B0604020202020204" pitchFamily="34" charset="0"/>
              <a:ea typeface="+mj-ea"/>
              <a:cs typeface="Biome" panose="020B0502040204020203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DDD513-F7AA-78CE-FA24-01C79A81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537" y="6426338"/>
            <a:ext cx="583437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2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DD087CD-C491-18E0-41F5-78900BF8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60FDC7E-3104-C8DE-252B-5C52E47E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3571875" cy="1325563"/>
          </a:xfrm>
        </p:spPr>
        <p:txBody>
          <a:bodyPr/>
          <a:lstStyle/>
          <a:p>
            <a:r>
              <a:rPr lang="fi-FI" dirty="0"/>
              <a:t>Asiakirjat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1C308C-85B1-587E-BDE4-C2C47545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- Toimituksen internet-sivuille asetetaan nähtäville kokousdiat</a:t>
            </a:r>
          </a:p>
          <a:p>
            <a:endParaRPr lang="fi-FI" sz="2800" dirty="0"/>
          </a:p>
          <a:p>
            <a:r>
              <a:rPr lang="fi-FI" sz="2800" dirty="0"/>
              <a:t>- Pöytäkirja lähetetään 14 vuorokauden kuluessa asianosaisille. Yhteisesti omistettujen kiinteistöjen osalta kuitenkin vain yhdelle heistä.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18250E0-6518-2DBD-3201-D7D4C098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229C-FD4B-4D62-BA00-5EABE32CB07E}" type="datetime1">
              <a:rPr lang="fi-FI" smtClean="0"/>
              <a:t>10.12.2024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B48133E-EE23-E878-C1BC-F2F44BA6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5" y="6384923"/>
            <a:ext cx="583437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9BA52FE-17B5-B3F7-9E39-5519603A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5091062-2F86-83A6-F945-8D7D40D1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Muutoksenhaku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E44607-9E1E-4B1E-7336-3ED2AD53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i-FI" sz="2800" dirty="0"/>
              <a:t>Toimitusinsinööri lopetti kokouksen. Toimituskokouksessa tehtyihin päätöksiin voi hakea valittamalla muutosta 30 päivän kuluessa päätöksestä. </a:t>
            </a:r>
          </a:p>
          <a:p>
            <a:endParaRPr lang="fi-FI" sz="2800" dirty="0"/>
          </a:p>
          <a:p>
            <a:r>
              <a:rPr lang="fi-FI" sz="2800" dirty="0"/>
              <a:t>- Kokouksessa tehdyt päätökset ovat lainvoimaisia valitusajan päätyttyä tai kun mahdollinen valitus on ratkaistu.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0C00316-2D93-AA02-05C1-28D01351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337-B53D-499F-B6BE-F07C960DE06F}" type="datetime1">
              <a:rPr lang="fi-FI" smtClean="0"/>
              <a:t>10.12.2024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2A1C5CE-0972-384C-3901-4B3F0A3D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138" y="6402934"/>
            <a:ext cx="583437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2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CB790-84F3-CF49-F346-BA92DD6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0179"/>
            <a:ext cx="12192000" cy="2339473"/>
          </a:xfrm>
        </p:spPr>
        <p:txBody>
          <a:bodyPr>
            <a:normAutofit/>
          </a:bodyPr>
          <a:lstStyle/>
          <a:p>
            <a:pPr algn="ctr"/>
            <a:r>
              <a:rPr lang="fi-FI" sz="4800" b="1" dirty="0"/>
              <a:t>Kiitokset ja Hyvää Joulunaikaa</a:t>
            </a:r>
            <a:br>
              <a:rPr lang="fi-FI" sz="4800" dirty="0"/>
            </a:br>
            <a:endParaRPr lang="fi-FI" sz="4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8F13D1F-0AFB-7C15-69A8-D83151B57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81" y="5593830"/>
            <a:ext cx="9028910" cy="4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2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DA522950-DF47-4F17-8DC6-6A820157E068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7EA9E44-088B-E6A8-9A79-0FA5DEC7C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99"/>
            <a:ext cx="11984182" cy="67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49A3FE9-5272-E7CE-8E9C-D09784EC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C2F73FE-CA88-DB84-DE18-E67B36E1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732"/>
            <a:ext cx="7455946" cy="1044498"/>
          </a:xfrm>
        </p:spPr>
        <p:txBody>
          <a:bodyPr/>
          <a:lstStyle/>
          <a:p>
            <a:r>
              <a:rPr lang="fi-FI" u="sng" dirty="0"/>
              <a:t>KÄSITELTÄVÄT ASIAT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F56C81-6F2B-C81B-B92B-F5ECD798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08" y="1387229"/>
            <a:ext cx="10949363" cy="4969119"/>
          </a:xfrm>
        </p:spPr>
        <p:txBody>
          <a:bodyPr/>
          <a:lstStyle/>
          <a:p>
            <a:r>
              <a:rPr lang="fi-FI" dirty="0"/>
              <a:t>- Toimituksen eteneminen</a:t>
            </a:r>
          </a:p>
          <a:p>
            <a:endParaRPr lang="fi-FI" dirty="0"/>
          </a:p>
          <a:p>
            <a:r>
              <a:rPr lang="fi-FI" dirty="0"/>
              <a:t>- Jako- ja piirirajojen käyminen ja maastoon merkinnät ja mittaukset</a:t>
            </a:r>
          </a:p>
          <a:p>
            <a:pPr marL="342900" indent="-342900">
              <a:buFontTx/>
              <a:buChar char="-"/>
            </a:pP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/>
              <a:t>Tieoikeuksien käsittely</a:t>
            </a:r>
          </a:p>
          <a:p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Ukkolansuora</a:t>
            </a:r>
            <a:r>
              <a:rPr lang="fi-FI" dirty="0"/>
              <a:t> liittäminen tiekunnalliseen </a:t>
            </a:r>
            <a:r>
              <a:rPr lang="fi-FI" dirty="0" err="1"/>
              <a:t>Jouttenkankaan</a:t>
            </a:r>
            <a:r>
              <a:rPr lang="fi-FI" dirty="0"/>
              <a:t> tiehen</a:t>
            </a:r>
          </a:p>
          <a:p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/>
              <a:t>Toimituksen v. 2025 suunnittelu; 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Tieyksiköt, tilikorvaukset ja kiinteistötoimitusmaksu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786EA44-DC57-8D9A-7D20-41F38519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751D-DA90-4900-AC8C-7B26EC134D06}" type="datetime1">
              <a:rPr lang="fi-FI" smtClean="0"/>
              <a:t>10.12.2024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22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8F19EC8-420E-07C4-FBC6-0D243C68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7A3788D-87D9-ADA1-2447-D3DA55A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664"/>
            <a:ext cx="7143974" cy="1325563"/>
          </a:xfrm>
        </p:spPr>
        <p:txBody>
          <a:bodyPr/>
          <a:lstStyle/>
          <a:p>
            <a:r>
              <a:rPr lang="fi-FI" dirty="0"/>
              <a:t>Syksyn -24 eteneminen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F16A6D-42CA-5B2D-B1AC-C43E4D7BE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77846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i-FI" sz="2800" dirty="0"/>
              <a:t>Maastotyöt ja mittaukset tehty syksy 2024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Tarvittavat rajanavaukset tehty syksy 2024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Tilojen yhdistämishakemuksia vastaanotettu, yhdistäminen sallittu edelleen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MML Esa Ärölä, päivitystyö vaihtuville metsäkuvioille </a:t>
            </a:r>
            <a:r>
              <a:rPr lang="fi-FI" sz="2800" i="1" dirty="0"/>
              <a:t>(puuston kasvattaminen ja päivitetyt kantohinnat)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0F5BC5F-D589-5CF8-FE5D-A7E488EB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3501-582A-449B-9E6A-E141E1FA9F64}" type="datetime1">
              <a:rPr lang="fi-FI" smtClean="0"/>
              <a:t>10.12.2024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60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8F19EC8-420E-07C4-FBC6-0D243C68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7A3788D-87D9-ADA1-2447-D3DA55A8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Jako- ja piirirajojen käyminen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F16A6D-42CA-5B2D-B1AC-C43E4D7BE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b="1" dirty="0"/>
              <a:t>Maastotyöt; 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Mittaukset, uusien rajamerkkien rakentamiset, uusien rajojen maastoon merkkaukset ja rajanavaukset) tehty pääosin syksyllä -24. Eveliina Nikkilän ja Hannu Holapan toimesta (rajanavaukset Markku </a:t>
            </a:r>
            <a:r>
              <a:rPr lang="fi-FI" dirty="0" err="1"/>
              <a:t>Ylisipola</a:t>
            </a:r>
            <a:r>
              <a:rPr lang="fi-FI" dirty="0"/>
              <a:t>).</a:t>
            </a:r>
          </a:p>
          <a:p>
            <a:pPr lvl="1"/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>
                <a:solidFill>
                  <a:schemeClr val="tx1"/>
                </a:solidFill>
              </a:rPr>
              <a:t>Maanomistajat ovat aktiivisesti olleet mukana maastotöissä</a:t>
            </a:r>
          </a:p>
          <a:p>
            <a:pPr marL="342900" indent="-342900">
              <a:buFontTx/>
              <a:buChar char="-"/>
            </a:pPr>
            <a:endParaRPr lang="fi-FI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dirty="0">
                <a:solidFill>
                  <a:schemeClr val="tx1"/>
                </a:solidFill>
              </a:rPr>
              <a:t>Jakorajat sekä piirirajat käyty jakosuunnitelman mukaisesti</a:t>
            </a:r>
          </a:p>
          <a:p>
            <a:pPr marL="342900" indent="-342900">
              <a:buFontTx/>
              <a:buChar char="-"/>
            </a:pPr>
            <a:endParaRPr lang="fi-FI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dirty="0">
                <a:solidFill>
                  <a:srgbClr val="FF0000"/>
                </a:solidFill>
              </a:rPr>
              <a:t>Valituksenalaisen kiinteistön osalta rajat ovat käymättä 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0F5BC5F-D589-5CF8-FE5D-A7E488EB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239-149F-41F8-8FF5-548D9BABCE65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9515231-D609-932B-DC7F-9CBD2FA8705D}"/>
              </a:ext>
            </a:extLst>
          </p:cNvPr>
          <p:cNvSpPr txBox="1"/>
          <p:nvPr/>
        </p:nvSpPr>
        <p:spPr>
          <a:xfrm>
            <a:off x="4753812" y="6411953"/>
            <a:ext cx="60073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Toim. Ins. Juha Kytölä, uskotut miehet: </a:t>
            </a:r>
            <a:r>
              <a:rPr lang="fi-FI" sz="1050" dirty="0">
                <a:solidFill>
                  <a:srgbClr val="E7E6E6">
                    <a:lumMod val="50000"/>
                  </a:srgbClr>
                </a:solidFill>
                <a:latin typeface="Daytona" panose="020B0604030500040204" pitchFamily="34" charset="0"/>
              </a:rPr>
              <a:t>Raine Pernu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ja Sampsa Aro, </a:t>
            </a:r>
            <a:r>
              <a:rPr lang="fi-FI" sz="1050" dirty="0">
                <a:solidFill>
                  <a:srgbClr val="E7E6E6">
                    <a:lumMod val="50000"/>
                  </a:srgbClr>
                </a:solidFill>
                <a:latin typeface="Daytona" panose="020B0604030500040204" pitchFamily="34" charset="0"/>
              </a:rPr>
              <a:t>11.12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.2024, kokous</a:t>
            </a:r>
          </a:p>
        </p:txBody>
      </p:sp>
    </p:spTree>
    <p:extLst>
      <p:ext uri="{BB962C8B-B14F-4D97-AF65-F5344CB8AC3E}">
        <p14:creationId xmlns:p14="http://schemas.microsoft.com/office/powerpoint/2010/main" val="321470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8F19EC8-420E-07C4-FBC6-0D243C68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7A3788D-87D9-ADA1-2447-D3DA55A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1"/>
            <a:ext cx="10515600" cy="932460"/>
          </a:xfrm>
        </p:spPr>
        <p:txBody>
          <a:bodyPr/>
          <a:lstStyle/>
          <a:p>
            <a:r>
              <a:rPr lang="fi-FI" dirty="0"/>
              <a:t>Tieoikeuskäsittely toimitusalueella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F16A6D-42CA-5B2D-B1AC-C43E4D7BE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b="0" i="0" u="none" strike="noStrike" baseline="0" dirty="0">
              <a:solidFill>
                <a:srgbClr val="FF0000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0F5BC5F-D589-5CF8-FE5D-A7E488EB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EC58-3EC0-4549-AB3F-190EB0D7C251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3C5E8E8-1EB6-1A5F-7BC1-DFE15FC67E47}"/>
              </a:ext>
            </a:extLst>
          </p:cNvPr>
          <p:cNvSpPr txBox="1"/>
          <p:nvPr/>
        </p:nvSpPr>
        <p:spPr>
          <a:xfrm>
            <a:off x="655320" y="796530"/>
            <a:ext cx="98118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000" dirty="0"/>
              <a:t>Järkevintä lakkauttaa kaikki toimitusalueella sijaitsevat vanhat tieoikeudet ja perustaa jokaiselle palstalle uusi tämän päivän tarpeita palveleva tieoikeus.</a:t>
            </a:r>
          </a:p>
          <a:p>
            <a:pPr marL="342900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u="sng" dirty="0"/>
              <a:t>Perustelut: </a:t>
            </a:r>
            <a:r>
              <a:rPr lang="fi-FI" sz="2000" dirty="0"/>
              <a:t>Vanhat tieoikeudet perustettu vuosisatojen saatossa aina tähän päivään saakka, eivätkä välttämättä palvele enää tarkoitustaan. Käytännössä uudet tieoikeudet pääosin perustetaan maastossa jo ennestään olevia kulku-uria pitkin.</a:t>
            </a:r>
          </a:p>
          <a:p>
            <a:pPr marL="342900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/>
              <a:t>Toimitusinsinööri on alustavasti tutkinut tieoikeuksien paikkoja maasto- ja karttatarkasteluin ja asettanut ne nähtäville 7.8.2024 päivänä. </a:t>
            </a:r>
          </a:p>
          <a:p>
            <a:pPr marL="800100" lvl="1" indent="-342900">
              <a:buFontTx/>
              <a:buChar char="-"/>
            </a:pPr>
            <a:r>
              <a:rPr lang="fi-FI" sz="2000" dirty="0"/>
              <a:t>Maanomistajat ovat voineet antaa kommenttinsa nähtävillä oleviin alustaviin tieoikeuksiin 12.9.24 saakka.</a:t>
            </a:r>
          </a:p>
          <a:p>
            <a:pPr marL="800100" lvl="1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/>
              <a:t>Perustellut muutokset tehty ja tieoikeus sijaintikartat asetettu nähtäville 15.10.24.</a:t>
            </a:r>
          </a:p>
          <a:p>
            <a:pPr marL="800100" lvl="1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/>
              <a:t>Kokouksessa 11.12.24 tehdään päätös tieoikeus käsittelyistä.</a:t>
            </a:r>
          </a:p>
        </p:txBody>
      </p:sp>
    </p:spTree>
    <p:extLst>
      <p:ext uri="{BB962C8B-B14F-4D97-AF65-F5344CB8AC3E}">
        <p14:creationId xmlns:p14="http://schemas.microsoft.com/office/powerpoint/2010/main" val="95858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0B9EBDB-E3F3-1779-5181-028E691C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87054AD-C130-2783-BE2A-A1CD33D4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61" y="166167"/>
            <a:ext cx="11198817" cy="2626627"/>
          </a:xfrm>
          <a:ln w="19050">
            <a:solidFill>
              <a:schemeClr val="accent6">
                <a:lumMod val="75000"/>
                <a:alpha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Toimitusalueen kaikki vanhat aiemmin perustetut tieoikeudet lakkautetaan toimitusmiesten päätöksellä 11.12.24.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816BE4B-5964-9A4E-199A-39BBD48D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287-792E-4125-9A4F-4177E23EC44C}" type="datetime1">
              <a:rPr lang="fi-FI" smtClean="0"/>
              <a:t>10.12.2024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F93B6A2-43BC-98BC-0B7E-E8BCA9C7160F}"/>
              </a:ext>
            </a:extLst>
          </p:cNvPr>
          <p:cNvSpPr txBox="1"/>
          <p:nvPr/>
        </p:nvSpPr>
        <p:spPr>
          <a:xfrm>
            <a:off x="478660" y="2792794"/>
            <a:ext cx="11198817" cy="3477875"/>
          </a:xfrm>
          <a:prstGeom prst="rect">
            <a:avLst/>
          </a:prstGeom>
          <a:noFill/>
          <a:ln w="25400">
            <a:solidFill>
              <a:schemeClr val="tx1">
                <a:alpha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4400" dirty="0"/>
              <a:t>Toimitusalueen jokaisen kiinteistön palstalle perustetaan toimitusmiesten päätöksellä 11.12.24 Yksityistielain mukainen tieoikeus kartoissa esitettyyn paikkaan. </a:t>
            </a:r>
          </a:p>
        </p:txBody>
      </p:sp>
    </p:spTree>
    <p:extLst>
      <p:ext uri="{BB962C8B-B14F-4D97-AF65-F5344CB8AC3E}">
        <p14:creationId xmlns:p14="http://schemas.microsoft.com/office/powerpoint/2010/main" val="9183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6A839CE-7A15-EC60-DBF2-B9190FD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EEF66CE-FB6A-2E22-6C80-2975AA67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2"/>
            <a:ext cx="5257800" cy="1096274"/>
          </a:xfrm>
        </p:spPr>
        <p:txBody>
          <a:bodyPr>
            <a:normAutofit/>
          </a:bodyPr>
          <a:lstStyle/>
          <a:p>
            <a:r>
              <a:rPr lang="fi-FI" sz="4400" b="0" i="0" u="none" strike="noStrike" baseline="0" dirty="0"/>
              <a:t>Tieoikeuksista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07A1C1-4950-8B59-AA2B-24D309CF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326"/>
            <a:ext cx="10515600" cy="452863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i-FI" sz="2800" dirty="0"/>
              <a:t>Kaikille maanomistajille lähetetään rekisterikartta ja kiinteistörekisteriote rekisteröinnin jälkeen.</a:t>
            </a:r>
          </a:p>
          <a:p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Halutessaan lisätietoa tieoikeuksista voi pyytää etukäteen toimitusinsinööriltä.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Tieoikeuksien leveydet on pääosin perustettu maastossa </a:t>
            </a:r>
            <a:r>
              <a:rPr lang="fi-FI" sz="2800" dirty="0" err="1"/>
              <a:t>olemassaolevan</a:t>
            </a:r>
            <a:r>
              <a:rPr lang="fi-FI" sz="2800" dirty="0"/>
              <a:t> tieuran levyisinä.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57827D8-1241-C2FA-1010-859CE913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3826-7469-4341-9B94-C3E31013DB84}" type="datetime1">
              <a:rPr lang="fi-FI" smtClean="0"/>
              <a:t>10.12.2024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824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6A839CE-7A15-EC60-DBF2-B9190FD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EEF66CE-FB6A-2E22-6C80-2975AA67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382573" cy="1036117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Ukkolansuoran</a:t>
            </a:r>
            <a:r>
              <a:rPr lang="fi-FI" dirty="0"/>
              <a:t> liittäminen  </a:t>
            </a:r>
            <a:br>
              <a:rPr lang="fi-FI" dirty="0"/>
            </a:br>
            <a:r>
              <a:rPr lang="fi-FI" dirty="0" err="1"/>
              <a:t>Jouttenkankaan</a:t>
            </a:r>
            <a:r>
              <a:rPr lang="fi-FI" dirty="0"/>
              <a:t> tiehen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07A1C1-4950-8B59-AA2B-24D309CF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68"/>
            <a:ext cx="10515600" cy="4588795"/>
          </a:xfrm>
        </p:spPr>
        <p:txBody>
          <a:bodyPr/>
          <a:lstStyle/>
          <a:p>
            <a:r>
              <a:rPr lang="fi-FI" sz="2800" dirty="0"/>
              <a:t>- </a:t>
            </a:r>
            <a:r>
              <a:rPr lang="fi-FI" sz="2800" dirty="0" err="1"/>
              <a:t>Jouttenkankaan</a:t>
            </a:r>
            <a:r>
              <a:rPr lang="fi-FI" sz="2800" dirty="0"/>
              <a:t> tiehoitokunta on kokouksessaan(8.5.23) päättänyt esittää </a:t>
            </a:r>
            <a:r>
              <a:rPr lang="fi-FI" sz="2800" dirty="0" err="1"/>
              <a:t>Ukkolansuorantien</a:t>
            </a:r>
            <a:r>
              <a:rPr lang="fi-FI" sz="2800" dirty="0"/>
              <a:t> (2,1km) liittämistä osaksi tiekunnallista tietä. 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r>
              <a:rPr lang="fi-FI" sz="2800" dirty="0"/>
              <a:t>- Toimitusinsinööri on 2.10.24 lähestynyt kirjeitse </a:t>
            </a:r>
            <a:r>
              <a:rPr lang="fi-FI" sz="2800" dirty="0" err="1"/>
              <a:t>Ukkolansuoran</a:t>
            </a:r>
            <a:r>
              <a:rPr lang="fi-FI" sz="2800" dirty="0"/>
              <a:t> tien vaikutusalueen kiinteistöjen omistajia ja pyytänyt mielipiteitä ko. asiaan.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r>
              <a:rPr lang="fi-FI" sz="2800" dirty="0"/>
              <a:t>- Jonkin verran tuli korjattavaa tien vaikutusalueeseen, kukaan ei vastustanut liittämistä  tiekunnalliseen tiehen.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57827D8-1241-C2FA-1010-859CE913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0CB3-4F28-4184-B421-0F59278C359D}" type="datetime1">
              <a:rPr lang="fi-FI" smtClean="0"/>
              <a:t>10.12.2024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430423"/>
      </p:ext>
    </p:extLst>
  </p:cSld>
  <p:clrMapOvr>
    <a:masterClrMapping/>
  </p:clrMapOvr>
</p:sld>
</file>

<file path=ppt/theme/theme1.xml><?xml version="1.0" encoding="utf-8"?>
<a:theme xmlns:a="http://schemas.openxmlformats.org/drawingml/2006/main" name="MML-teema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E1C125A4-49F9-4C1C-87CA-596DBFBB1813}" vid="{6D0014F4-69F1-4348-9A8D-6DF3329DBDE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MML-kalvopohja-2021-FIN</Template>
  <TotalTime>3479</TotalTime>
  <Words>664</Words>
  <Application>Microsoft Office PowerPoint</Application>
  <PresentationFormat>Laajakuva</PresentationFormat>
  <Paragraphs>6629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Daytona</vt:lpstr>
      <vt:lpstr>MML-teema</vt:lpstr>
      <vt:lpstr>Maanmittaustoimitus, tilusjärjestely Tno: 2020-638928</vt:lpstr>
      <vt:lpstr>PowerPoint-esitys</vt:lpstr>
      <vt:lpstr>KÄSITELTÄVÄT ASIAT</vt:lpstr>
      <vt:lpstr>Syksyn -24 eteneminen</vt:lpstr>
      <vt:lpstr>Jako- ja piirirajojen käyminen</vt:lpstr>
      <vt:lpstr>Tieoikeuskäsittely toimitusalueella</vt:lpstr>
      <vt:lpstr>Toimitusalueen kaikki vanhat aiemmin perustetut tieoikeudet lakkautetaan toimitusmiesten päätöksellä 11.12.24.</vt:lpstr>
      <vt:lpstr>Tieoikeuksista</vt:lpstr>
      <vt:lpstr>Ukkolansuoran liittäminen   Jouttenkankaan tiehen</vt:lpstr>
      <vt:lpstr>Ukkolansuoran liittäminen   Jouttenkankaan tiehen</vt:lpstr>
      <vt:lpstr>PowerPoint-esitys</vt:lpstr>
      <vt:lpstr>Ukkolansuoran liittäminen  Jouttenkankaan tiehen , Päätös:</vt:lpstr>
      <vt:lpstr>Vuoden 2025 suunniteltu eteneminen</vt:lpstr>
      <vt:lpstr>Vuoden 2025 suunniteltu eteneminen</vt:lpstr>
      <vt:lpstr>Vuoden 2025 suunniteltu eteneminen</vt:lpstr>
      <vt:lpstr>Asiakirjat</vt:lpstr>
      <vt:lpstr>Muutoksenhaku</vt:lpstr>
      <vt:lpstr>Kiitokset ja Hyvää Joulunaikaa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Kytölä Juha</dc:creator>
  <cp:lastModifiedBy>Kytölä Juha</cp:lastModifiedBy>
  <cp:revision>56</cp:revision>
  <cp:lastPrinted>2024-12-10T12:06:05Z</cp:lastPrinted>
  <dcterms:created xsi:type="dcterms:W3CDTF">2024-06-23T13:07:51Z</dcterms:created>
  <dcterms:modified xsi:type="dcterms:W3CDTF">2024-12-10T14:11:45Z</dcterms:modified>
</cp:coreProperties>
</file>