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66" r:id="rId5"/>
    <p:sldId id="271" r:id="rId6"/>
    <p:sldId id="286" r:id="rId7"/>
    <p:sldId id="287" r:id="rId8"/>
    <p:sldId id="288" r:id="rId9"/>
    <p:sldId id="278" r:id="rId10"/>
    <p:sldId id="275" r:id="rId11"/>
    <p:sldId id="285" r:id="rId12"/>
    <p:sldId id="279" r:id="rId13"/>
    <p:sldId id="280" r:id="rId14"/>
    <p:sldId id="264" r:id="rId15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äsänen Ilari" initials="RI" lastIdx="12" clrIdx="0">
    <p:extLst>
      <p:ext uri="{19B8F6BF-5375-455C-9EA6-DF929625EA0E}">
        <p15:presenceInfo xmlns:p15="http://schemas.microsoft.com/office/powerpoint/2012/main" userId="S::ilari.rasanen@maanmittauslaitos.fi::e3fad776-b29f-41c5-a354-2cb7bd844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703" autoAdjust="0"/>
  </p:normalViewPr>
  <p:slideViewPr>
    <p:cSldViewPr snapToGrid="0" showGuides="1">
      <p:cViewPr varScale="1">
        <p:scale>
          <a:sx n="111" d="100"/>
          <a:sy n="111" d="100"/>
        </p:scale>
        <p:origin x="480" y="96"/>
      </p:cViewPr>
      <p:guideLst>
        <p:guide orient="horz" pos="2160"/>
        <p:guide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C11418-0FDA-4772-AF0E-76F070C00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399BDFD-0A0E-43F8-B5CE-36A45BE7C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7188-712B-4F06-8585-2AF7FF3CA460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0199CE-1656-47F7-987F-DF44C834A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B1C288-9A19-4FB7-BFB0-93D2A89B1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2B84-C8EC-4B95-8245-04509A974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2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0153-B8E4-468D-9754-EDD8D4A4C86F}" type="datetimeFigureOut">
              <a:rPr lang="fi-FI" smtClean="0"/>
              <a:t>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CDC-EF19-4E02-9CB6-75B88F00AE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8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5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F35E2B7-3C71-4C31-AFF1-1FB222D01415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0A368875-0E16-495A-BC13-877499D6BBEE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08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F71D8EB1-9A23-4DD7-89BA-F0D84FC5E995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05191F6A-9606-4E8D-A538-707158358B8E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4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8AE890A4-491D-450D-A180-00A68E5C076D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64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7E25962F-7456-46D6-B07E-1F0F51FF960C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3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204784D1-0F23-4D41-829D-C04244863E20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74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83FCF86-1B12-43BC-B605-F878371964B1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23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9A8D37B6-1009-4A71-8B62-3073497AF57C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5642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8BBB107D-D9DB-4EAF-8DE1-3273CFA5CD70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9127EFD4-D620-466B-9DD1-01B80390B98E}" type="datetime1">
              <a:rPr lang="fi-FI" smtClean="0"/>
              <a:t>9.10.2025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9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 userDrawn="1"/>
        </p:nvSpPr>
        <p:spPr>
          <a:xfrm>
            <a:off x="282338" y="3668712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 userDrawn="1"/>
        </p:nvSpPr>
        <p:spPr>
          <a:xfrm>
            <a:off x="8466461" y="3659733"/>
            <a:ext cx="3378199" cy="696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DE7EBF27-8748-4617-BA9A-D8260EB52115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74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BCB4B251-4B2D-4EF1-8942-5E3772B907FE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94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27DC1BD-435D-4F1A-95FB-255EF7763645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770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7736BEB5-8F45-4D82-83B7-1BCD4560A46A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31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F26E167-9C96-4032-B1BD-9E0D315A4DE3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38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DD48BC54-2776-4DCA-B939-BED678C29DA9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019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F51D404-C580-4F1D-A1EF-13159CE1677F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63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EC11008D-9800-4BD7-8F24-2237C177396A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79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0B97DCB5-5727-44E1-BE7C-DB4DB411114C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788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6E06C8E5-16BE-4FCD-BCB4-9CE218066190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4F044260-8792-4AC5-AFA8-F8159FBD7838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2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43BE4DF-883D-43DE-8335-38E7A99CDD64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983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5" y="3496493"/>
            <a:ext cx="2330070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1983"/>
            <a:ext cx="12192000" cy="1039965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413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7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E86F921D-0B23-4C55-BFC9-09867CA1BAFA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5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6ED9196D-1C90-4A37-B91B-F4D2B48278DC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567DAED-CC59-4EE9-8F40-61BCBCE43507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FF26B5AE-B43F-4816-B92F-2C51F496081C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0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A760D85E-3576-4F89-A2F9-DA5D77ED6E50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16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41E8A717-D5D0-411F-91F8-9414F6D7285F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7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159F03B5-3D58-4F73-8A3B-EDAD201771A9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2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A24B85D1-9E6F-4DE6-9A56-142B919C27F9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62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706" r:id="rId4"/>
    <p:sldLayoutId id="2147483708" r:id="rId5"/>
    <p:sldLayoutId id="2147483707" r:id="rId6"/>
    <p:sldLayoutId id="2147483664" r:id="rId7"/>
    <p:sldLayoutId id="2147483656" r:id="rId8"/>
    <p:sldLayoutId id="2147483653" r:id="rId9"/>
    <p:sldLayoutId id="2147483704" r:id="rId10"/>
    <p:sldLayoutId id="2147483668" r:id="rId11"/>
    <p:sldLayoutId id="2147483661" r:id="rId12"/>
    <p:sldLayoutId id="2147483680" r:id="rId13"/>
    <p:sldLayoutId id="2147483701" r:id="rId14"/>
    <p:sldLayoutId id="2147483702" r:id="rId15"/>
    <p:sldLayoutId id="2147483698" r:id="rId16"/>
    <p:sldLayoutId id="2147483696" r:id="rId17"/>
    <p:sldLayoutId id="2147483657" r:id="rId18"/>
    <p:sldLayoutId id="2147483666" r:id="rId19"/>
    <p:sldLayoutId id="2147483700" r:id="rId20"/>
    <p:sldLayoutId id="2147483681" r:id="rId21"/>
    <p:sldLayoutId id="2147483670" r:id="rId22"/>
    <p:sldLayoutId id="2147483671" r:id="rId23"/>
    <p:sldLayoutId id="2147483685" r:id="rId24"/>
    <p:sldLayoutId id="2147483691" r:id="rId25"/>
    <p:sldLayoutId id="2147483693" r:id="rId26"/>
    <p:sldLayoutId id="2147483692" r:id="rId27"/>
    <p:sldLayoutId id="2147483699" r:id="rId28"/>
    <p:sldLayoutId id="2147483672" r:id="rId29"/>
    <p:sldLayoutId id="2147483688" r:id="rId30"/>
    <p:sldLayoutId id="2147483684" r:id="rId31"/>
    <p:sldLayoutId id="2147483655" r:id="rId32"/>
    <p:sldLayoutId id="2147483665" r:id="rId3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29" y="1766037"/>
            <a:ext cx="9714986" cy="1436848"/>
          </a:xfrm>
        </p:spPr>
        <p:txBody>
          <a:bodyPr/>
          <a:lstStyle/>
          <a:p>
            <a:r>
              <a:rPr lang="fi-FI" sz="4800" b="1" i="0" u="none" strike="noStrike" baseline="0" dirty="0">
                <a:latin typeface="Arial" panose="020B0604020202020204" pitchFamily="34" charset="0"/>
              </a:rPr>
              <a:t>Maanmittaustoimitus, tilusjärjestely </a:t>
            </a:r>
            <a:r>
              <a:rPr lang="fi-FI" sz="4800" b="1" i="0" u="none" strike="noStrike" baseline="0" dirty="0" err="1">
                <a:latin typeface="Arial" panose="020B0604020202020204" pitchFamily="34" charset="0"/>
              </a:rPr>
              <a:t>Tno</a:t>
            </a:r>
            <a:r>
              <a:rPr lang="fi-FI" sz="4800" b="1" i="0" u="none" strike="noStrike" baseline="0" dirty="0">
                <a:latin typeface="Arial" panose="020B0604020202020204" pitchFamily="34" charset="0"/>
              </a:rPr>
              <a:t>: </a:t>
            </a:r>
            <a:r>
              <a:rPr lang="fi-FI" b="1" dirty="0">
                <a:latin typeface="Arial" panose="020B0604020202020204" pitchFamily="34" charset="0"/>
              </a:rPr>
              <a:t>2020-630551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540" y="3655114"/>
            <a:ext cx="10774496" cy="201303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GB" sz="3600" dirty="0" err="1"/>
              <a:t>Kokous</a:t>
            </a:r>
            <a:r>
              <a:rPr lang="en-GB" sz="3600" dirty="0"/>
              <a:t> 14.10.2025 </a:t>
            </a:r>
            <a:r>
              <a:rPr lang="en-GB" sz="3600" dirty="0" err="1"/>
              <a:t>klo</a:t>
            </a:r>
            <a:r>
              <a:rPr lang="en-GB" sz="3600" dirty="0"/>
              <a:t> 11:00</a:t>
            </a:r>
          </a:p>
          <a:p>
            <a:endParaRPr lang="en-GB" sz="3600" dirty="0"/>
          </a:p>
          <a:p>
            <a:pPr marL="457200" indent="-457200">
              <a:buFontTx/>
              <a:buChar char="-"/>
            </a:pPr>
            <a:r>
              <a:rPr lang="en-GB" sz="3600" dirty="0" err="1"/>
              <a:t>Tervolan</a:t>
            </a:r>
            <a:r>
              <a:rPr lang="en-GB" sz="3600" dirty="0"/>
              <a:t> </a:t>
            </a:r>
            <a:r>
              <a:rPr lang="en-GB" sz="3600" dirty="0" err="1"/>
              <a:t>kunnantalo</a:t>
            </a:r>
            <a:endParaRPr lang="en-GB" sz="36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41171C1-9D73-14AC-7D43-150EF04E54B5}"/>
              </a:ext>
            </a:extLst>
          </p:cNvPr>
          <p:cNvSpPr txBox="1"/>
          <p:nvPr/>
        </p:nvSpPr>
        <p:spPr>
          <a:xfrm>
            <a:off x="613611" y="5668148"/>
            <a:ext cx="74180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Toim. Ins. Juha Kytölä, uskotut miehet: Maija-Liisa </a:t>
            </a:r>
            <a:r>
              <a:rPr kumimoji="0" lang="fi-FI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Ruonavaara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ja </a:t>
            </a:r>
            <a:r>
              <a:rPr lang="fi-FI" sz="1050" dirty="0">
                <a:solidFill>
                  <a:schemeClr val="bg2">
                    <a:lumMod val="50000"/>
                  </a:schemeClr>
                </a:solidFill>
                <a:effectLst/>
                <a:latin typeface="Daytona" panose="020B0604030500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Paula Aaltonen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, </a:t>
            </a:r>
            <a:r>
              <a:rPr lang="fi-FI" sz="1050" dirty="0">
                <a:solidFill>
                  <a:srgbClr val="E7E6E6">
                    <a:lumMod val="50000"/>
                  </a:srgbClr>
                </a:solidFill>
                <a:latin typeface="Daytona" panose="020B0604030500040204" pitchFamily="34" charset="0"/>
              </a:rPr>
              <a:t>14.10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.2025, kokous</a:t>
            </a:r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6A839CE-7A15-EC60-DBF2-B9190FD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EEF66CE-FB6A-2E22-6C80-2975AA67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2"/>
            <a:ext cx="5257800" cy="1096274"/>
          </a:xfrm>
        </p:spPr>
        <p:txBody>
          <a:bodyPr>
            <a:normAutofit/>
          </a:bodyPr>
          <a:lstStyle/>
          <a:p>
            <a:r>
              <a:rPr lang="fi-FI" sz="4400" b="0" i="0" u="none" strike="noStrike" baseline="0" dirty="0"/>
              <a:t>Tieoikeuksista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A07A1C1-4950-8B59-AA2B-24D309CF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326"/>
            <a:ext cx="10515600" cy="452863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Kaikille maanomistajille lähetetään rekisterikartta ja kiinteistörekisteriote rekisteröinnin jälkeen.</a:t>
            </a:r>
          </a:p>
          <a:p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Halutessaan lisätietoa tieoikeuksista voi pyytää etukäteen toimitusinsinööriltä.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Tieoikeuksien leveydet on pääosin perustettu maastossa </a:t>
            </a:r>
            <a:r>
              <a:rPr lang="fi-FI" sz="2800" dirty="0" err="1"/>
              <a:t>olemassaolevan</a:t>
            </a:r>
            <a:r>
              <a:rPr lang="fi-FI" sz="2800" dirty="0"/>
              <a:t> tieuran levyisinä.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57827D8-1241-C2FA-1010-859CE91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3826-7469-4341-9B94-C3E31013DB84}" type="datetime1">
              <a:rPr lang="fi-FI" smtClean="0"/>
              <a:t>9.10.2025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24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24607AF-DBCF-5678-507D-BC605DE7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000A03C-D737-1152-44FD-BB6009B8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90239"/>
            <a:ext cx="10983012" cy="1325563"/>
          </a:xfrm>
        </p:spPr>
        <p:txBody>
          <a:bodyPr>
            <a:normAutofit/>
          </a:bodyPr>
          <a:lstStyle/>
          <a:p>
            <a:r>
              <a:rPr lang="fi-FI" sz="4000" u="sng" dirty="0"/>
              <a:t>Loppuvuoden 2025 suunniteltu eteneminen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15453-2220-4E4C-9BD1-36F6E40C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EFD4-D620-466B-9DD1-01B80390B98E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CF44B891-8D26-14D1-1802-F6D42A08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298067"/>
            <a:ext cx="9925050" cy="4923623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fi-FI" sz="3200" dirty="0"/>
              <a:t>Päätös jako- ja piirirajoista</a:t>
            </a:r>
          </a:p>
          <a:p>
            <a:pPr marL="571500" indent="-571500">
              <a:buFontTx/>
              <a:buChar char="-"/>
            </a:pPr>
            <a:r>
              <a:rPr lang="fi-FI" sz="3200" dirty="0"/>
              <a:t>Tieyksiköiden </a:t>
            </a:r>
            <a:r>
              <a:rPr lang="fi-FI" sz="3200"/>
              <a:t>päivittäminen tiekunnalliset tiet</a:t>
            </a:r>
            <a:endParaRPr lang="fi-FI" sz="3200" dirty="0"/>
          </a:p>
          <a:p>
            <a:pPr marL="571500" indent="-571500">
              <a:buFontTx/>
              <a:buChar char="-"/>
            </a:pPr>
            <a:r>
              <a:rPr lang="fi-FI" sz="3200" dirty="0"/>
              <a:t>Tarvittavat rajanavaukset metsäalueilla (metsuri)</a:t>
            </a:r>
          </a:p>
          <a:p>
            <a:pPr marL="571500" indent="-571500">
              <a:buFontTx/>
              <a:buChar char="-"/>
            </a:pPr>
            <a:r>
              <a:rPr lang="fi-FI" sz="3200" dirty="0"/>
              <a:t>Tilikorvauspäätös (vaihtuvat tilukset) </a:t>
            </a:r>
          </a:p>
          <a:p>
            <a:pPr marL="571500" indent="-571500">
              <a:buFontTx/>
              <a:buChar char="-"/>
            </a:pPr>
            <a:r>
              <a:rPr lang="fi-FI" sz="3200" dirty="0"/>
              <a:t>Kiinteistötoimitusmaksu osittelu, (tilusjärjestelystä saadun hyödyn mukaisesti)</a:t>
            </a:r>
          </a:p>
          <a:p>
            <a:pPr marL="571500" indent="-571500">
              <a:buFontTx/>
              <a:buChar char="-"/>
            </a:pPr>
            <a:endParaRPr lang="fi-FI" sz="3200" dirty="0"/>
          </a:p>
          <a:p>
            <a:pPr marL="571500" indent="-571500">
              <a:buFontTx/>
              <a:buChar char="-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744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DD087CD-C491-18E0-41F5-78900BF8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60FDC7E-3104-C8DE-252B-5C52E47E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8843128" cy="1325563"/>
          </a:xfrm>
        </p:spPr>
        <p:txBody>
          <a:bodyPr>
            <a:normAutofit/>
          </a:bodyPr>
          <a:lstStyle/>
          <a:p>
            <a:r>
              <a:rPr lang="fi-FI" dirty="0"/>
              <a:t>Toimituskokouksen Asiakirjat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1C308C-85B1-587E-BDE4-C2C47545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- Toimituksen internet-sivuille asetetaan nähtäville kokouksessa esitetyt diat</a:t>
            </a:r>
          </a:p>
          <a:p>
            <a:endParaRPr lang="fi-FI" sz="2800" dirty="0"/>
          </a:p>
          <a:p>
            <a:r>
              <a:rPr lang="fi-FI" sz="2800" dirty="0"/>
              <a:t>- Pöytäkirja lähetetään 14 vuorokauden kuluessa asianosaisille. Yhteisesti omistettujen kiinteistöjen osalta kuitenkin vain yhdelle heistä.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18250E0-6518-2DBD-3201-D7D4C098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229C-FD4B-4D62-BA00-5EABE32CB07E}" type="datetime1">
              <a:rPr lang="fi-FI" smtClean="0"/>
              <a:t>9.10.2025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50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9BA52FE-17B5-B3F7-9E39-5519603A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5091062-2F86-83A6-F945-8D7D40D1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Muutoksenhaku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E44607-9E1E-4B1E-7336-3ED2AD53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Toimitusinsinööri lopetti kokouksen. Toimituskokouksessa tehtyihin päätöksiin voi hakea valittamalla muutosta 30 päivän kuluessa päätöksestä. </a:t>
            </a:r>
          </a:p>
          <a:p>
            <a:endParaRPr lang="fi-FI" sz="2800" dirty="0"/>
          </a:p>
          <a:p>
            <a:r>
              <a:rPr lang="fi-FI" sz="2800" dirty="0"/>
              <a:t>- Kokouksessa tehdyt päätökset ovat lainvoimaisia valitusajan päätyttyä tai kun mahdollinen valitus on ratkaistu.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0C00316-2D93-AA02-05C1-28D01351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F337-B53D-499F-B6BE-F07C960DE06F}" type="datetime1">
              <a:rPr lang="fi-FI" smtClean="0"/>
              <a:t>9.10.2025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922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0179"/>
            <a:ext cx="12192000" cy="2339473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/>
              <a:t>Kiitokset ja Hyvää syksyä !!!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76F2E72-9CA3-CCFE-9F62-A28962440A3D}"/>
              </a:ext>
            </a:extLst>
          </p:cNvPr>
          <p:cNvSpPr txBox="1"/>
          <p:nvPr/>
        </p:nvSpPr>
        <p:spPr>
          <a:xfrm>
            <a:off x="613611" y="5668148"/>
            <a:ext cx="98030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Toim. ins. Juha Kytölä, uskotut miehet: Maija-Liisa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Ruonavaara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ja </a:t>
            </a:r>
            <a:r>
              <a:rPr lang="fi-FI" sz="1400" dirty="0">
                <a:solidFill>
                  <a:schemeClr val="bg2">
                    <a:lumMod val="50000"/>
                  </a:schemeClr>
                </a:solidFill>
                <a:effectLst/>
                <a:latin typeface="Daytona" panose="020B0604030500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Paula Aaltonen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, </a:t>
            </a:r>
            <a:r>
              <a:rPr lang="fi-FI" sz="1400" dirty="0">
                <a:solidFill>
                  <a:srgbClr val="E7E6E6">
                    <a:lumMod val="50000"/>
                  </a:srgbClr>
                </a:solidFill>
                <a:latin typeface="Daytona" panose="020B0604030500040204" pitchFamily="34" charset="0"/>
              </a:rPr>
              <a:t>14.10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.2025, kokous</a:t>
            </a:r>
          </a:p>
        </p:txBody>
      </p:sp>
    </p:spTree>
    <p:extLst>
      <p:ext uri="{BB962C8B-B14F-4D97-AF65-F5344CB8AC3E}">
        <p14:creationId xmlns:p14="http://schemas.microsoft.com/office/powerpoint/2010/main" val="330462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66984C0-B051-4B9A-38AB-58B41090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46782"/>
          </a:xfrm>
          <a:prstGeom prst="rect">
            <a:avLst/>
          </a:prstGeom>
          <a:noFill/>
        </p:spPr>
      </p:pic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7DD89F12-6FDE-4511-878C-F307144E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421769"/>
            <a:ext cx="1008017" cy="234286"/>
          </a:xfrm>
        </p:spPr>
        <p:txBody>
          <a:bodyPr lIns="36000" tIns="36000" rIns="36000" bIns="36000">
            <a:spAutoFit/>
          </a:bodyPr>
          <a:lstStyle/>
          <a:p>
            <a:pPr>
              <a:spcAft>
                <a:spcPts val="600"/>
              </a:spcAft>
            </a:pPr>
            <a:fld id="{DA522950-DF47-4F17-8DC6-6A820157E068}" type="datetime1">
              <a:rPr lang="fi-FI" smtClean="0"/>
              <a:pPr>
                <a:spcAft>
                  <a:spcPts val="600"/>
                </a:spcAft>
              </a:pPr>
              <a:t>9.10.2025</a:t>
            </a:fld>
            <a:endParaRPr lang="fi-FI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175A2A42-701D-4EE0-AF7C-06F56A82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36000" tIns="36000" rIns="36000" bIns="36000"/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8047E7-E146-80C4-C446-6928E3D5BAE1}"/>
              </a:ext>
            </a:extLst>
          </p:cNvPr>
          <p:cNvSpPr txBox="1"/>
          <p:nvPr/>
        </p:nvSpPr>
        <p:spPr>
          <a:xfrm>
            <a:off x="6564702" y="661114"/>
            <a:ext cx="504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Tilusjärjestelyaluetta</a:t>
            </a:r>
          </a:p>
        </p:txBody>
      </p:sp>
    </p:spTree>
    <p:extLst>
      <p:ext uri="{BB962C8B-B14F-4D97-AF65-F5344CB8AC3E}">
        <p14:creationId xmlns:p14="http://schemas.microsoft.com/office/powerpoint/2010/main" val="31870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49A3FE9-5272-E7CE-8E9C-D09784EC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C2F73FE-CA88-DB84-DE18-E67B36E1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732"/>
            <a:ext cx="7455946" cy="1044498"/>
          </a:xfrm>
        </p:spPr>
        <p:txBody>
          <a:bodyPr/>
          <a:lstStyle/>
          <a:p>
            <a:r>
              <a:rPr lang="fi-FI" u="sng" dirty="0"/>
              <a:t>KÄSITELTÄVÄT ASIAT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F56C81-6F2B-C81B-B92B-F5ECD798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08" y="1387229"/>
            <a:ext cx="10949363" cy="4969119"/>
          </a:xfrm>
        </p:spPr>
        <p:txBody>
          <a:bodyPr/>
          <a:lstStyle/>
          <a:p>
            <a:r>
              <a:rPr lang="fi-FI" sz="2800" dirty="0"/>
              <a:t>- Toimituksen eteneminen, alkuvuosi 2025</a:t>
            </a:r>
          </a:p>
          <a:p>
            <a:endParaRPr lang="fi-FI" sz="2800" dirty="0"/>
          </a:p>
          <a:p>
            <a:pPr marL="342900" indent="-342900">
              <a:buFontTx/>
              <a:buChar char="-"/>
            </a:pPr>
            <a:r>
              <a:rPr lang="fi-FI" sz="2800" dirty="0"/>
              <a:t>Tieoikeuksien käsittely</a:t>
            </a:r>
          </a:p>
          <a:p>
            <a:endParaRPr lang="fi-FI" sz="2800" dirty="0"/>
          </a:p>
          <a:p>
            <a:endParaRPr lang="fi-FI" sz="2800" dirty="0"/>
          </a:p>
          <a:p>
            <a:pPr marL="342900" indent="-342900">
              <a:buFontTx/>
              <a:buChar char="-"/>
            </a:pPr>
            <a:r>
              <a:rPr lang="fi-FI" sz="2800" dirty="0"/>
              <a:t>Loppuvuoden 2025 työsuunnitelma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786EA44-DC57-8D9A-7D20-41F38519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751D-DA90-4900-AC8C-7B26EC134D06}" type="datetime1">
              <a:rPr lang="fi-FI" smtClean="0"/>
              <a:t>9.10.2025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22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8F19EC8-420E-07C4-FBC6-0D243C68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7A3788D-87D9-ADA1-2447-D3DA55A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664"/>
            <a:ext cx="7143974" cy="1325563"/>
          </a:xfrm>
        </p:spPr>
        <p:txBody>
          <a:bodyPr/>
          <a:lstStyle/>
          <a:p>
            <a:r>
              <a:rPr lang="fi-FI" dirty="0"/>
              <a:t>Alkuvuosi 2025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16A6D-42CA-5B2D-B1AC-C43E4D7B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i-FI" sz="2800" dirty="0"/>
              <a:t>Maastotyöt ja mittaukset tehty elokuun loppuun mennessä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Uuden vaihtuneet tilukset -&gt; haltuunotot tapahtuneet </a:t>
            </a:r>
          </a:p>
          <a:p>
            <a:pPr marL="914400" lvl="1" indent="-457200">
              <a:buFontTx/>
              <a:buChar char="-"/>
            </a:pPr>
            <a:r>
              <a:rPr lang="fi-FI" sz="2400" dirty="0"/>
              <a:t>Pellot 19.5.2025 päivänä</a:t>
            </a:r>
          </a:p>
          <a:p>
            <a:pPr marL="914400" lvl="1" indent="-457200">
              <a:buFontTx/>
              <a:buChar char="-"/>
            </a:pPr>
            <a:r>
              <a:rPr lang="fi-FI" sz="2400" dirty="0"/>
              <a:t>Metsät 30.8.2025 päivänä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r>
              <a:rPr lang="fi-FI" sz="2800" dirty="0"/>
              <a:t>Tilojen yhdistämishakemuksia vastaanotettu, yhdistäminen sallittu edelleen</a:t>
            </a:r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  <a:p>
            <a:pPr marL="457200" indent="-457200">
              <a:buFontTx/>
              <a:buChar char="-"/>
            </a:pPr>
            <a:endParaRPr lang="fi-FI" sz="28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0F5BC5F-D589-5CF8-FE5D-A7E488EB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3501-582A-449B-9E6A-E141E1FA9F64}" type="datetime1">
              <a:rPr lang="fi-FI" smtClean="0"/>
              <a:t>9.10.2025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60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8F19EC8-420E-07C4-FBC6-0D243C68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7A3788D-87D9-ADA1-2447-D3DA55A8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1"/>
            <a:ext cx="10515600" cy="932460"/>
          </a:xfrm>
        </p:spPr>
        <p:txBody>
          <a:bodyPr/>
          <a:lstStyle/>
          <a:p>
            <a:r>
              <a:rPr lang="fi-FI" dirty="0"/>
              <a:t>Tieoikeuskäsittely toimitusalueella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16A6D-42CA-5B2D-B1AC-C43E4D7BE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0" i="0" u="none" strike="noStrike" baseline="0" dirty="0">
              <a:solidFill>
                <a:srgbClr val="FF0000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0F5BC5F-D589-5CF8-FE5D-A7E488EB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EC58-3EC0-4549-AB3F-190EB0D7C251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3C5E8E8-1EB6-1A5F-7BC1-DFE15FC67E47}"/>
              </a:ext>
            </a:extLst>
          </p:cNvPr>
          <p:cNvSpPr txBox="1"/>
          <p:nvPr/>
        </p:nvSpPr>
        <p:spPr>
          <a:xfrm>
            <a:off x="655320" y="796530"/>
            <a:ext cx="98118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Tarkoituksenmukaisinta lakkauttaa kaikki toimitusalueella sijaitsevat vanhat tieoikeudet ja perustaa jokaiselle palstalle uusi, tämän päivän tarpeita palveleva tieoikeus.</a:t>
            </a:r>
          </a:p>
          <a:p>
            <a:pPr marL="342900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u="sng" dirty="0"/>
              <a:t>Perustelut: </a:t>
            </a:r>
            <a:r>
              <a:rPr lang="fi-FI" sz="2000" dirty="0"/>
              <a:t>Vanhat tieoikeudet perustettu vuosisatojen aikana, aina tähän päivään saakka, eivätkä välttämättä palvele enää tarkoitustaan. Käytännössä uudet tieoikeudet perustetaan pääosin maastossa jo ennestään olevia kulku-uria pitkin.</a:t>
            </a:r>
          </a:p>
          <a:p>
            <a:pPr marL="342900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/>
              <a:t>Toimitusinsinööri on alustavasti tutkinut tieoikeuksien paikkoja maasto- ja karttatarkasteluin ja asettanut ne nähtäville 10.6.2025 päivänä. </a:t>
            </a:r>
          </a:p>
          <a:p>
            <a:pPr marL="800100" lvl="1" indent="-342900">
              <a:buFontTx/>
              <a:buChar char="-"/>
            </a:pPr>
            <a:r>
              <a:rPr lang="fi-FI" sz="2000" dirty="0"/>
              <a:t>Maanomistajat ovat voineet antaa kommenttinsa nähtävillä oleviin alustaviin tieoikeuksiin 18.9.2025 saakka.</a:t>
            </a:r>
          </a:p>
          <a:p>
            <a:pPr marL="800100" lvl="1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/>
              <a:t>Perustellut muutokset tehty ja tieoikeus sijaintikartat postitettu ja asetettu nähtäville 18.9.2025.</a:t>
            </a:r>
          </a:p>
          <a:p>
            <a:pPr marL="800100" lvl="1" indent="-342900">
              <a:buFontTx/>
              <a:buChar char="-"/>
            </a:pPr>
            <a:endParaRPr lang="fi-FI" sz="2000" dirty="0"/>
          </a:p>
          <a:p>
            <a:pPr marL="342900" indent="-342900">
              <a:buFontTx/>
              <a:buChar char="-"/>
            </a:pPr>
            <a:r>
              <a:rPr lang="fi-FI" sz="2000" dirty="0"/>
              <a:t>Kokouksessa 14.10.2025 tehdään päätös tieoikeuksien käsittelyistä.</a:t>
            </a:r>
          </a:p>
        </p:txBody>
      </p:sp>
    </p:spTree>
    <p:extLst>
      <p:ext uri="{BB962C8B-B14F-4D97-AF65-F5344CB8AC3E}">
        <p14:creationId xmlns:p14="http://schemas.microsoft.com/office/powerpoint/2010/main" val="95858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BF9A49C-4A02-9A06-0836-91895BEA7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417"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44036F0A-9473-4561-8F1A-97593A97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647CF798-7C69-9035-62C0-3252B76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127EFD4-D620-466B-9DD1-01B80390B98E}" type="datetime1">
              <a:rPr lang="fi-FI" smtClean="0"/>
              <a:pPr>
                <a:spcAft>
                  <a:spcPts val="600"/>
                </a:spcAft>
              </a:pPr>
              <a:t>9.10.2025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16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46A014C-3C69-D2DA-12AA-C774BA4E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63" b="315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5026E92E-78CC-EB48-CF83-B58274D2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411E497D-84DB-B0AD-2629-B67FCA23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127EFD4-D620-466B-9DD1-01B80390B98E}" type="datetime1">
              <a:rPr lang="fi-FI" smtClean="0"/>
              <a:pPr>
                <a:spcAft>
                  <a:spcPts val="600"/>
                </a:spcAft>
              </a:pPr>
              <a:t>9.10.2025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9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diagrammi, viiva, Samansuuntainen&#10;&#10;Tekoälyn generoima sisältö voi olla virheellistä.">
            <a:extLst>
              <a:ext uri="{FF2B5EF4-FFF2-40B4-BE49-F238E27FC236}">
                <a16:creationId xmlns:a16="http://schemas.microsoft.com/office/drawing/2014/main" id="{03D0FDC8-20A9-568B-3BAC-3F6C3B27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41" b="13766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DC9D4751-8C0B-FCC3-AD08-86587821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Päivämäärän paikkamerkki 4" hidden="1">
            <a:extLst>
              <a:ext uri="{FF2B5EF4-FFF2-40B4-BE49-F238E27FC236}">
                <a16:creationId xmlns:a16="http://schemas.microsoft.com/office/drawing/2014/main" id="{4D9D1657-2D18-D357-272E-0A57D10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127EFD4-D620-466B-9DD1-01B80390B98E}" type="datetime1">
              <a:rPr lang="fi-FI" smtClean="0"/>
              <a:pPr>
                <a:spcAft>
                  <a:spcPts val="600"/>
                </a:spcAft>
              </a:pPr>
              <a:t>9.10.2025</a:t>
            </a:fld>
            <a:endParaRPr lang="fi-FI"/>
          </a:p>
        </p:txBody>
      </p:sp>
      <p:sp>
        <p:nvSpPr>
          <p:cNvPr id="8" name="Kuusikulmio 7">
            <a:extLst>
              <a:ext uri="{FF2B5EF4-FFF2-40B4-BE49-F238E27FC236}">
                <a16:creationId xmlns:a16="http://schemas.microsoft.com/office/drawing/2014/main" id="{523B6BF9-4E72-B396-EEE8-019501574F7D}"/>
              </a:ext>
            </a:extLst>
          </p:cNvPr>
          <p:cNvSpPr/>
          <p:nvPr/>
        </p:nvSpPr>
        <p:spPr>
          <a:xfrm>
            <a:off x="5505855" y="2461098"/>
            <a:ext cx="321013" cy="282102"/>
          </a:xfrm>
          <a:prstGeom prst="hexag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uusikulmio 8">
            <a:extLst>
              <a:ext uri="{FF2B5EF4-FFF2-40B4-BE49-F238E27FC236}">
                <a16:creationId xmlns:a16="http://schemas.microsoft.com/office/drawing/2014/main" id="{8DAC1AE6-F59F-CFC0-C74D-C43A81948B6E}"/>
              </a:ext>
            </a:extLst>
          </p:cNvPr>
          <p:cNvSpPr/>
          <p:nvPr/>
        </p:nvSpPr>
        <p:spPr>
          <a:xfrm>
            <a:off x="5710687" y="2078966"/>
            <a:ext cx="321013" cy="28210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73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0B9EBDB-E3F3-1779-5181-028E691C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87054AD-C130-2783-BE2A-A1CD33D4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61" y="166167"/>
            <a:ext cx="11198817" cy="2626627"/>
          </a:xfrm>
          <a:ln w="19050">
            <a:solidFill>
              <a:schemeClr val="accent6">
                <a:lumMod val="75000"/>
                <a:alpha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Toimitusalueen kaikki vanhat aiemmin perustetut tieoikeudet lakkautetaan toimitusmiesten päätöksellä 14.10.2025.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816BE4B-5964-9A4E-199A-39BBD48D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287-792E-4125-9A4F-4177E23EC44C}" type="datetime1">
              <a:rPr lang="fi-FI" smtClean="0"/>
              <a:t>9.10.2025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F93B6A2-43BC-98BC-0B7E-E8BCA9C7160F}"/>
              </a:ext>
            </a:extLst>
          </p:cNvPr>
          <p:cNvSpPr txBox="1"/>
          <p:nvPr/>
        </p:nvSpPr>
        <p:spPr>
          <a:xfrm>
            <a:off x="478660" y="2792794"/>
            <a:ext cx="11198817" cy="3477875"/>
          </a:xfrm>
          <a:prstGeom prst="rect">
            <a:avLst/>
          </a:prstGeom>
          <a:noFill/>
          <a:ln w="25400">
            <a:solidFill>
              <a:schemeClr val="tx1">
                <a:alpha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4400" dirty="0"/>
              <a:t>Toimitusalueen jokaisen kiinteistön palstalle perustetaan toimitusmiesten päätöksellä 14.10.2025 Yksityistielain mukainen tieoikeus kartoissa esitettyyn paikkaan ja levyisinä. </a:t>
            </a:r>
          </a:p>
        </p:txBody>
      </p:sp>
    </p:spTree>
    <p:extLst>
      <p:ext uri="{BB962C8B-B14F-4D97-AF65-F5344CB8AC3E}">
        <p14:creationId xmlns:p14="http://schemas.microsoft.com/office/powerpoint/2010/main" val="91836184"/>
      </p:ext>
    </p:extLst>
  </p:cSld>
  <p:clrMapOvr>
    <a:masterClrMapping/>
  </p:clrMapOvr>
</p:sld>
</file>

<file path=ppt/theme/theme1.xml><?xml version="1.0" encoding="utf-8"?>
<a:theme xmlns:a="http://schemas.openxmlformats.org/drawingml/2006/main" name="MML-teema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E1C125A4-49F9-4C1C-87CA-596DBFBB1813}" vid="{6D0014F4-69F1-4348-9A8D-6DF3329DBDE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MML-kalvopohja-2021-FIN</Template>
  <TotalTime>4258</TotalTime>
  <Words>380</Words>
  <Application>Microsoft Office PowerPoint</Application>
  <PresentationFormat>Laajakuva</PresentationFormat>
  <Paragraphs>81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Daytona</vt:lpstr>
      <vt:lpstr>MML-teema</vt:lpstr>
      <vt:lpstr>Maanmittaustoimitus, tilusjärjestely Tno: 2020-630551</vt:lpstr>
      <vt:lpstr>PowerPoint-esitys</vt:lpstr>
      <vt:lpstr>KÄSITELTÄVÄT ASIAT</vt:lpstr>
      <vt:lpstr>Alkuvuosi 2025</vt:lpstr>
      <vt:lpstr>Tieoikeuskäsittely toimitusalueella</vt:lpstr>
      <vt:lpstr>PowerPoint-esitys</vt:lpstr>
      <vt:lpstr>PowerPoint-esitys</vt:lpstr>
      <vt:lpstr>PowerPoint-esitys</vt:lpstr>
      <vt:lpstr>Toimitusalueen kaikki vanhat aiemmin perustetut tieoikeudet lakkautetaan toimitusmiesten päätöksellä 14.10.2025.</vt:lpstr>
      <vt:lpstr>Tieoikeuksista</vt:lpstr>
      <vt:lpstr>Loppuvuoden 2025 suunniteltu eteneminen</vt:lpstr>
      <vt:lpstr>Toimituskokouksen Asiakirjat</vt:lpstr>
      <vt:lpstr>Muutoksenhaku</vt:lpstr>
      <vt:lpstr>Kiitokset ja Hyvää syksyä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Kytölä Juha</dc:creator>
  <cp:lastModifiedBy>Kytölä Juha</cp:lastModifiedBy>
  <cp:revision>68</cp:revision>
  <cp:lastPrinted>2024-12-10T12:06:05Z</cp:lastPrinted>
  <dcterms:created xsi:type="dcterms:W3CDTF">2024-06-23T13:07:51Z</dcterms:created>
  <dcterms:modified xsi:type="dcterms:W3CDTF">2025-10-09T07:07:23Z</dcterms:modified>
</cp:coreProperties>
</file>