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62" r:id="rId2"/>
  </p:sldMasterIdLst>
  <p:notesMasterIdLst>
    <p:notesMasterId r:id="rId12"/>
  </p:notesMasterIdLst>
  <p:handoutMasterIdLst>
    <p:handoutMasterId r:id="rId13"/>
  </p:handoutMasterIdLst>
  <p:sldIdLst>
    <p:sldId id="256" r:id="rId3"/>
    <p:sldId id="260" r:id="rId4"/>
    <p:sldId id="278" r:id="rId5"/>
    <p:sldId id="284" r:id="rId6"/>
    <p:sldId id="277" r:id="rId7"/>
    <p:sldId id="279" r:id="rId8"/>
    <p:sldId id="276" r:id="rId9"/>
    <p:sldId id="280" r:id="rId10"/>
    <p:sldId id="285" r:id="rId11"/>
  </p:sldIdLst>
  <p:sldSz cx="9144000" cy="6858000" type="screen4x3"/>
  <p:notesSz cx="6797675" cy="9926638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B3E0"/>
    <a:srgbClr val="E1E1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14" autoAdjust="0"/>
    <p:restoredTop sz="94660"/>
  </p:normalViewPr>
  <p:slideViewPr>
    <p:cSldViewPr>
      <p:cViewPr varScale="1">
        <p:scale>
          <a:sx n="67" d="100"/>
          <a:sy n="67" d="100"/>
        </p:scale>
        <p:origin x="1288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408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553" cy="4967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50532" y="0"/>
            <a:ext cx="2945553" cy="4967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ACB8E5-6766-4E44-90B8-FAC17D2A5D8D}" type="datetimeFigureOut">
              <a:rPr lang="fi-FI" smtClean="0"/>
              <a:pPr/>
              <a:t>2.2.2021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428323"/>
            <a:ext cx="2945553" cy="4967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50532" y="9428323"/>
            <a:ext cx="2945553" cy="4967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08692C-3FA2-49DA-B926-DC067D7CECB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815125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i-FI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1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i-FI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4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i-FI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4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91E9CD5-8FA4-4A5E-8906-91DB22D2E0DF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842116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1E9CD5-8FA4-4A5E-8906-91DB22D2E0DF}" type="slidenum">
              <a:rPr lang="fi-FI" smtClean="0"/>
              <a:pPr/>
              <a:t>1</a:t>
            </a:fld>
            <a:endParaRPr lang="fi-FI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1E9CD5-8FA4-4A5E-8906-91DB22D2E0DF}" type="slidenum">
              <a:rPr lang="fi-FI" smtClean="0"/>
              <a:pPr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609334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36588" y="2097088"/>
            <a:ext cx="7737475" cy="1482725"/>
          </a:xfrm>
        </p:spPr>
        <p:txBody>
          <a:bodyPr/>
          <a:lstStyle>
            <a:lvl1pPr>
              <a:defRPr b="0">
                <a:latin typeface="Arial Black" pitchFamily="34" charset="0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647700" y="657225"/>
            <a:ext cx="5572125" cy="314325"/>
          </a:xfrm>
        </p:spPr>
        <p:txBody>
          <a:bodyPr/>
          <a:lstStyle>
            <a:lvl1pPr>
              <a:defRPr/>
            </a:lvl1pPr>
          </a:lstStyle>
          <a:p>
            <a:r>
              <a:rPr lang="fi-FI"/>
              <a:t>19.4.2010 / Ann-Christine Ketolainen</a:t>
            </a:r>
          </a:p>
        </p:txBody>
      </p:sp>
      <p:pic>
        <p:nvPicPr>
          <p:cNvPr id="15377" name="TitleLogo2" descr="ELYT_fi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27750" y="366713"/>
            <a:ext cx="2322513" cy="598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3A82EA8-6F04-4405-993A-B76BAD9A4AA3}" type="slidenum">
              <a:rPr lang="fi-FI"/>
              <a:pPr/>
              <a:t>‹#›</a:t>
            </a:fld>
            <a:endParaRPr lang="fi-FI"/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19.4.2010 / Ann-Christine Ketolainen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451600" y="617538"/>
            <a:ext cx="1973263" cy="5313362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528638" y="617538"/>
            <a:ext cx="5770562" cy="5313362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DF6E49A-A900-4D28-BA9E-BB0714E5BB27}" type="slidenum">
              <a:rPr lang="fi-FI"/>
              <a:pPr/>
              <a:t>‹#›</a:t>
            </a:fld>
            <a:endParaRPr lang="fi-FI"/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19.4.2010 / Ann-Christine Ketolainen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36588" y="2097088"/>
            <a:ext cx="7737475" cy="1482725"/>
          </a:xfrm>
        </p:spPr>
        <p:txBody>
          <a:bodyPr/>
          <a:lstStyle>
            <a:lvl1pPr>
              <a:defRPr b="0">
                <a:latin typeface="Arial Black" pitchFamily="34" charset="0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647700" y="657225"/>
            <a:ext cx="5572125" cy="314325"/>
          </a:xfrm>
        </p:spPr>
        <p:txBody>
          <a:bodyPr/>
          <a:lstStyle>
            <a:lvl1pPr>
              <a:defRPr/>
            </a:lvl1pPr>
          </a:lstStyle>
          <a:p>
            <a:r>
              <a:rPr lang="fi-FI"/>
              <a:t>19.4.2010 / Ann-Christine Ketolainen</a:t>
            </a:r>
          </a:p>
        </p:txBody>
      </p:sp>
      <p:pic>
        <p:nvPicPr>
          <p:cNvPr id="15377" name="TitleLogo2" descr="ELYT_sv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27750" y="366713"/>
            <a:ext cx="2286000" cy="598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2185659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5067148-3900-4119-9D68-8828E94A73AB}" type="slidenum">
              <a:rPr lang="fi-FI"/>
              <a:pPr/>
              <a:t>‹#›</a:t>
            </a:fld>
            <a:endParaRPr lang="fi-FI"/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19.4.2010 / Ann-Christine Ketolainen</a:t>
            </a:r>
          </a:p>
        </p:txBody>
      </p:sp>
    </p:spTree>
    <p:extLst>
      <p:ext uri="{BB962C8B-B14F-4D97-AF65-F5344CB8AC3E}">
        <p14:creationId xmlns:p14="http://schemas.microsoft.com/office/powerpoint/2010/main" val="38845917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E1E0EC0-5AA2-471C-98BF-2B1156D1AF2A}" type="slidenum">
              <a:rPr lang="fi-FI"/>
              <a:pPr/>
              <a:t>‹#›</a:t>
            </a:fld>
            <a:endParaRPr lang="fi-FI"/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19.4.2010 / Ann-Christine Ketolainen</a:t>
            </a:r>
          </a:p>
        </p:txBody>
      </p:sp>
    </p:spTree>
    <p:extLst>
      <p:ext uri="{BB962C8B-B14F-4D97-AF65-F5344CB8AC3E}">
        <p14:creationId xmlns:p14="http://schemas.microsoft.com/office/powerpoint/2010/main" val="3274958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531813" y="1341438"/>
            <a:ext cx="3870325" cy="4589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54538" y="1341438"/>
            <a:ext cx="3870325" cy="4589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045F2FD-1174-41C3-A802-B15F3F3C191C}" type="slidenum">
              <a:rPr lang="fi-FI"/>
              <a:pPr/>
              <a:t>‹#›</a:t>
            </a:fld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19.4.2010 / Ann-Christine Ketolainen</a:t>
            </a:r>
          </a:p>
        </p:txBody>
      </p:sp>
    </p:spTree>
    <p:extLst>
      <p:ext uri="{BB962C8B-B14F-4D97-AF65-F5344CB8AC3E}">
        <p14:creationId xmlns:p14="http://schemas.microsoft.com/office/powerpoint/2010/main" val="16055611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Alatunnisteen paikkamerkki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8" name="Dian numeron paikkamerkki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931ACCA-6CEB-43A2-9DB1-2B38277A8CC7}" type="slidenum">
              <a:rPr lang="fi-FI"/>
              <a:pPr/>
              <a:t>‹#›</a:t>
            </a:fld>
            <a:endParaRPr lang="fi-FI"/>
          </a:p>
        </p:txBody>
      </p:sp>
      <p:sp>
        <p:nvSpPr>
          <p:cNvPr id="9" name="Päivämäärän paikkamerkki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19.4.2010 / Ann-Christine Ketolainen</a:t>
            </a:r>
          </a:p>
        </p:txBody>
      </p:sp>
    </p:spTree>
    <p:extLst>
      <p:ext uri="{BB962C8B-B14F-4D97-AF65-F5344CB8AC3E}">
        <p14:creationId xmlns:p14="http://schemas.microsoft.com/office/powerpoint/2010/main" val="9504925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4D1E670-59FF-4633-B2A1-DD3596BC8A66}" type="slidenum">
              <a:rPr lang="fi-FI"/>
              <a:pPr/>
              <a:t>‹#›</a:t>
            </a:fld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19.4.2010 / Ann-Christine Ketolainen</a:t>
            </a:r>
          </a:p>
        </p:txBody>
      </p:sp>
    </p:spTree>
    <p:extLst>
      <p:ext uri="{BB962C8B-B14F-4D97-AF65-F5344CB8AC3E}">
        <p14:creationId xmlns:p14="http://schemas.microsoft.com/office/powerpoint/2010/main" val="8061656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atunnisteen paikkamerkki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25D239A-009E-46F0-9D76-BBA123241D33}" type="slidenum">
              <a:rPr lang="fi-FI"/>
              <a:pPr/>
              <a:t>‹#›</a:t>
            </a:fld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19.4.2010 / Ann-Christine Ketolainen</a:t>
            </a:r>
          </a:p>
        </p:txBody>
      </p:sp>
    </p:spTree>
    <p:extLst>
      <p:ext uri="{BB962C8B-B14F-4D97-AF65-F5344CB8AC3E}">
        <p14:creationId xmlns:p14="http://schemas.microsoft.com/office/powerpoint/2010/main" val="13936710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B116E9F-F4AC-4331-B06B-E57D335D5A00}" type="slidenum">
              <a:rPr lang="fi-FI"/>
              <a:pPr/>
              <a:t>‹#›</a:t>
            </a:fld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19.4.2010 / Ann-Christine Ketolainen</a:t>
            </a:r>
          </a:p>
        </p:txBody>
      </p:sp>
    </p:spTree>
    <p:extLst>
      <p:ext uri="{BB962C8B-B14F-4D97-AF65-F5344CB8AC3E}">
        <p14:creationId xmlns:p14="http://schemas.microsoft.com/office/powerpoint/2010/main" val="1207981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F6DD590-6948-43E2-A1A8-44E16ED020DB}" type="slidenum">
              <a:rPr lang="fi-FI"/>
              <a:pPr/>
              <a:t>‹#›</a:t>
            </a:fld>
            <a:endParaRPr lang="fi-FI"/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19.4.2010 / Ann-Christine Ketolainen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6CE4E0A-904A-4276-95BE-E84C99605618}" type="slidenum">
              <a:rPr lang="fi-FI"/>
              <a:pPr/>
              <a:t>‹#›</a:t>
            </a:fld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19.4.2010 / Ann-Christine Ketolainen</a:t>
            </a:r>
          </a:p>
        </p:txBody>
      </p:sp>
    </p:spTree>
    <p:extLst>
      <p:ext uri="{BB962C8B-B14F-4D97-AF65-F5344CB8AC3E}">
        <p14:creationId xmlns:p14="http://schemas.microsoft.com/office/powerpoint/2010/main" val="32900912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DFACCBD-5642-4C93-ACE0-60AFA9A66691}" type="slidenum">
              <a:rPr lang="fi-FI"/>
              <a:pPr/>
              <a:t>‹#›</a:t>
            </a:fld>
            <a:endParaRPr lang="fi-FI"/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19.4.2010 / Ann-Christine Ketolainen</a:t>
            </a:r>
          </a:p>
        </p:txBody>
      </p:sp>
    </p:spTree>
    <p:extLst>
      <p:ext uri="{BB962C8B-B14F-4D97-AF65-F5344CB8AC3E}">
        <p14:creationId xmlns:p14="http://schemas.microsoft.com/office/powerpoint/2010/main" val="32452844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451600" y="617538"/>
            <a:ext cx="1973263" cy="5313362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528638" y="617538"/>
            <a:ext cx="5770562" cy="5313362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B0A51D2-396F-4B6C-AFFE-D9591553D301}" type="slidenum">
              <a:rPr lang="fi-FI"/>
              <a:pPr/>
              <a:t>‹#›</a:t>
            </a:fld>
            <a:endParaRPr lang="fi-FI"/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19.4.2010 / Ann-Christine Ketolainen</a:t>
            </a:r>
          </a:p>
        </p:txBody>
      </p:sp>
    </p:spTree>
    <p:extLst>
      <p:ext uri="{BB962C8B-B14F-4D97-AF65-F5344CB8AC3E}">
        <p14:creationId xmlns:p14="http://schemas.microsoft.com/office/powerpoint/2010/main" val="2464401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0E74588-D046-4934-89B1-368B2D88D8D8}" type="slidenum">
              <a:rPr lang="fi-FI"/>
              <a:pPr/>
              <a:t>‹#›</a:t>
            </a:fld>
            <a:endParaRPr lang="fi-FI"/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19.4.2010 / Ann-Christine Ketolainen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531813" y="1341438"/>
            <a:ext cx="3870325" cy="4589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54538" y="1341438"/>
            <a:ext cx="3870325" cy="4589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C60842B-343A-4466-A47F-D501FFAB426D}" type="slidenum">
              <a:rPr lang="fi-FI"/>
              <a:pPr/>
              <a:t>‹#›</a:t>
            </a:fld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19.4.2010 / Ann-Christine Ketolainen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Alatunnisteen paikkamerkki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8" name="Dian numeron paikkamerkki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AB5A358-3818-4CB3-8CA1-8A4D1F605151}" type="slidenum">
              <a:rPr lang="fi-FI"/>
              <a:pPr/>
              <a:t>‹#›</a:t>
            </a:fld>
            <a:endParaRPr lang="fi-FI"/>
          </a:p>
        </p:txBody>
      </p:sp>
      <p:sp>
        <p:nvSpPr>
          <p:cNvPr id="9" name="Päivämäärän paikkamerkki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19.4.2010 / Ann-Christine Ketolainen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B1FA024-41CD-43C7-A632-89881408D9B0}" type="slidenum">
              <a:rPr lang="fi-FI"/>
              <a:pPr/>
              <a:t>‹#›</a:t>
            </a:fld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19.4.2010 / Ann-Christine Ketolainen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atunnisteen paikkamerkki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BF306E5-5C34-4A72-98FD-975545A3B094}" type="slidenum">
              <a:rPr lang="fi-FI"/>
              <a:pPr/>
              <a:t>‹#›</a:t>
            </a:fld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19.4.2010 / Ann-Christine Ketolainen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9AE29ED-82D1-43AA-8EA0-1726F9E7A185}" type="slidenum">
              <a:rPr lang="fi-FI"/>
              <a:pPr/>
              <a:t>‹#›</a:t>
            </a:fld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19.4.2010 / Ann-Christine Ketolainen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3DE839C-AD4F-4244-BAA3-7C9FA1C78837}" type="slidenum">
              <a:rPr lang="fi-FI"/>
              <a:pPr/>
              <a:t>‹#›</a:t>
            </a:fld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19.4.2010 / Ann-Christine Ketolainen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57863" y="6224588"/>
            <a:ext cx="2663825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spcAft>
                <a:spcPts val="400"/>
              </a:spcAft>
              <a:defRPr sz="900"/>
            </a:lvl1pPr>
          </a:lstStyle>
          <a:p>
            <a:endParaRPr lang="fi-FI"/>
          </a:p>
        </p:txBody>
      </p:sp>
      <p:sp>
        <p:nvSpPr>
          <p:cNvPr id="1434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56613" y="6224588"/>
            <a:ext cx="287337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spcAft>
                <a:spcPts val="400"/>
              </a:spcAft>
              <a:defRPr sz="900"/>
            </a:lvl1pPr>
          </a:lstStyle>
          <a:p>
            <a:fld id="{11975A26-EBD3-400B-BFEB-E6232962DC09}" type="slidenum">
              <a:rPr lang="fi-FI"/>
              <a:pPr/>
              <a:t>‹#›</a:t>
            </a:fld>
            <a:endParaRPr lang="fi-FI"/>
          </a:p>
        </p:txBody>
      </p:sp>
      <p:sp>
        <p:nvSpPr>
          <p:cNvPr id="14348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42925" y="211138"/>
            <a:ext cx="3916363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Aft>
                <a:spcPts val="200"/>
              </a:spcAft>
              <a:defRPr sz="900"/>
            </a:lvl1pPr>
          </a:lstStyle>
          <a:p>
            <a:r>
              <a:rPr lang="fi-FI"/>
              <a:t>19.4.2010 / Ann-Christine Ketolainen</a:t>
            </a:r>
          </a:p>
        </p:txBody>
      </p:sp>
      <p:sp>
        <p:nvSpPr>
          <p:cNvPr id="14349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528638" y="617538"/>
            <a:ext cx="7896225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/>
              <a:t>Muokkaa perustyyl. napsautt.</a:t>
            </a:r>
          </a:p>
        </p:txBody>
      </p:sp>
      <p:sp>
        <p:nvSpPr>
          <p:cNvPr id="14350" name="Rectangle 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1813" y="1341438"/>
            <a:ext cx="7893050" cy="458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14365" name="SlideLogo2" descr="ELYT_fi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623050" y="215900"/>
            <a:ext cx="18192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hdr="0" ftr="0"/>
  <p:txStyles>
    <p:titleStyle>
      <a:lvl1pPr algn="l" rtl="0" fontAlgn="base">
        <a:spcBef>
          <a:spcPts val="60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ts val="60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l" rtl="0" fontAlgn="base">
        <a:spcBef>
          <a:spcPts val="60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l" rtl="0" fontAlgn="base">
        <a:spcBef>
          <a:spcPts val="60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l" rtl="0" fontAlgn="base">
        <a:spcBef>
          <a:spcPts val="60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ts val="60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ts val="60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ts val="60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ts val="60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algn="l" rtl="0" fontAlgn="base">
        <a:spcBef>
          <a:spcPct val="0"/>
        </a:spcBef>
        <a:spcAft>
          <a:spcPts val="40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287338" indent="-285750" algn="l" rtl="0" fontAlgn="base">
        <a:spcBef>
          <a:spcPct val="0"/>
        </a:spcBef>
        <a:spcAft>
          <a:spcPts val="400"/>
        </a:spcAft>
        <a:buClr>
          <a:schemeClr val="tx1"/>
        </a:buClr>
        <a:buFont typeface="Arial" charset="0"/>
        <a:buChar char="•"/>
        <a:defRPr>
          <a:solidFill>
            <a:schemeClr val="tx1"/>
          </a:solidFill>
          <a:latin typeface="+mn-lt"/>
        </a:defRPr>
      </a:lvl2pPr>
      <a:lvl3pPr marL="288925" algn="l" rtl="0" fontAlgn="base">
        <a:spcBef>
          <a:spcPct val="0"/>
        </a:spcBef>
        <a:spcAft>
          <a:spcPts val="400"/>
        </a:spcAft>
        <a:defRPr sz="1400" b="1">
          <a:solidFill>
            <a:schemeClr val="tx1"/>
          </a:solidFill>
          <a:latin typeface="+mn-lt"/>
        </a:defRPr>
      </a:lvl3pPr>
      <a:lvl4pPr marL="519113" indent="-228600" algn="l" rtl="0" fontAlgn="base">
        <a:spcBef>
          <a:spcPct val="0"/>
        </a:spcBef>
        <a:spcAft>
          <a:spcPts val="400"/>
        </a:spcAft>
        <a:buClr>
          <a:schemeClr val="tx1"/>
        </a:buClr>
        <a:buChar char="•"/>
        <a:defRPr sz="1400">
          <a:solidFill>
            <a:schemeClr val="tx1"/>
          </a:solidFill>
          <a:latin typeface="+mn-lt"/>
        </a:defRPr>
      </a:lvl4pPr>
      <a:lvl5pPr marL="763588" indent="-228600" algn="l" rtl="0" fontAlgn="base">
        <a:spcBef>
          <a:spcPct val="0"/>
        </a:spcBef>
        <a:spcAft>
          <a:spcPts val="400"/>
        </a:spcAft>
        <a:buClr>
          <a:schemeClr val="tx1"/>
        </a:buClr>
        <a:buChar char="•"/>
        <a:defRPr sz="1400">
          <a:solidFill>
            <a:schemeClr val="tx1"/>
          </a:solidFill>
          <a:latin typeface="+mn-lt"/>
        </a:defRPr>
      </a:lvl5pPr>
      <a:lvl6pPr marL="1220788" indent="-228600" algn="l" rtl="0" fontAlgn="base">
        <a:spcBef>
          <a:spcPct val="0"/>
        </a:spcBef>
        <a:spcAft>
          <a:spcPts val="400"/>
        </a:spcAft>
        <a:buClr>
          <a:schemeClr val="tx1"/>
        </a:buClr>
        <a:buChar char="•"/>
        <a:defRPr sz="1400">
          <a:solidFill>
            <a:schemeClr val="tx1"/>
          </a:solidFill>
          <a:latin typeface="+mn-lt"/>
        </a:defRPr>
      </a:lvl6pPr>
      <a:lvl7pPr marL="1677988" indent="-228600" algn="l" rtl="0" fontAlgn="base">
        <a:spcBef>
          <a:spcPct val="0"/>
        </a:spcBef>
        <a:spcAft>
          <a:spcPts val="400"/>
        </a:spcAft>
        <a:buClr>
          <a:schemeClr val="tx1"/>
        </a:buClr>
        <a:buChar char="•"/>
        <a:defRPr sz="1400">
          <a:solidFill>
            <a:schemeClr val="tx1"/>
          </a:solidFill>
          <a:latin typeface="+mn-lt"/>
        </a:defRPr>
      </a:lvl7pPr>
      <a:lvl8pPr marL="2135188" indent="-228600" algn="l" rtl="0" fontAlgn="base">
        <a:spcBef>
          <a:spcPct val="0"/>
        </a:spcBef>
        <a:spcAft>
          <a:spcPts val="400"/>
        </a:spcAft>
        <a:buClr>
          <a:schemeClr val="tx1"/>
        </a:buClr>
        <a:buChar char="•"/>
        <a:defRPr sz="1400">
          <a:solidFill>
            <a:schemeClr val="tx1"/>
          </a:solidFill>
          <a:latin typeface="+mn-lt"/>
        </a:defRPr>
      </a:lvl8pPr>
      <a:lvl9pPr marL="2592388" indent="-228600" algn="l" rtl="0" fontAlgn="base">
        <a:spcBef>
          <a:spcPct val="0"/>
        </a:spcBef>
        <a:spcAft>
          <a:spcPts val="400"/>
        </a:spcAft>
        <a:buClr>
          <a:schemeClr val="tx1"/>
        </a:buClr>
        <a:buChar char="•"/>
        <a:defRPr sz="14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57863" y="6224588"/>
            <a:ext cx="2663825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spcAft>
                <a:spcPts val="400"/>
              </a:spcAft>
              <a:defRPr sz="900"/>
            </a:lvl1pPr>
          </a:lstStyle>
          <a:p>
            <a:endParaRPr lang="fi-FI"/>
          </a:p>
        </p:txBody>
      </p:sp>
      <p:sp>
        <p:nvSpPr>
          <p:cNvPr id="1434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56613" y="6224588"/>
            <a:ext cx="287337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spcAft>
                <a:spcPts val="400"/>
              </a:spcAft>
              <a:defRPr sz="900"/>
            </a:lvl1pPr>
          </a:lstStyle>
          <a:p>
            <a:fld id="{F3479C6F-3613-42B6-B45C-FE56F81246BB}" type="slidenum">
              <a:rPr lang="fi-FI"/>
              <a:pPr/>
              <a:t>‹#›</a:t>
            </a:fld>
            <a:endParaRPr lang="fi-FI"/>
          </a:p>
        </p:txBody>
      </p:sp>
      <p:sp>
        <p:nvSpPr>
          <p:cNvPr id="14348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42925" y="211138"/>
            <a:ext cx="3916363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Aft>
                <a:spcPts val="200"/>
              </a:spcAft>
              <a:defRPr sz="900"/>
            </a:lvl1pPr>
          </a:lstStyle>
          <a:p>
            <a:r>
              <a:rPr lang="fi-FI"/>
              <a:t>19.4.2010 / Ann-Christine Ketolainen</a:t>
            </a:r>
          </a:p>
        </p:txBody>
      </p:sp>
      <p:sp>
        <p:nvSpPr>
          <p:cNvPr id="14349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528638" y="617538"/>
            <a:ext cx="7896225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/>
              <a:t>Muokkaa perustyyl. napsautt.</a:t>
            </a:r>
          </a:p>
        </p:txBody>
      </p:sp>
      <p:sp>
        <p:nvSpPr>
          <p:cNvPr id="14350" name="Rectangle 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1813" y="1341438"/>
            <a:ext cx="7893050" cy="458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14365" name="SlideLogo2" descr="ELYT_sv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623050" y="215900"/>
            <a:ext cx="1782763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559845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hdr="0" ftr="0"/>
  <p:txStyles>
    <p:titleStyle>
      <a:lvl1pPr algn="l" rtl="0" fontAlgn="base">
        <a:spcBef>
          <a:spcPts val="60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ts val="60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l" rtl="0" fontAlgn="base">
        <a:spcBef>
          <a:spcPts val="60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l" rtl="0" fontAlgn="base">
        <a:spcBef>
          <a:spcPts val="60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l" rtl="0" fontAlgn="base">
        <a:spcBef>
          <a:spcPts val="60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ts val="60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ts val="60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ts val="60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ts val="60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algn="l" rtl="0" fontAlgn="base">
        <a:spcBef>
          <a:spcPct val="0"/>
        </a:spcBef>
        <a:spcAft>
          <a:spcPts val="40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287338" indent="-285750" algn="l" rtl="0" fontAlgn="base">
        <a:spcBef>
          <a:spcPct val="0"/>
        </a:spcBef>
        <a:spcAft>
          <a:spcPts val="400"/>
        </a:spcAft>
        <a:buClr>
          <a:schemeClr val="tx1"/>
        </a:buClr>
        <a:buFont typeface="Arial" charset="0"/>
        <a:buChar char="•"/>
        <a:defRPr>
          <a:solidFill>
            <a:schemeClr val="tx1"/>
          </a:solidFill>
          <a:latin typeface="+mn-lt"/>
        </a:defRPr>
      </a:lvl2pPr>
      <a:lvl3pPr marL="288925" algn="l" rtl="0" fontAlgn="base">
        <a:spcBef>
          <a:spcPct val="0"/>
        </a:spcBef>
        <a:spcAft>
          <a:spcPts val="400"/>
        </a:spcAft>
        <a:defRPr sz="1400" b="1">
          <a:solidFill>
            <a:schemeClr val="tx1"/>
          </a:solidFill>
          <a:latin typeface="+mn-lt"/>
        </a:defRPr>
      </a:lvl3pPr>
      <a:lvl4pPr marL="519113" indent="-228600" algn="l" rtl="0" fontAlgn="base">
        <a:spcBef>
          <a:spcPct val="0"/>
        </a:spcBef>
        <a:spcAft>
          <a:spcPts val="400"/>
        </a:spcAft>
        <a:buClr>
          <a:schemeClr val="tx1"/>
        </a:buClr>
        <a:buChar char="•"/>
        <a:defRPr sz="1400">
          <a:solidFill>
            <a:schemeClr val="tx1"/>
          </a:solidFill>
          <a:latin typeface="+mn-lt"/>
        </a:defRPr>
      </a:lvl4pPr>
      <a:lvl5pPr marL="763588" indent="-228600" algn="l" rtl="0" fontAlgn="base">
        <a:spcBef>
          <a:spcPct val="0"/>
        </a:spcBef>
        <a:spcAft>
          <a:spcPts val="400"/>
        </a:spcAft>
        <a:buClr>
          <a:schemeClr val="tx1"/>
        </a:buClr>
        <a:buChar char="•"/>
        <a:defRPr sz="1400">
          <a:solidFill>
            <a:schemeClr val="tx1"/>
          </a:solidFill>
          <a:latin typeface="+mn-lt"/>
        </a:defRPr>
      </a:lvl5pPr>
      <a:lvl6pPr marL="1220788" indent="-228600" algn="l" rtl="0" fontAlgn="base">
        <a:spcBef>
          <a:spcPct val="0"/>
        </a:spcBef>
        <a:spcAft>
          <a:spcPts val="400"/>
        </a:spcAft>
        <a:buClr>
          <a:schemeClr val="tx1"/>
        </a:buClr>
        <a:buChar char="•"/>
        <a:defRPr sz="1400">
          <a:solidFill>
            <a:schemeClr val="tx1"/>
          </a:solidFill>
          <a:latin typeface="+mn-lt"/>
        </a:defRPr>
      </a:lvl6pPr>
      <a:lvl7pPr marL="1677988" indent="-228600" algn="l" rtl="0" fontAlgn="base">
        <a:spcBef>
          <a:spcPct val="0"/>
        </a:spcBef>
        <a:spcAft>
          <a:spcPts val="400"/>
        </a:spcAft>
        <a:buClr>
          <a:schemeClr val="tx1"/>
        </a:buClr>
        <a:buChar char="•"/>
        <a:defRPr sz="1400">
          <a:solidFill>
            <a:schemeClr val="tx1"/>
          </a:solidFill>
          <a:latin typeface="+mn-lt"/>
        </a:defRPr>
      </a:lvl7pPr>
      <a:lvl8pPr marL="2135188" indent="-228600" algn="l" rtl="0" fontAlgn="base">
        <a:spcBef>
          <a:spcPct val="0"/>
        </a:spcBef>
        <a:spcAft>
          <a:spcPts val="400"/>
        </a:spcAft>
        <a:buClr>
          <a:schemeClr val="tx1"/>
        </a:buClr>
        <a:buChar char="•"/>
        <a:defRPr sz="1400">
          <a:solidFill>
            <a:schemeClr val="tx1"/>
          </a:solidFill>
          <a:latin typeface="+mn-lt"/>
        </a:defRPr>
      </a:lvl8pPr>
      <a:lvl9pPr marL="2592388" indent="-228600" algn="l" rtl="0" fontAlgn="base">
        <a:spcBef>
          <a:spcPct val="0"/>
        </a:spcBef>
        <a:spcAft>
          <a:spcPts val="400"/>
        </a:spcAft>
        <a:buClr>
          <a:schemeClr val="tx1"/>
        </a:buClr>
        <a:buChar char="•"/>
        <a:defRPr sz="14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tommi.rosenvall@vayla.fi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hyperlink" Target="mailto:tero.nurmi@vayla.fi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katja.palmu@landpro.fi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7700" y="2024844"/>
            <a:ext cx="7737475" cy="2592052"/>
          </a:xfrm>
        </p:spPr>
        <p:txBody>
          <a:bodyPr/>
          <a:lstStyle/>
          <a:p>
            <a:pPr algn="ctr"/>
            <a:r>
              <a:rPr lang="fi-FI" sz="3200" dirty="0"/>
              <a:t>RATATOIMITUS</a:t>
            </a:r>
            <a:br>
              <a:rPr lang="fi-FI" sz="3200" dirty="0"/>
            </a:br>
            <a:br>
              <a:rPr lang="fi-FI" sz="3200" dirty="0"/>
            </a:br>
            <a:r>
              <a:rPr lang="fi-FI" dirty="0"/>
              <a:t>Espoon kaupunkirata välillä Leppävaara – Kauklahti, Espoo ja Kauniainen</a:t>
            </a:r>
            <a:br>
              <a:rPr lang="fi-FI" dirty="0"/>
            </a:br>
            <a:br>
              <a:rPr lang="fi-FI" dirty="0"/>
            </a:br>
            <a:r>
              <a:rPr lang="fi-FI" dirty="0"/>
              <a:t>2020-648670</a:t>
            </a:r>
            <a:br>
              <a:rPr lang="fi-FI" dirty="0"/>
            </a:br>
            <a:br>
              <a:rPr lang="fi-FI" dirty="0"/>
            </a:br>
            <a:br>
              <a:rPr lang="fi-FI" sz="1600" dirty="0"/>
            </a:br>
            <a:br>
              <a:rPr lang="fi-FI" sz="1600" dirty="0"/>
            </a:br>
            <a:endParaRPr lang="fi-FI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ian numeron paikkamerkki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064F654-0F66-4E92-81BA-8E3F35C02537}" type="slidenum">
              <a:rPr lang="fi-FI" smtClean="0"/>
              <a:pPr/>
              <a:t>2</a:t>
            </a:fld>
            <a:endParaRPr lang="fi-FI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765175"/>
            <a:ext cx="7896225" cy="615950"/>
          </a:xfrm>
        </p:spPr>
        <p:txBody>
          <a:bodyPr/>
          <a:lstStyle/>
          <a:p>
            <a:pPr eaLnBrk="1" hangingPunct="1"/>
            <a:r>
              <a:rPr lang="fi-FI" dirty="0"/>
              <a:t>Yhteyshenkilöt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1813" y="1268760"/>
            <a:ext cx="7924800" cy="5472607"/>
          </a:xfrm>
        </p:spPr>
        <p:txBody>
          <a:bodyPr/>
          <a:lstStyle/>
          <a:p>
            <a:pPr lvl="1" eaLnBrk="1" hangingPunct="1"/>
            <a:r>
              <a:rPr lang="fi-FI" sz="1600" b="1" dirty="0"/>
              <a:t>Rakennuttaja Väylävirasto</a:t>
            </a:r>
          </a:p>
          <a:p>
            <a:r>
              <a:rPr lang="fi-FI" sz="1600" dirty="0"/>
              <a:t>	</a:t>
            </a:r>
            <a:r>
              <a:rPr lang="fi-FI" sz="1600" b="0" dirty="0"/>
              <a:t>Projektipäällikkö Tommi Rosenvall</a:t>
            </a:r>
          </a:p>
          <a:p>
            <a:pPr algn="l"/>
            <a:r>
              <a:rPr lang="fi-FI" sz="1600" b="0" dirty="0"/>
              <a:t>	</a:t>
            </a:r>
            <a:r>
              <a:rPr lang="it-IT" sz="1600" b="0" dirty="0"/>
              <a:t>puh. 029 534 3830, sposti </a:t>
            </a:r>
            <a:r>
              <a:rPr lang="fi-FI" sz="1600" b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tommi.rosenvall@vayla.fi</a:t>
            </a:r>
            <a:endParaRPr lang="fi-FI" sz="1600" b="0" dirty="0">
              <a:solidFill>
                <a:srgbClr val="0070C0"/>
              </a:solidFill>
            </a:endParaRPr>
          </a:p>
          <a:p>
            <a:pPr algn="l"/>
            <a:endParaRPr lang="fi-FI" sz="1600" b="0" dirty="0"/>
          </a:p>
          <a:p>
            <a:r>
              <a:rPr lang="fi-FI" sz="1600" b="0" dirty="0"/>
              <a:t>	Projekti-insinööri Tero Nurmi</a:t>
            </a:r>
          </a:p>
          <a:p>
            <a:r>
              <a:rPr lang="fi-FI" sz="1600" b="0" dirty="0"/>
              <a:t>	</a:t>
            </a:r>
            <a:r>
              <a:rPr lang="it-IT" sz="1600" b="0" dirty="0"/>
              <a:t>puh. 029 534 3317, sposti </a:t>
            </a:r>
            <a:r>
              <a:rPr lang="fi-FI" sz="1600" b="0" dirty="0">
                <a:solidFill>
                  <a:srgbClr val="0070C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tero.nurmi@vayla.fi</a:t>
            </a:r>
            <a:endParaRPr lang="fi-FI" sz="1600" b="0" dirty="0">
              <a:solidFill>
                <a:srgbClr val="0070C0"/>
              </a:solidFill>
            </a:endParaRPr>
          </a:p>
          <a:p>
            <a:pPr lvl="1"/>
            <a:endParaRPr lang="fi-FI" sz="1600" b="1" dirty="0">
              <a:ea typeface="+mn-ea"/>
              <a:cs typeface="+mn-cs"/>
            </a:endParaRPr>
          </a:p>
          <a:p>
            <a:pPr lvl="1"/>
            <a:r>
              <a:rPr lang="fi-FI" sz="1600" b="1" dirty="0">
                <a:ea typeface="+mn-ea"/>
                <a:cs typeface="+mn-cs"/>
              </a:rPr>
              <a:t>Maanhankinta </a:t>
            </a:r>
            <a:r>
              <a:rPr lang="fi-FI" sz="1600" b="1" dirty="0"/>
              <a:t>Uudenmaan </a:t>
            </a:r>
            <a:r>
              <a:rPr lang="fi-FI" sz="1600" b="1" dirty="0">
                <a:ea typeface="+mn-ea"/>
                <a:cs typeface="+mn-cs"/>
              </a:rPr>
              <a:t>ELY-keskus</a:t>
            </a:r>
          </a:p>
          <a:p>
            <a:pPr marL="1588" lvl="1" indent="0">
              <a:buNone/>
            </a:pPr>
            <a:r>
              <a:rPr lang="fi-FI" sz="1600" b="1" dirty="0">
                <a:ea typeface="+mn-ea"/>
                <a:cs typeface="+mn-cs"/>
              </a:rPr>
              <a:t>	</a:t>
            </a:r>
            <a:r>
              <a:rPr lang="fi-FI" sz="1600" dirty="0"/>
              <a:t>Maanhankintavastaava Merja Rajala</a:t>
            </a:r>
          </a:p>
          <a:p>
            <a:pPr marL="1588" lvl="1" indent="0">
              <a:buNone/>
            </a:pPr>
            <a:r>
              <a:rPr lang="fi-FI" sz="1600" dirty="0"/>
              <a:t>	puh. 0295 021 332, </a:t>
            </a:r>
            <a:r>
              <a:rPr lang="it-IT" sz="1600" b="0" dirty="0"/>
              <a:t>sposti </a:t>
            </a:r>
            <a:r>
              <a:rPr lang="fi-FI" sz="1600" dirty="0"/>
              <a:t>merja.rajala@ely-keskus.fi</a:t>
            </a:r>
          </a:p>
          <a:p>
            <a:pPr marL="1588" lvl="1" indent="0">
              <a:buNone/>
            </a:pPr>
            <a:r>
              <a:rPr lang="fi-FI" sz="1600" b="1" dirty="0">
                <a:ea typeface="+mn-ea"/>
                <a:cs typeface="+mn-cs"/>
              </a:rPr>
              <a:t>	</a:t>
            </a:r>
            <a:r>
              <a:rPr lang="fi-FI" sz="1600" dirty="0" err="1"/>
              <a:t>LandPro</a:t>
            </a:r>
            <a:r>
              <a:rPr lang="fi-FI" sz="1600" dirty="0"/>
              <a:t> Oy Katja Palmu</a:t>
            </a:r>
          </a:p>
          <a:p>
            <a:pPr marL="1588" lvl="1" indent="0">
              <a:buNone/>
            </a:pPr>
            <a:r>
              <a:rPr lang="fi-FI" sz="1600" dirty="0"/>
              <a:t>	puh.040 593 3486, </a:t>
            </a:r>
            <a:r>
              <a:rPr lang="it-IT" sz="1600" b="0" dirty="0"/>
              <a:t>sposti </a:t>
            </a:r>
            <a:r>
              <a:rPr lang="fi-FI" sz="1600" dirty="0"/>
              <a:t>katja.palmu@landpro.fi </a:t>
            </a:r>
          </a:p>
          <a:p>
            <a:pPr lvl="1"/>
            <a:endParaRPr lang="fi-FI" sz="1600" b="1" dirty="0"/>
          </a:p>
          <a:p>
            <a:pPr lvl="1"/>
            <a:r>
              <a:rPr lang="fi-FI" sz="1600" b="1" dirty="0"/>
              <a:t>Ajankohtaista tietoa hankkeesta </a:t>
            </a:r>
          </a:p>
          <a:p>
            <a:pPr lvl="2"/>
            <a:r>
              <a:rPr lang="fi-FI" sz="1600" b="0" dirty="0">
                <a:solidFill>
                  <a:srgbClr val="0070C0"/>
                </a:solidFill>
                <a:ea typeface="+mn-ea"/>
                <a:cs typeface="+mn-cs"/>
              </a:rPr>
              <a:t>	https://vayla.fi/espoonkaupunkirata</a:t>
            </a:r>
            <a:endParaRPr lang="fi-FI" sz="1400" b="1" dirty="0"/>
          </a:p>
        </p:txBody>
      </p:sp>
    </p:spTree>
    <p:extLst>
      <p:ext uri="{BB962C8B-B14F-4D97-AF65-F5344CB8AC3E}">
        <p14:creationId xmlns:p14="http://schemas.microsoft.com/office/powerpoint/2010/main" val="1064059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ian numeron paikkamerkki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F056BCA-13EA-4E26-A4BD-5C4ECB0D357A}" type="slidenum">
              <a:rPr lang="fi-FI" smtClean="0"/>
              <a:pPr/>
              <a:t>3</a:t>
            </a:fld>
            <a:endParaRPr lang="fi-FI" dirty="0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dirty="0"/>
              <a:t>Ratasuunnitelma = lunastuslupa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1813" y="1233488"/>
            <a:ext cx="7893050" cy="5243512"/>
          </a:xfrm>
        </p:spPr>
        <p:txBody>
          <a:bodyPr/>
          <a:lstStyle/>
          <a:p>
            <a:pPr lvl="1" eaLnBrk="1" hangingPunct="1"/>
            <a:r>
              <a:rPr lang="fi-FI" sz="2000" dirty="0"/>
              <a:t>Ratasuunnitelmassa osoitetaan toteutettavat toimenpiteet, sekä niitä varten tarvittavat alueet ja oikeudet. </a:t>
            </a:r>
          </a:p>
          <a:p>
            <a:pPr lvl="1" eaLnBrk="1" hangingPunct="1"/>
            <a:r>
              <a:rPr lang="fi-FI" sz="2000" dirty="0"/>
              <a:t>Ratasuunnitelmaan on liitetty arvio hankkeen vaikutuksista sekä esitetty ne toimenpiteet, jotka ovat tarpeen haitallisten vaikutusten poistamiseksi tai vähentämiseksi. </a:t>
            </a:r>
          </a:p>
          <a:p>
            <a:pPr lvl="1" eaLnBrk="1" hangingPunct="1"/>
            <a:r>
              <a:rPr lang="fi-FI" sz="2000" dirty="0"/>
              <a:t>Ratasuunnitelma on käynyt läpi ratalain mukaisen käsittelyn ja maanomistajilla on ollut mahdollisuus lausua mielipiteensä suunnitelmista ja ne on huomioitu mahdollisuuksien mukaan.</a:t>
            </a:r>
          </a:p>
          <a:p>
            <a:pPr lvl="1" eaLnBrk="1" hangingPunct="1"/>
            <a:r>
              <a:rPr lang="fi-FI" sz="2000" dirty="0"/>
              <a:t>Liikenneviraston on hyväksynyt ratasuunnitelman 9.10.2015. Liikenne- ja viestintävirasto </a:t>
            </a:r>
            <a:r>
              <a:rPr lang="fi-FI" sz="2000" dirty="0" err="1"/>
              <a:t>Traficom</a:t>
            </a:r>
            <a:r>
              <a:rPr lang="fi-FI" sz="2000" dirty="0"/>
              <a:t> on päätöksellään 18.11.2019 jatkanut suunnitelman voimassaoloaikaa vuoden 2023 loppuun saakka. </a:t>
            </a:r>
          </a:p>
          <a:p>
            <a:pPr lvl="1"/>
            <a:r>
              <a:rPr lang="fi-FI" sz="2000" dirty="0"/>
              <a:t>Lainvoimainen ratasuunnitelma toimii lunastuslupana. </a:t>
            </a:r>
          </a:p>
          <a:p>
            <a:pPr marL="0" indent="0" eaLnBrk="1" hangingPunct="1">
              <a:buFontTx/>
              <a:buNone/>
            </a:pPr>
            <a:endParaRPr lang="fi-FI" sz="1800" dirty="0"/>
          </a:p>
        </p:txBody>
      </p:sp>
    </p:spTree>
    <p:extLst>
      <p:ext uri="{BB962C8B-B14F-4D97-AF65-F5344CB8AC3E}">
        <p14:creationId xmlns:p14="http://schemas.microsoft.com/office/powerpoint/2010/main" val="3801723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ian numeron paikkamerkki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4500308-4D88-4B53-96CF-40195259AF6B}" type="slidenum">
              <a:rPr lang="fi-FI" smtClean="0"/>
              <a:pPr/>
              <a:t>4</a:t>
            </a:fld>
            <a:endParaRPr lang="fi-FI" dirty="0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>
          <a:xfrm>
            <a:off x="528638" y="692696"/>
            <a:ext cx="7896225" cy="540792"/>
          </a:xfrm>
        </p:spPr>
        <p:txBody>
          <a:bodyPr/>
          <a:lstStyle/>
          <a:p>
            <a:pPr eaLnBrk="1" hangingPunct="1"/>
            <a:r>
              <a:rPr lang="fi-FI" dirty="0"/>
              <a:t>Maanhankinta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1813" y="1233488"/>
            <a:ext cx="7893050" cy="4697412"/>
          </a:xfrm>
        </p:spPr>
        <p:txBody>
          <a:bodyPr/>
          <a:lstStyle/>
          <a:p>
            <a:pPr lvl="1" eaLnBrk="1" hangingPunct="1"/>
            <a:r>
              <a:rPr lang="fi-FI" sz="2000" dirty="0"/>
              <a:t>Lainvoimainen ratasuunnitelma oikeuttaa siinä osoitettujen alueiden ja oikeuksien lunastamiseen. </a:t>
            </a:r>
          </a:p>
          <a:p>
            <a:pPr lvl="1" eaLnBrk="1" hangingPunct="1"/>
            <a:r>
              <a:rPr lang="fi-FI" sz="2000" dirty="0"/>
              <a:t>Asemakaava-alueella lunastaminen voidaan tehdä myös voimassa olevan asemakaavan perusteella. </a:t>
            </a:r>
          </a:p>
          <a:p>
            <a:pPr lvl="1" eaLnBrk="1" hangingPunct="1"/>
            <a:r>
              <a:rPr lang="fi-FI" sz="2000" dirty="0"/>
              <a:t>Suunnitelmassa hanketta varten tarvittavat alueet ja oikeudet otetaan haltuun ja lunastetaan radanpitäjälle ratatoimituksessa. </a:t>
            </a:r>
          </a:p>
          <a:p>
            <a:pPr lvl="1" eaLnBrk="1" hangingPunct="1"/>
            <a:r>
              <a:rPr lang="fi-FI" sz="2000" dirty="0"/>
              <a:t>Toimituksen hakijana ja lunastajan edustajana ratatoimituksessa toimii Uudenmaan ELY-keskus. </a:t>
            </a:r>
          </a:p>
          <a:p>
            <a:pPr lvl="1" eaLnBrk="1" hangingPunct="1"/>
            <a:r>
              <a:rPr lang="fi-FI" sz="2000" dirty="0"/>
              <a:t>Haltuunoton myötä käynnistyvät toimituksen korvauskäsittelyt toimitusinsinöörin johdolla. </a:t>
            </a:r>
          </a:p>
          <a:p>
            <a:pPr lvl="1"/>
            <a:r>
              <a:rPr lang="fi-FI" sz="2000" dirty="0"/>
              <a:t>ELY-keskus on toimituksessa maanomistajien tavoin asianosainen.</a:t>
            </a:r>
          </a:p>
          <a:p>
            <a:pPr lvl="1" eaLnBrk="1" hangingPunct="1"/>
            <a:r>
              <a:rPr lang="fi-FI" sz="2000" dirty="0"/>
              <a:t>Päätökset toimituksessa tekee lunastustoimikunta. </a:t>
            </a:r>
          </a:p>
          <a:p>
            <a:pPr marL="1588" lvl="1" indent="0" eaLnBrk="1" hangingPunct="1">
              <a:buNone/>
            </a:pPr>
            <a:endParaRPr lang="fi-FI" sz="2000" dirty="0"/>
          </a:p>
          <a:p>
            <a:pPr lvl="1" eaLnBrk="1" hangingPunct="1"/>
            <a:endParaRPr lang="fi-FI" sz="2000" dirty="0"/>
          </a:p>
          <a:p>
            <a:pPr marL="0" indent="0" eaLnBrk="1" hangingPunct="1">
              <a:buFontTx/>
              <a:buNone/>
            </a:pPr>
            <a:endParaRPr lang="fi-FI" sz="2000" b="1" dirty="0"/>
          </a:p>
          <a:p>
            <a:pPr marL="0" indent="0" eaLnBrk="1" hangingPunct="1">
              <a:buFontTx/>
              <a:buNone/>
            </a:pPr>
            <a:endParaRPr lang="fi-FI" sz="2000" b="1" dirty="0"/>
          </a:p>
        </p:txBody>
      </p:sp>
    </p:spTree>
    <p:extLst>
      <p:ext uri="{BB962C8B-B14F-4D97-AF65-F5344CB8AC3E}">
        <p14:creationId xmlns:p14="http://schemas.microsoft.com/office/powerpoint/2010/main" val="2063691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ian numeron paikkamerkki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9744C80-D6F8-490A-A182-91FC26D72DB2}" type="slidenum">
              <a:rPr lang="fi-FI" smtClean="0"/>
              <a:pPr/>
              <a:t>5</a:t>
            </a:fld>
            <a:endParaRPr lang="fi-FI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dirty="0"/>
              <a:t>Kaksivaiheinen ratatoimitus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1813" y="1233488"/>
            <a:ext cx="7893050" cy="4697412"/>
          </a:xfrm>
        </p:spPr>
        <p:txBody>
          <a:bodyPr/>
          <a:lstStyle/>
          <a:p>
            <a:pPr lvl="1" eaLnBrk="1" hangingPunct="1"/>
            <a:r>
              <a:rPr lang="fi-FI" b="1" dirty="0"/>
              <a:t>Toimituksen 1. vaiheessa käsitellään korvaukset lunastettavasta omaisuudesta. </a:t>
            </a:r>
          </a:p>
          <a:p>
            <a:pPr lvl="1" eaLnBrk="1" hangingPunct="1"/>
            <a:r>
              <a:rPr lang="fi-FI" dirty="0"/>
              <a:t>Maanomistajille varataan mahdollisuus esittää korvausvaatimuksia. </a:t>
            </a:r>
          </a:p>
          <a:p>
            <a:pPr lvl="1" eaLnBrk="1" hangingPunct="1"/>
            <a:r>
              <a:rPr lang="fi-FI" dirty="0"/>
              <a:t>ELY-keskus antaa vastineen korvausvaatimuksiin.</a:t>
            </a:r>
          </a:p>
          <a:p>
            <a:pPr lvl="1" eaLnBrk="1" hangingPunct="1"/>
            <a:r>
              <a:rPr lang="fi-FI" dirty="0"/>
              <a:t>Lunastustoimikunta määrää korvaukset lunastettavasta omaisuudesta viran puolesta. </a:t>
            </a:r>
          </a:p>
          <a:p>
            <a:pPr lvl="1" eaLnBrk="1" hangingPunct="1"/>
            <a:r>
              <a:rPr lang="fi-FI" dirty="0"/>
              <a:t>Loppukokouksessa annetaan lunastuspäätös ja määrätään korvaukset lunastettavasta omaisuudesta. Päätöksistä on valitusoikeus. </a:t>
            </a:r>
          </a:p>
          <a:p>
            <a:pPr lvl="1" eaLnBrk="1" hangingPunct="1"/>
            <a:endParaRPr lang="fi-FI" dirty="0"/>
          </a:p>
          <a:p>
            <a:pPr lvl="1" eaLnBrk="1" hangingPunct="1"/>
            <a:r>
              <a:rPr lang="fi-FI" b="1" dirty="0"/>
              <a:t>Rakentamisen päätyttyä käynnistyvässä toimituksen 2. vaiheessa käsitellään korvaukset mm. mahdollisista vahingoista ja haitoista. </a:t>
            </a:r>
          </a:p>
          <a:p>
            <a:pPr lvl="1"/>
            <a:r>
              <a:rPr lang="fi-FI" dirty="0"/>
              <a:t>Mahdollisten haittojen ja vahinkojen osalta maanomistajan on syytä tehdä korvausvaatimus. </a:t>
            </a:r>
          </a:p>
          <a:p>
            <a:pPr lvl="1" eaLnBrk="1" hangingPunct="1"/>
            <a:r>
              <a:rPr lang="fi-FI" dirty="0"/>
              <a:t>Loppukokouksessa annetaan lunastuspäätös ja määrätään korvaukset mm. mahdollisista haitoista ja vahingoista. Päätöksistä on valitusoikeus. </a:t>
            </a:r>
          </a:p>
          <a:p>
            <a:pPr marL="0" indent="0" eaLnBrk="1" hangingPunct="1">
              <a:buFontTx/>
              <a:buNone/>
            </a:pPr>
            <a:endParaRPr lang="fi-FI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ian numeron paikkamerkki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4500308-4D88-4B53-96CF-40195259AF6B}" type="slidenum">
              <a:rPr lang="fi-FI" smtClean="0"/>
              <a:pPr/>
              <a:t>6</a:t>
            </a:fld>
            <a:endParaRPr lang="fi-FI" dirty="0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>
          <a:xfrm>
            <a:off x="528638" y="692696"/>
            <a:ext cx="7896225" cy="540792"/>
          </a:xfrm>
        </p:spPr>
        <p:txBody>
          <a:bodyPr/>
          <a:lstStyle/>
          <a:p>
            <a:pPr eaLnBrk="1" hangingPunct="1"/>
            <a:r>
              <a:rPr lang="fi-FI" dirty="0"/>
              <a:t>Haltuun otettavalla alueella oleva omaisuus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1813" y="1412776"/>
            <a:ext cx="7893050" cy="4518124"/>
          </a:xfrm>
        </p:spPr>
        <p:txBody>
          <a:bodyPr/>
          <a:lstStyle/>
          <a:p>
            <a:pPr lvl="1" eaLnBrk="1" hangingPunct="1"/>
            <a:r>
              <a:rPr lang="fi-FI" sz="2000" dirty="0"/>
              <a:t>Haltuunoton yhteydessä maanomistajalle varataan tilaisuus tulla kuulluksi ja lausua mielipiteensä </a:t>
            </a:r>
            <a:r>
              <a:rPr lang="fi-FI" sz="2000" dirty="0" err="1"/>
              <a:t>haltuunotettavasta</a:t>
            </a:r>
            <a:r>
              <a:rPr lang="fi-FI" sz="2000" dirty="0"/>
              <a:t> omaisuudesta.</a:t>
            </a:r>
          </a:p>
          <a:p>
            <a:pPr lvl="1" eaLnBrk="1" hangingPunct="1"/>
            <a:r>
              <a:rPr lang="fi-FI" sz="2000" dirty="0"/>
              <a:t>Haltuunottokokouksen jälkeen radanpitäjällä on oikeus aloittaa rakentamistyöt ja poistaa tai siirtää haltuun otettavalla alueella oleva omaisuus.</a:t>
            </a:r>
          </a:p>
          <a:p>
            <a:pPr lvl="1"/>
            <a:r>
              <a:rPr lang="fi-FI" sz="2000" dirty="0"/>
              <a:t>Maanomistajalla on mahdollisuus poistaa </a:t>
            </a:r>
            <a:r>
              <a:rPr lang="fi-FI" sz="2000" dirty="0" err="1"/>
              <a:t>haltuunotettavalla</a:t>
            </a:r>
            <a:r>
              <a:rPr lang="fi-FI" sz="2000" dirty="0"/>
              <a:t> alueella oleva omaisuus (ml. puusto) 1.5.2022 mennessä. </a:t>
            </a:r>
          </a:p>
          <a:p>
            <a:pPr lvl="1" eaLnBrk="1" hangingPunct="1"/>
            <a:r>
              <a:rPr lang="fi-FI" sz="2000" dirty="0"/>
              <a:t>Mikäli omistaja ei siirrä haltuun otettavalla alueella olevaa omaisuutta annetussa määräajassa, urakoitsija poistaa omaisuuden.</a:t>
            </a:r>
          </a:p>
          <a:p>
            <a:pPr marL="0" indent="0" eaLnBrk="1" hangingPunct="1">
              <a:buFontTx/>
              <a:buNone/>
            </a:pPr>
            <a:endParaRPr lang="fi-FI" sz="2000" b="1" dirty="0"/>
          </a:p>
          <a:p>
            <a:pPr marL="0" indent="0" eaLnBrk="1" hangingPunct="1">
              <a:buFontTx/>
              <a:buNone/>
            </a:pPr>
            <a:endParaRPr lang="fi-FI" sz="2000" b="1" dirty="0"/>
          </a:p>
        </p:txBody>
      </p:sp>
    </p:spTree>
    <p:extLst>
      <p:ext uri="{BB962C8B-B14F-4D97-AF65-F5344CB8AC3E}">
        <p14:creationId xmlns:p14="http://schemas.microsoft.com/office/powerpoint/2010/main" val="9995302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ian numeron paikkamerkki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D53B85D-5B8E-4B2F-9669-25A835F9091A}" type="slidenum">
              <a:rPr lang="fi-FI" smtClean="0"/>
              <a:pPr/>
              <a:t>7</a:t>
            </a:fld>
            <a:endParaRPr lang="fi-FI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dirty="0"/>
              <a:t>Työn aikaiset vahingot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fi-FI" sz="2000" dirty="0"/>
              <a:t>Rakentamisen aikana voi kiinteistöihin kohdistua erilaisia vahinkoja (esim. louhinta- ja vettymisvahingot, </a:t>
            </a:r>
            <a:r>
              <a:rPr lang="fi-FI" sz="2000" dirty="0" err="1"/>
              <a:t>haltuunotetun</a:t>
            </a:r>
            <a:r>
              <a:rPr lang="fi-FI" sz="2000" dirty="0"/>
              <a:t> alueen ylitykset). </a:t>
            </a:r>
          </a:p>
          <a:p>
            <a:pPr lvl="1"/>
            <a:r>
              <a:rPr lang="fi-FI" sz="2000" dirty="0"/>
              <a:t>Vahingot on syytä dokumentoida esim. muistiinpanoin ja valokuvin heti niiden tapahduttua.</a:t>
            </a:r>
          </a:p>
          <a:p>
            <a:pPr lvl="1"/>
            <a:r>
              <a:rPr lang="fi-FI" sz="2000" dirty="0"/>
              <a:t>Yhteys hankkeen edustajiin heti vahingon tapahduttua. </a:t>
            </a:r>
          </a:p>
          <a:p>
            <a:pPr lvl="1" eaLnBrk="1" hangingPunct="1"/>
            <a:r>
              <a:rPr lang="fi-FI" sz="2000" dirty="0"/>
              <a:t>Maanomistajat voivat neuvotella vahinkojen korjaamisesta välittömästi vahingon tapahduttua urakoitsijan/hankkeen edustajien kanssa. Vahinko pyritään korjaamaan heti sen tapahduttua. </a:t>
            </a:r>
          </a:p>
          <a:p>
            <a:pPr lvl="1" eaLnBrk="1" hangingPunct="1"/>
            <a:r>
              <a:rPr lang="fi-FI" sz="2000" dirty="0"/>
              <a:t>Korvauskysymykset käsitellään ratatoimituksessa, ellei niistä ole sovittu työn aikana. </a:t>
            </a:r>
          </a:p>
          <a:p>
            <a:pPr lvl="1" eaLnBrk="1" hangingPunct="1"/>
            <a:r>
              <a:rPr lang="fi-FI" sz="2000" dirty="0"/>
              <a:t>Maanomistajan tulee itse olla aktiivinen, jos vahinkoja aiheutuu!</a:t>
            </a:r>
          </a:p>
          <a:p>
            <a:pPr marL="0" indent="0" eaLnBrk="1" hangingPunct="1">
              <a:buFontTx/>
              <a:buNone/>
            </a:pPr>
            <a:endParaRPr lang="fi-FI" sz="18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ian numeron paikkamerkki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4500308-4D88-4B53-96CF-40195259AF6B}" type="slidenum">
              <a:rPr lang="fi-FI" smtClean="0"/>
              <a:pPr/>
              <a:t>8</a:t>
            </a:fld>
            <a:endParaRPr lang="fi-FI" dirty="0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>
          <a:xfrm>
            <a:off x="528638" y="692696"/>
            <a:ext cx="7896225" cy="540792"/>
          </a:xfrm>
        </p:spPr>
        <p:txBody>
          <a:bodyPr/>
          <a:lstStyle/>
          <a:p>
            <a:pPr eaLnBrk="1" hangingPunct="1"/>
            <a:r>
              <a:rPr lang="fi-FI" dirty="0"/>
              <a:t>Melumittaukset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1813" y="1412776"/>
            <a:ext cx="7893050" cy="4518124"/>
          </a:xfrm>
        </p:spPr>
        <p:txBody>
          <a:bodyPr/>
          <a:lstStyle/>
          <a:p>
            <a:pPr lvl="1" eaLnBrk="1" hangingPunct="1"/>
            <a:r>
              <a:rPr lang="fi-FI" sz="2000" dirty="0"/>
              <a:t>Hankkeen vaikutusalueella tullaan teettämään melumittauksia kesäkaudella 2021. </a:t>
            </a:r>
          </a:p>
          <a:p>
            <a:pPr lvl="1" eaLnBrk="1" hangingPunct="1"/>
            <a:r>
              <a:rPr lang="fi-FI" sz="2000" dirty="0"/>
              <a:t>Melumittausten tarkoituksena on selvittää hankkeen aiheuttama melutason muutos. </a:t>
            </a:r>
          </a:p>
          <a:p>
            <a:pPr lvl="1"/>
            <a:r>
              <a:rPr lang="fi-FI" sz="2000" dirty="0"/>
              <a:t>Mittaukset uusitaan samoissa pisteissä rakentamisen päätyttyä.</a:t>
            </a:r>
          </a:p>
          <a:p>
            <a:pPr lvl="1"/>
            <a:r>
              <a:rPr lang="fi-FI" sz="2000" dirty="0"/>
              <a:t>Mittaustuloksia käytetään lähtötietona meluhaittojen arvioinnissa. </a:t>
            </a:r>
          </a:p>
          <a:p>
            <a:pPr marL="0" indent="0" eaLnBrk="1" hangingPunct="1">
              <a:buFontTx/>
              <a:buNone/>
            </a:pPr>
            <a:endParaRPr lang="fi-FI" sz="2000" b="1" dirty="0"/>
          </a:p>
          <a:p>
            <a:pPr marL="0" indent="0" eaLnBrk="1" hangingPunct="1">
              <a:buFontTx/>
              <a:buNone/>
            </a:pPr>
            <a:endParaRPr lang="fi-FI" sz="2000" b="1" dirty="0"/>
          </a:p>
        </p:txBody>
      </p:sp>
    </p:spTree>
    <p:extLst>
      <p:ext uri="{BB962C8B-B14F-4D97-AF65-F5344CB8AC3E}">
        <p14:creationId xmlns:p14="http://schemas.microsoft.com/office/powerpoint/2010/main" val="30093704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ian numeron paikkamerkki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D53B85D-5B8E-4B2F-9669-25A835F9091A}" type="slidenum">
              <a:rPr lang="fi-FI" smtClean="0"/>
              <a:pPr/>
              <a:t>9</a:t>
            </a:fld>
            <a:endParaRPr lang="fi-FI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>
          <a:xfrm>
            <a:off x="528638" y="619125"/>
            <a:ext cx="7896225" cy="615950"/>
          </a:xfrm>
        </p:spPr>
        <p:txBody>
          <a:bodyPr/>
          <a:lstStyle/>
          <a:p>
            <a:pPr eaLnBrk="1" hangingPunct="1"/>
            <a:r>
              <a:rPr lang="fi-FI" dirty="0"/>
              <a:t>Työluvat pohjatutkimuksia varten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fi-FI" sz="2000" dirty="0" err="1"/>
              <a:t>LandPro</a:t>
            </a:r>
            <a:r>
              <a:rPr lang="fi-FI" sz="2000" dirty="0"/>
              <a:t> Oy on viikolla 3/2021 postittanut noin 15 kiinteistölle työlupalomakkeet pohjatutkimuksia varten. </a:t>
            </a:r>
          </a:p>
          <a:p>
            <a:pPr lvl="1" eaLnBrk="1" hangingPunct="1"/>
            <a:r>
              <a:rPr lang="fi-FI" sz="2000" dirty="0"/>
              <a:t>Näille kiinteistöille on suunniteltu pohjatutkimuspisteitä vanhan rata-alueen ja nyt </a:t>
            </a:r>
            <a:r>
              <a:rPr lang="fi-FI" sz="2000" dirty="0" err="1"/>
              <a:t>haltuunotettavan</a:t>
            </a:r>
            <a:r>
              <a:rPr lang="fi-FI" sz="2000" dirty="0"/>
              <a:t> rata-alueen ulkopuolelle. </a:t>
            </a:r>
          </a:p>
          <a:p>
            <a:pPr lvl="1" eaLnBrk="1" hangingPunct="1"/>
            <a:r>
              <a:rPr lang="fi-FI" sz="2000" dirty="0"/>
              <a:t>Osa työluvista on jo palautunut. </a:t>
            </a:r>
          </a:p>
          <a:p>
            <a:pPr lvl="1" eaLnBrk="1" hangingPunct="1"/>
            <a:r>
              <a:rPr lang="fi-FI" sz="2000" dirty="0"/>
              <a:t>Maanomistajia pyydetään palauttamaan työlupa pikimmiten saatekirjeessä annettujen ohjeiden mukaisesti, tai ottamaan yhteyttä </a:t>
            </a:r>
            <a:r>
              <a:rPr lang="fi-FI" sz="2000" dirty="0" err="1"/>
              <a:t>LandPro</a:t>
            </a:r>
            <a:r>
              <a:rPr lang="fi-FI" sz="2000" dirty="0"/>
              <a:t> Oy, Katja Palmu, puh. 040 5933486, </a:t>
            </a:r>
            <a:r>
              <a:rPr lang="fi-FI" sz="2000" dirty="0">
                <a:hlinkClick r:id="rId2"/>
              </a:rPr>
              <a:t>katja.palmu@landpro.fi</a:t>
            </a:r>
            <a:r>
              <a:rPr lang="fi-FI" sz="2000" dirty="0"/>
              <a:t>. </a:t>
            </a:r>
          </a:p>
          <a:p>
            <a:pPr lvl="1" eaLnBrk="1" hangingPunct="1"/>
            <a:endParaRPr lang="fi-FI" sz="2000" dirty="0"/>
          </a:p>
          <a:p>
            <a:pPr lvl="1" eaLnBrk="1" hangingPunct="1"/>
            <a:r>
              <a:rPr lang="fi-FI" sz="2000" b="1" i="1" dirty="0"/>
              <a:t>Nyt on mahdollisuus esittää kysymyksiä pohjatutkimuksista ja työluvista!</a:t>
            </a:r>
          </a:p>
          <a:p>
            <a:pPr lvl="1"/>
            <a:endParaRPr lang="fi-FI" sz="1800" b="1" dirty="0"/>
          </a:p>
        </p:txBody>
      </p:sp>
    </p:spTree>
    <p:extLst>
      <p:ext uri="{BB962C8B-B14F-4D97-AF65-F5344CB8AC3E}">
        <p14:creationId xmlns:p14="http://schemas.microsoft.com/office/powerpoint/2010/main" val="1950516313"/>
      </p:ext>
    </p:extLst>
  </p:cSld>
  <p:clrMapOvr>
    <a:masterClrMapping/>
  </p:clrMapOvr>
</p:sld>
</file>

<file path=ppt/theme/theme1.xml><?xml version="1.0" encoding="utf-8"?>
<a:theme xmlns:a="http://schemas.openxmlformats.org/drawingml/2006/main" name="TH_Oletuspohja">
  <a:themeElements>
    <a:clrScheme name="TH_Oletuspohja 1">
      <a:dk1>
        <a:srgbClr val="000000"/>
      </a:dk1>
      <a:lt1>
        <a:srgbClr val="FFFFFF"/>
      </a:lt1>
      <a:dk2>
        <a:srgbClr val="000000"/>
      </a:dk2>
      <a:lt2>
        <a:srgbClr val="DDDD99"/>
      </a:lt2>
      <a:accent1>
        <a:srgbClr val="FFFFFF"/>
      </a:accent1>
      <a:accent2>
        <a:srgbClr val="0062C8"/>
      </a:accent2>
      <a:accent3>
        <a:srgbClr val="FFFFFF"/>
      </a:accent3>
      <a:accent4>
        <a:srgbClr val="000000"/>
      </a:accent4>
      <a:accent5>
        <a:srgbClr val="FFFFFF"/>
      </a:accent5>
      <a:accent6>
        <a:srgbClr val="0058B5"/>
      </a:accent6>
      <a:hlink>
        <a:srgbClr val="E20000"/>
      </a:hlink>
      <a:folHlink>
        <a:srgbClr val="00E100"/>
      </a:folHlink>
    </a:clrScheme>
    <a:fontScheme name="TH_Oletuspohj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H_Oletuspohja 1">
        <a:dk1>
          <a:srgbClr val="000000"/>
        </a:dk1>
        <a:lt1>
          <a:srgbClr val="FFFFFF"/>
        </a:lt1>
        <a:dk2>
          <a:srgbClr val="000000"/>
        </a:dk2>
        <a:lt2>
          <a:srgbClr val="DDDD99"/>
        </a:lt2>
        <a:accent1>
          <a:srgbClr val="FFFFFF"/>
        </a:accent1>
        <a:accent2>
          <a:srgbClr val="0062C8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0058B5"/>
        </a:accent6>
        <a:hlink>
          <a:srgbClr val="E20000"/>
        </a:hlink>
        <a:folHlink>
          <a:srgbClr val="00E1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TH_Oletuspohja">
  <a:themeElements>
    <a:clrScheme name="TH_Oletuspohja 1">
      <a:dk1>
        <a:srgbClr val="000000"/>
      </a:dk1>
      <a:lt1>
        <a:srgbClr val="FFFFFF"/>
      </a:lt1>
      <a:dk2>
        <a:srgbClr val="000000"/>
      </a:dk2>
      <a:lt2>
        <a:srgbClr val="DDDD99"/>
      </a:lt2>
      <a:accent1>
        <a:srgbClr val="FFFFFF"/>
      </a:accent1>
      <a:accent2>
        <a:srgbClr val="0062C8"/>
      </a:accent2>
      <a:accent3>
        <a:srgbClr val="FFFFFF"/>
      </a:accent3>
      <a:accent4>
        <a:srgbClr val="000000"/>
      </a:accent4>
      <a:accent5>
        <a:srgbClr val="FFFFFF"/>
      </a:accent5>
      <a:accent6>
        <a:srgbClr val="0058B5"/>
      </a:accent6>
      <a:hlink>
        <a:srgbClr val="E20000"/>
      </a:hlink>
      <a:folHlink>
        <a:srgbClr val="00E100"/>
      </a:folHlink>
    </a:clrScheme>
    <a:fontScheme name="TH_Oletuspohj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H_Oletuspohja 1">
        <a:dk1>
          <a:srgbClr val="000000"/>
        </a:dk1>
        <a:lt1>
          <a:srgbClr val="FFFFFF"/>
        </a:lt1>
        <a:dk2>
          <a:srgbClr val="000000"/>
        </a:dk2>
        <a:lt2>
          <a:srgbClr val="DDDD99"/>
        </a:lt2>
        <a:accent1>
          <a:srgbClr val="FFFFFF"/>
        </a:accent1>
        <a:accent2>
          <a:srgbClr val="0062C8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0058B5"/>
        </a:accent6>
        <a:hlink>
          <a:srgbClr val="E20000"/>
        </a:hlink>
        <a:folHlink>
          <a:srgbClr val="00E1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1499</TotalTime>
  <Words>617</Words>
  <Application>Microsoft Office PowerPoint</Application>
  <PresentationFormat>Näytössä katseltava diaesitys (4:3)</PresentationFormat>
  <Paragraphs>77</Paragraphs>
  <Slides>9</Slides>
  <Notes>2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9</vt:i4>
      </vt:variant>
    </vt:vector>
  </HeadingPairs>
  <TitlesOfParts>
    <vt:vector size="13" baseType="lpstr">
      <vt:lpstr>Arial</vt:lpstr>
      <vt:lpstr>Arial Black</vt:lpstr>
      <vt:lpstr>TH_Oletuspohja</vt:lpstr>
      <vt:lpstr>1_TH_Oletuspohja</vt:lpstr>
      <vt:lpstr>RATATOIMITUS  Espoon kaupunkirata välillä Leppävaara – Kauklahti, Espoo ja Kauniainen  2020-648670    </vt:lpstr>
      <vt:lpstr>Yhteyshenkilöt</vt:lpstr>
      <vt:lpstr>Ratasuunnitelma = lunastuslupa</vt:lpstr>
      <vt:lpstr>Maanhankinta</vt:lpstr>
      <vt:lpstr>Kaksivaiheinen ratatoimitus</vt:lpstr>
      <vt:lpstr>Haltuun otettavalla alueella oleva omaisuus</vt:lpstr>
      <vt:lpstr>Työn aikaiset vahingot</vt:lpstr>
      <vt:lpstr>Melumittaukset</vt:lpstr>
      <vt:lpstr>Työluvat pohjatutkimuksia varten</vt:lpstr>
    </vt:vector>
  </TitlesOfParts>
  <Company>ELY, Uusimaa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Ketolainen Ann-Christine</dc:creator>
  <cp:lastModifiedBy>Katja Palmu</cp:lastModifiedBy>
  <cp:revision>157</cp:revision>
  <cp:lastPrinted>2018-06-05T13:39:20Z</cp:lastPrinted>
  <dcterms:created xsi:type="dcterms:W3CDTF">2006-05-10T12:18:58Z</dcterms:created>
  <dcterms:modified xsi:type="dcterms:W3CDTF">2021-02-02T06:54:55Z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vTieturiVerID">
    <vt:lpwstr>319.81.05.008</vt:lpwstr>
  </property>
  <property fmtid="{D5CDD505-2E9C-101B-9397-08002B2CF9AE}" pid="3" name="dvDefinition">
    <vt:lpwstr>76</vt:lpwstr>
  </property>
  <property fmtid="{D5CDD505-2E9C-101B-9397-08002B2CF9AE}" pid="4" name="Toiminto">
    <vt:lpwstr>23 Tienpidon toteutus</vt:lpwstr>
  </property>
  <property fmtid="{D5CDD505-2E9C-101B-9397-08002B2CF9AE}" pid="5" name="Asiakirjan tyyppi">
    <vt:lpwstr>ESITYS</vt:lpwstr>
  </property>
  <property fmtid="{D5CDD505-2E9C-101B-9397-08002B2CF9AE}" pid="6" name="Asian tunnus">
    <vt:lpwstr/>
  </property>
  <property fmtid="{D5CDD505-2E9C-101B-9397-08002B2CF9AE}" pid="7" name="Päiväys">
    <vt:lpwstr>19.4.2010</vt:lpwstr>
  </property>
  <property fmtid="{D5CDD505-2E9C-101B-9397-08002B2CF9AE}" pid="8" name="Kieli">
    <vt:lpwstr>Suomi</vt:lpwstr>
  </property>
  <property fmtid="{D5CDD505-2E9C-101B-9397-08002B2CF9AE}" pid="9" name="Julkisuus">
    <vt:lpwstr>Julkinen</vt:lpwstr>
  </property>
  <property fmtid="{D5CDD505-2E9C-101B-9397-08002B2CF9AE}" pid="10" name="dvLogo">
    <vt:lpwstr>1</vt:lpwstr>
  </property>
  <property fmtid="{D5CDD505-2E9C-101B-9397-08002B2CF9AE}" pid="11" name="dvEULogo">
    <vt:lpwstr>0</vt:lpwstr>
  </property>
  <property fmtid="{D5CDD505-2E9C-101B-9397-08002B2CF9AE}" pid="12" name="Projekti tai hanke">
    <vt:lpwstr> </vt:lpwstr>
  </property>
</Properties>
</file>