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12" r:id="rId5"/>
    <p:sldMasterId id="2147483749" r:id="rId6"/>
  </p:sldMasterIdLst>
  <p:notesMasterIdLst>
    <p:notesMasterId r:id="rId27"/>
  </p:notesMasterIdLst>
  <p:handoutMasterIdLst>
    <p:handoutMasterId r:id="rId28"/>
  </p:handoutMasterIdLst>
  <p:sldIdLst>
    <p:sldId id="256" r:id="rId7"/>
    <p:sldId id="260" r:id="rId8"/>
    <p:sldId id="271" r:id="rId9"/>
    <p:sldId id="274" r:id="rId10"/>
    <p:sldId id="270" r:id="rId11"/>
    <p:sldId id="313" r:id="rId12"/>
    <p:sldId id="276" r:id="rId13"/>
    <p:sldId id="304" r:id="rId14"/>
    <p:sldId id="312" r:id="rId15"/>
    <p:sldId id="281" r:id="rId16"/>
    <p:sldId id="280" r:id="rId17"/>
    <p:sldId id="282" r:id="rId18"/>
    <p:sldId id="319" r:id="rId19"/>
    <p:sldId id="299" r:id="rId20"/>
    <p:sldId id="284" r:id="rId21"/>
    <p:sldId id="285" r:id="rId22"/>
    <p:sldId id="298" r:id="rId23"/>
    <p:sldId id="287" r:id="rId24"/>
    <p:sldId id="305" r:id="rId25"/>
    <p:sldId id="264" r:id="rId26"/>
  </p:sldIdLst>
  <p:sldSz cx="12192000" cy="6858000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  <p188:author id="{A7637D56-20E7-FBD7-0A1B-DA8AE28590CE}" name="Oksanen Kaija (MML)" initials="O(" userId="S::kaija.oksanen@maanmittauslaitos.fi::9f064002-cdf0-4c60-93af-a600f8a791cf" providerId="AD"/>
  <p188:author id="{D5D88889-8C7E-032E-CAB1-4B09D5D499D6}" name="Alakärppä Jenni" initials="JA" userId="S::jenni.alakarppa@maanmittauslaitos.fi::5ae5d0de-df31-47d9-8d60-4f2e9c91d61a" providerId="AD"/>
  <p188:author id="{1C18D2E3-8E2C-5EF8-7B0C-426A1435E53B}" name="Kivipelto Taavi" initials="TK" userId="S::taavi.kivipelto@maanmittauslaitos.fi::a6ce51c9-dd29-4852-9e78-698c10d3d2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5B"/>
    <a:srgbClr val="474747"/>
    <a:srgbClr val="C90000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61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8933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4955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latin typeface="Daytona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34641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8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0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5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9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6423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97057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49318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07453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30880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55462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68585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05901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90027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983426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86593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84676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79260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</a:t>
            </a:r>
            <a:r>
              <a:rPr lang="fi-FI" sz="1500" err="1"/>
              <a:t>ots</a:t>
            </a:r>
            <a:r>
              <a:rPr lang="fi-FI" sz="1500"/>
              <a:t>. </a:t>
            </a:r>
            <a:r>
              <a:rPr lang="fi-FI" sz="1500" err="1"/>
              <a:t>perustyyl</a:t>
            </a:r>
            <a:r>
              <a:rPr lang="fi-FI" sz="1500"/>
              <a:t>. </a:t>
            </a:r>
            <a:r>
              <a:rPr lang="fi-FI" sz="1500" err="1"/>
              <a:t>napsautt</a:t>
            </a:r>
            <a:r>
              <a:rPr lang="fi-FI" sz="150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60070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57150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96689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22537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052181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48771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91638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14989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2691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324640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74774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59362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25695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5.2.2026</a:t>
            </a:fld>
            <a:endParaRPr lang="fi-FI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13975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48428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4396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5" y="3496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1983"/>
            <a:ext cx="12192000" cy="1039965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Tunnemme Maan – turvaamme tulevaisuutta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51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3375" y="443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46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9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392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4B31BC3-E6C3-4D6A-20B5-57D1BCC16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FACD5F5-F3DD-4F46-D361-0F7AF8828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43EBF25-293E-1849-2FF5-D21402541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D8A48B-02C6-8F75-85B8-07C116951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5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0EFB217-5479-AD51-7F9D-C3ECB3DE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99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160CEF6-5CC8-649D-FE42-A5BD65A21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73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CB0447E-141A-0CF7-7BD1-EE92B6BC5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90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DF2686-EB5D-18EB-EED9-27DFC8951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2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0F9B79-A2CE-2365-2228-E8A1F4942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13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195038D-FAD2-2A72-8CAA-5A825F77A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5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418A99-46C4-AA40-E0A1-AB738EC6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D93B28-3CF7-C9E2-1638-815F67882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1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3C73BB-9C54-46D8-8390-24482DC0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03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5D10F1-68DE-FA06-903B-04A56752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2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964A49C-F78B-374F-21BF-E58FE4431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85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281E14-8D3A-C5A8-701B-334F49350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4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A1E954-7937-D974-B89D-FD29711167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592513"/>
            <a:ext cx="3378200" cy="7731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75562E3-7895-6C86-8DD2-2A442D3AD6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66138" y="3541713"/>
            <a:ext cx="3378200" cy="8239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4F74340-95B3-EFB7-351A-909BB653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9CEADF-568C-19AF-44B9-B47A66CD5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9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6F9DFC-9B45-067C-BB42-56A5FFCA4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558E879-3D65-A007-6B69-6A3B9D543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64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EA4344C-7B6D-5EA6-0959-50F19AE8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B159C11-6C35-AAD7-D5B4-61D3F8F9F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29629B-3F0A-85B5-70AB-858D1BCFD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7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5B69E04-AA80-EBB0-7019-F6EBEE05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43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DA3DFF-2135-78E4-DAD0-A776DFF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70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C2AE16-7A33-E498-3D15-515A019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6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E00881C-0055-C406-E117-1988360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45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 dirty="0"/>
              <a:t>Tunnemme Maan – turvaamme tulevaisuutta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19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6091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5.2.2026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9A2403-F022-ED6C-CB43-91B5B812E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-627955" y="102251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0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/>
              <a:t>Normaali teksti</a:t>
            </a:r>
          </a:p>
          <a:p>
            <a:pPr lvl="1"/>
            <a:r>
              <a:rPr lang="da-DK"/>
              <a:t>Sisennetty teksti</a:t>
            </a:r>
          </a:p>
          <a:p>
            <a:pPr lvl="2"/>
            <a:r>
              <a:rPr lang="fi-FI"/>
              <a:t>Sisennetty teksti</a:t>
            </a:r>
          </a:p>
          <a:p>
            <a:pPr lvl="3"/>
            <a:r>
              <a:rPr lang="fi-FI"/>
              <a:t>Sisennetty teksti</a:t>
            </a:r>
          </a:p>
          <a:p>
            <a:pPr lvl="4"/>
            <a:r>
              <a:rPr lang="fi-FI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2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5.2.2026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66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nmittauslaitos.fi/asioi-verkossa/asiointipalvelu-henkiloasiakkaill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98" y="2312894"/>
            <a:ext cx="7115175" cy="1981199"/>
          </a:xfrm>
        </p:spPr>
        <p:txBody>
          <a:bodyPr/>
          <a:lstStyle/>
          <a:p>
            <a:r>
              <a:rPr lang="fi-FI" dirty="0"/>
              <a:t>Lunastustoimitus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890" y="4294093"/>
            <a:ext cx="5953125" cy="1012304"/>
          </a:xfrm>
        </p:spPr>
        <p:txBody>
          <a:bodyPr/>
          <a:lstStyle/>
          <a:p>
            <a:r>
              <a:rPr lang="en-GB" dirty="0" err="1"/>
              <a:t>Kembaana</a:t>
            </a:r>
            <a:r>
              <a:rPr lang="en-GB" dirty="0"/>
              <a:t> </a:t>
            </a:r>
            <a:r>
              <a:rPr lang="en-GB" dirty="0" err="1"/>
              <a:t>välillä</a:t>
            </a:r>
            <a:r>
              <a:rPr lang="en-GB" dirty="0"/>
              <a:t> </a:t>
            </a:r>
            <a:r>
              <a:rPr lang="en-GB" dirty="0" err="1"/>
              <a:t>Äimärautio</a:t>
            </a:r>
            <a:endParaRPr lang="en-GB" dirty="0"/>
          </a:p>
          <a:p>
            <a:r>
              <a:rPr lang="en-GB" dirty="0" err="1"/>
              <a:t>Oulun</a:t>
            </a:r>
            <a:r>
              <a:rPr lang="en-GB" dirty="0"/>
              <a:t> </a:t>
            </a:r>
            <a:r>
              <a:rPr lang="en-GB" dirty="0" err="1"/>
              <a:t>kaupungissa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8F07DB-8EB9-41AA-8FB0-3ACF794F9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222" y="5306397"/>
            <a:ext cx="5953124" cy="129919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90" y="467362"/>
            <a:ext cx="9157650" cy="1498599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type="body" sz="half" idx="2"/>
          </p:nvPr>
        </p:nvSpPr>
        <p:spPr>
          <a:xfrm>
            <a:off x="839790" y="1864360"/>
            <a:ext cx="6136743" cy="4143375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Toimituskartta</a:t>
            </a:r>
            <a:endParaRPr lang="fi-FI" sz="1800" dirty="0">
              <a:solidFill>
                <a:srgbClr val="00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</a:rPr>
              <a:t>Maastotöiden perusteella laaditaan toimituskartta, josta ilmenee mm.: 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Lunastettava alue ja siihen rajoittuvat kiinteistöt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Korvattavat kohteet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Rasite- ja tieoikeudet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Tehdyt tilusjärjestelyt ja rajankäynnit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</a:rPr>
              <a:t>Toimituskartta on pohjana määrättäville </a:t>
            </a:r>
            <a:br>
              <a:rPr lang="fi-FI" sz="1800" dirty="0">
                <a:solidFill>
                  <a:srgbClr val="000000"/>
                </a:solidFill>
              </a:rPr>
            </a:br>
            <a:r>
              <a:rPr lang="fi-FI" sz="1800" dirty="0">
                <a:solidFill>
                  <a:srgbClr val="000000"/>
                </a:solidFill>
              </a:rPr>
              <a:t>korvauksille yhdessä haltuunottotietojen kanssa</a:t>
            </a:r>
          </a:p>
        </p:txBody>
      </p:sp>
      <p:pic>
        <p:nvPicPr>
          <p:cNvPr id="21" name="Kuvan paikkamerkki 20">
            <a:extLst>
              <a:ext uri="{FF2B5EF4-FFF2-40B4-BE49-F238E27FC236}">
                <a16:creationId xmlns:a16="http://schemas.microsoft.com/office/drawing/2014/main" id="{3D2C08F7-891F-4995-850C-A840AC22255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3988" b="3988"/>
          <a:stretch/>
        </p:blipFill>
        <p:spPr>
          <a:xfrm>
            <a:off x="7405817" y="2169165"/>
            <a:ext cx="3814878" cy="3838570"/>
          </a:xfrm>
        </p:spPr>
      </p:pic>
      <p:sp>
        <p:nvSpPr>
          <p:cNvPr id="4" name="Tekstiruutu 3"/>
          <p:cNvSpPr txBox="1"/>
          <p:nvPr/>
        </p:nvSpPr>
        <p:spPr>
          <a:xfrm>
            <a:off x="839790" y="1276651"/>
            <a:ext cx="10512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</a:t>
            </a:r>
            <a:r>
              <a:rPr lang="fi-FI" sz="1600" dirty="0">
                <a:solidFill>
                  <a:schemeClr val="accent3"/>
                </a:solidFill>
              </a:rPr>
              <a:t>Maastotyöt</a:t>
            </a:r>
            <a:r>
              <a:rPr lang="fi-FI" sz="1600" b="0" dirty="0">
                <a:solidFill>
                  <a:schemeClr val="accent3"/>
                </a:solidFill>
              </a:rPr>
              <a:t> &gt;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38609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42833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Korvausperiaatteet</a:t>
            </a:r>
          </a:p>
          <a:p>
            <a:pPr marL="269875" indent="-2698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Menetysten korvaamisessa lähtökohtana on täyden korvauksen periaate, jolla tarkoitetaan, ettei lunastus muuta kenenkään varallisuusasemaa</a:t>
            </a:r>
            <a:endParaRPr lang="fi-FI" dirty="0">
              <a:solidFill>
                <a:srgbClr val="000000"/>
              </a:solidFill>
            </a:endParaRPr>
          </a:p>
          <a:p>
            <a:pPr marL="269875" indent="-2698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perustuu kohteen markkina-arvoon </a:t>
            </a:r>
          </a:p>
          <a:p>
            <a:pPr marL="717550" lvl="1" indent="-260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Markkina-arvo määritetään sellaisella luotettavalla menetelmällä, joka johtaa omaisuuden korkeimpaan arvoon </a:t>
            </a:r>
          </a:p>
          <a:p>
            <a:pPr marL="717550" lvl="1" indent="-260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Korvaus voi perustua kohteen markkinoilta saatavan arvon sijaan esim. kohteesta saatavaan tuottoon tai siihen uponneisiin kustannuksiin </a:t>
            </a:r>
          </a:p>
          <a:p>
            <a:pPr marL="269875" indent="-2698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Lunastuksen kohteena oleville kiinteistöille korvaukset määrätään viran puolesta, muille vain vaadittaessa</a:t>
            </a:r>
          </a:p>
          <a:p>
            <a:pPr marL="717550" lvl="1" indent="-260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Asianosaisen on kuitenkin hyvä esittää näkemyksensä aiheutuneista haitoista ja vahingoista, sillä lunastustoimikunta ei voi aina havaita kaikkia aiheutuneita menetyksiä</a:t>
            </a:r>
          </a:p>
          <a:p>
            <a:pPr marL="269875" indent="-2698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Asianosaiset voivat halutessaan myös sopia korvauksista lunastuksen hakijan kanssa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38200" y="1285954"/>
            <a:ext cx="9794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7155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1683"/>
            <a:ext cx="10515600" cy="4299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Lunastuskorvaus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Lunastuskorvaus muodostuu kohteen-, haitan ja vahingonkorvauksesta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solidFill>
                  <a:srgbClr val="000000"/>
                </a:solidFill>
              </a:rPr>
              <a:t>Kohteenkorvausta</a:t>
            </a:r>
            <a:r>
              <a:rPr lang="fi-FI" sz="1600" dirty="0">
                <a:solidFill>
                  <a:srgbClr val="000000"/>
                </a:solidFill>
              </a:rPr>
              <a:t> määrätään lunastettavasta omaisuudesta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solidFill>
                  <a:srgbClr val="000000"/>
                </a:solidFill>
              </a:rPr>
              <a:t>Haitankorvausta</a:t>
            </a:r>
            <a:r>
              <a:rPr lang="fi-FI" sz="1600" dirty="0">
                <a:solidFill>
                  <a:srgbClr val="000000"/>
                </a:solidFill>
              </a:rPr>
              <a:t> voidaan määrätä mm. meluhaitasta taikka maisemamuutoksesta aiheutuneesta kiinteistön arvon alentumisesta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400" dirty="0">
                <a:solidFill>
                  <a:srgbClr val="000000"/>
                </a:solidFill>
              </a:rPr>
              <a:t>Jos jäljelle jäävälle kiinteistölle aiheutuva haitta on huomattava, lunastus voidaan laajentaa koskemaan myös tätä aluetta, jos maanomistaja tai lunastaja sitä pyytää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400" dirty="0">
                <a:solidFill>
                  <a:srgbClr val="000000"/>
                </a:solidFill>
              </a:rPr>
              <a:t>Haittoja voidaan poistaa tai vähentää myös tilusjärjestelyllä</a:t>
            </a:r>
            <a:endParaRPr lang="fi-FI" sz="1600" dirty="0">
              <a:solidFill>
                <a:srgbClr val="000000"/>
              </a:solidFill>
            </a:endParaRP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solidFill>
                  <a:srgbClr val="000000"/>
                </a:solidFill>
              </a:rPr>
              <a:t>Vahingonkorvausta</a:t>
            </a:r>
            <a:r>
              <a:rPr lang="fi-FI" sz="1600" dirty="0">
                <a:solidFill>
                  <a:srgbClr val="000000"/>
                </a:solidFill>
              </a:rPr>
              <a:t> voidaan määrätä mm. sadonmenetyksestä, lunastukseen liittyvän hankkeen takia vahingoittuneesta kaivosta, salaojista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Lunastustoimikunnan määräämiin kohteen- ja haitankorvauksiin lisätään </a:t>
            </a:r>
            <a:r>
              <a:rPr lang="fi-FI" dirty="0">
                <a:solidFill>
                  <a:schemeClr val="tx1"/>
                </a:solidFill>
              </a:rPr>
              <a:t>25 %:n korotus, jolla varmistetaan täyden korvauksen toteutuminen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38200" y="1296114"/>
            <a:ext cx="9794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30926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EEDB-166F-33D6-CA33-20963E18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E0A92-C025-C7AC-F876-0CC825F5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CFFF-C44A-1DE4-3DA6-4820606C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632"/>
            <a:ext cx="10515600" cy="4299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Korvauksista sopiminen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Lunastaja ja asianosainen voivat vapaasti sopia korvauksista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Vastuu sopimuksen oikeudenmukaisuudesta on sopijoilla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Lunastustoimikunta valvoo ainoastaan, ettei kiinnityksenhaltijan oikeutta loukata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Sovittuihin korvauksiin ei lisätä 25 %:n korotusta, ellei siitä ole mainintaa sopimuksessa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Sopimusmuoto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Osapuolten yhdessä laatima sopimus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Vastapuoli hyväksyy toisen vaatimuksen tai tarjouksen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Suullisesti toimituskokouksessa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Kirjallisesti toimituskokouksen ulkopuolella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 err="1">
                <a:solidFill>
                  <a:srgbClr val="000000"/>
                </a:solidFill>
              </a:rPr>
              <a:t>Huom</a:t>
            </a:r>
            <a:r>
              <a:rPr lang="fi-FI" sz="1600" dirty="0">
                <a:solidFill>
                  <a:srgbClr val="000000"/>
                </a:solidFill>
              </a:rPr>
              <a:t>! Lunastajan tai maanomistajan yksipuolinen ilmoitus ei ole sopimus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456AC15-7420-8E3C-A524-56CEE91CA945}"/>
              </a:ext>
            </a:extLst>
          </p:cNvPr>
          <p:cNvSpPr txBox="1"/>
          <p:nvPr/>
        </p:nvSpPr>
        <p:spPr>
          <a:xfrm>
            <a:off x="838200" y="1296114"/>
            <a:ext cx="9794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34772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D60BA-4D0C-C56C-7DE3-8A33089F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774E4-6478-2A12-341E-73EEC309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AEECE-7747-B27F-709C-9DFA805F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Oikeudenvalvonta</a:t>
            </a:r>
            <a:endParaRPr lang="fi-FI" dirty="0"/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Asianosaiselle voidaan korvata </a:t>
            </a:r>
            <a:r>
              <a:rPr lang="fi-FI" b="1" dirty="0">
                <a:solidFill>
                  <a:srgbClr val="000000"/>
                </a:solidFill>
              </a:rPr>
              <a:t>välttämättömät</a:t>
            </a:r>
            <a:r>
              <a:rPr lang="fi-FI" dirty="0">
                <a:solidFill>
                  <a:srgbClr val="000000"/>
                </a:solidFill>
              </a:rPr>
              <a:t> kustannukset, jotka hänelle ovat aiheutuneet hänen oikeutensa valvomisesta lunastustoimituksessa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Kustannusten määrää arvioitaessa on otettava huomioon ansion menetys, matkakustannukset sekä tarvittavien selvitysten laatu ja laajuus samoin kuin asiamiehen käyttämisen tarve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Korvataan </a:t>
            </a:r>
            <a:r>
              <a:rPr lang="fi-FI" b="1" dirty="0">
                <a:solidFill>
                  <a:srgbClr val="000000"/>
                </a:solidFill>
              </a:rPr>
              <a:t>vain vaadittaessa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Kaikista kustannuksista on esitettävä luotettava selvitys viimeistään toimituksen loppukokouksessa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B7B0681-2363-4F4B-4FAE-85833419988B}"/>
              </a:ext>
            </a:extLst>
          </p:cNvPr>
          <p:cNvSpPr txBox="1"/>
          <p:nvPr/>
        </p:nvSpPr>
        <p:spPr>
          <a:xfrm>
            <a:off x="838200" y="1296114"/>
            <a:ext cx="9794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6966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Korvausten määrääminen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Korvaukset voivat olla vain rahakorvauksia; eivät esimerkiksi työsuoritteita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Korvaukset ovat kertakorvauksia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Korvaukset määrätään toimituksen lopettamisen tai ennakkohaltuunoton aikaisessa hintatasossa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Jos yleinen hintataso ennakkohaltuunoton jälkeen nousee, maksamatta olevaa korvausta korotetaan kohonneen hintatason verran (ns. indeksikorotus) 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Jos toimituksessa on tehty ennakkohaltuunotto, korvauksille maksetaan 6 %:n vuotuinen korko haltuunotosta lukien (pois lukien oikeudenvalvonta</a:t>
            </a:r>
            <a:r>
              <a:rPr lang="fi-FI" dirty="0">
                <a:solidFill>
                  <a:schemeClr val="tx1"/>
                </a:solidFill>
                <a:latin typeface="Daytona"/>
              </a:rPr>
              <a:t>korvaukset</a:t>
            </a:r>
            <a:r>
              <a:rPr lang="fi-FI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38200" y="1285954"/>
            <a:ext cx="97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407096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428111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Korvausten maksaminen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Lunastajan on maksettava korvaukset 3 kuukauden kuluessa toimituksen päättymisajankohdasta, muuten lunastus raukeaa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Jos maanomistaja valittaa tehdystä korvauspäätöksestä, korvaukset maksetaan siitä huolimatta toimituksessa määrätyn suuruisena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Jos lunastaja valittaa korvauksista, se voi tallettaa riidanalaisen korvauksen osan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Korvaukset maksetaan sille, jolle lunastettava omaisuus tai korvauksen kohde kuuluu korvauksen määräämisen ajankohtana, jollei toimituksessa esitetystä selvityksestä muuta johdu (huomioitava omistajanvaihdostilanteissa)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voidaan määrätä talletettavaksi, jos korvauksen saajasta on epäselvyyttä tai koko kiinteistö lunastetaan taikka tallettaminen on tarpeen kiinteistöön kohdistuvan panttioikeuden haltijan oikeuden turvaamiseksi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38200" y="1285954"/>
            <a:ext cx="986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27910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5CFD-BC8C-F88E-ADC4-75B5A0EB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D436D-256E-9190-F662-C2CD12C9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08DA46-F5F3-9EF2-2792-CF3845CD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4283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Korvausten verotus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Korvaukset ja korko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Saajan ilmoitettava oma-aloitteisesti verottajalle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Korvausta verotetaan tyypillisesti luovutusvoittona tai maa-/metsätaloustulona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Kohteenkorvauksiin ja yleensä myös haitankorvauksiin sovelletaan säännöstä luovutusvoiton osittaisesta verovapaudesta → hankintameno-olettama 80 %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Poistetusta pihakasvillisuudesta tai –rakenteista maksetut korvaukset ovat kuitenkin verovapaita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Veronalaisen tulon sijaan saadut vahingonkorvaukset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Esimerkiksi korvaus sadon menetyksestä on maatalouden tuloa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Tarvittaessa lisätietoja antaa Verohallinto 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www.vero.fi / Syventävät vero-ohjeet / Maanmittaustoimitusten verovaikutuksia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01E3BA-C353-E178-AF39-9DEC15B453B2}"/>
              </a:ext>
            </a:extLst>
          </p:cNvPr>
          <p:cNvSpPr txBox="1"/>
          <p:nvPr/>
        </p:nvSpPr>
        <p:spPr>
          <a:xfrm>
            <a:off x="838200" y="1285954"/>
            <a:ext cx="986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939487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Loppukokous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Korvausvaatimusten, vastineen ja maastohavaintojen perusteella lunastustoimikunta laatii lopulliset korvauspäätökset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Loppukokouksessa annetaan lunastuspäätös: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Määritellään lunastettava omaisuus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Määrätään lopulliset korvaukset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Päätetään korvausten maksamisesta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Toimituksessa tehtyihin päätöksiin voi hakea muutosta 30 päivän kuluessa toimituksen päättymisestä. Muutoksenhakuohje lähetetään asianosaisille toimitusasiakirjojen liitteenä.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38200" y="1285954"/>
            <a:ext cx="1008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Korvausasiat &gt; </a:t>
            </a:r>
            <a:r>
              <a:rPr lang="fi-FI" sz="1600" dirty="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50894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106B-E5A6-0581-889D-80AE65E4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F043D-EF41-980F-3AEA-68431841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CDCA80-1E70-2E5F-F008-EF9EBA7C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Haltuunotto</a:t>
            </a:r>
            <a:endParaRPr lang="fi-FI" sz="2200" b="1" dirty="0"/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Mikäli ennakkohaltuunottoa ei ole tehty, lunastaja saa omaisuuden haltuunsa, kun loppukokous on pidetty ja korvaukset maksettu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Toimituksen päättyminen</a:t>
            </a:r>
            <a:r>
              <a:rPr lang="fi-FI" sz="1600" b="1" dirty="0"/>
              <a:t> 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Toimitus päättyy viimeistään 14 päivän kuluttua loppukokouksesta. Toimitusasiakirjat ovat saatavilla toimituksen päätyttyä.</a:t>
            </a:r>
          </a:p>
          <a:p>
            <a:pPr marL="625475" lvl="1" indent="-2825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Kun toimitus on vireillä, sen perustiedot, vaiheet ja asiakirjat löytyvät Maanmittauslaitoksen Asiointipalvelusta </a:t>
            </a:r>
            <a:r>
              <a:rPr lang="fi-FI" sz="1600" dirty="0">
                <a:solidFill>
                  <a:srgbClr val="FF0000"/>
                </a:solidFill>
                <a:hlinkClick r:id="rId2"/>
              </a:rPr>
              <a:t>https://www.maanmittauslaitos.fi/asioi-verkossa/asiointipalvelu-henkiloasiakkaille</a:t>
            </a:r>
            <a:endParaRPr lang="fi-FI" sz="1600" dirty="0">
              <a:solidFill>
                <a:srgbClr val="FF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Päätösten lainvoimaisuuden ja </a:t>
            </a:r>
            <a:r>
              <a:rPr lang="fi-FI">
                <a:solidFill>
                  <a:srgbClr val="000000"/>
                </a:solidFill>
              </a:rPr>
              <a:t>korvausten maksamisen </a:t>
            </a:r>
            <a:r>
              <a:rPr lang="fi-FI" dirty="0">
                <a:solidFill>
                  <a:srgbClr val="000000"/>
                </a:solidFill>
              </a:rPr>
              <a:t>jälkeen: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 </a:t>
            </a:r>
            <a:r>
              <a:rPr lang="fi-FI" sz="16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i-FI" sz="1600" dirty="0">
                <a:solidFill>
                  <a:schemeClr val="tx1"/>
                </a:solidFill>
              </a:rPr>
              <a:t>Lunastus katsotaan päättyneeksi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Lunastetut alueet vähennetään kiinteistöjen pinta-aloista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935C368-1237-A8BF-96B3-7CC4F048F44B}"/>
              </a:ext>
            </a:extLst>
          </p:cNvPr>
          <p:cNvSpPr txBox="1"/>
          <p:nvPr/>
        </p:nvSpPr>
        <p:spPr>
          <a:xfrm>
            <a:off x="838200" y="1285954"/>
            <a:ext cx="1008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Korvausasiat &gt; </a:t>
            </a:r>
            <a:r>
              <a:rPr lang="fi-FI" sz="1600" dirty="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12419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6311" y="427244"/>
            <a:ext cx="6848177" cy="858631"/>
          </a:xfr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Lunastamalla voidaan hankkia kiinteää omaisuutta, hankkia pysyvä tai määräaikainen käyttöoikeus, rajoittaa oikeutta kiinteistön käyttämiseen tai lakkauttaa erityinen oikeus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986310" y="2685448"/>
            <a:ext cx="5109689" cy="35347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400" dirty="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Esityksen sisältö: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Mitä lunastustoimituksessa tehdään?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Mikä on lunastustoimikunta, entä ketkä ovat hankkeen asianosaisia?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Mihin lunastaminen perustuu?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Miten lunastustoimitus etenee?</a:t>
            </a:r>
          </a:p>
        </p:txBody>
      </p:sp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CB790-84F3-CF49-F346-BA92DD6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9687"/>
            <a:ext cx="12192000" cy="103996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 dirty="0"/>
              <a:t>Tunnemme Maan – </a:t>
            </a:r>
            <a:br>
              <a:rPr lang="fi-FI" sz="4800" dirty="0"/>
            </a:br>
            <a:r>
              <a:rPr lang="fi-FI" sz="4800" dirty="0"/>
              <a:t>turvaamme tulevaisuutta</a:t>
            </a:r>
          </a:p>
        </p:txBody>
      </p:sp>
    </p:spTree>
    <p:extLst>
      <p:ext uri="{BB962C8B-B14F-4D97-AF65-F5344CB8AC3E}">
        <p14:creationId xmlns:p14="http://schemas.microsoft.com/office/powerpoint/2010/main" val="245522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Mitä lunastustoimituksessa tehdään?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77615"/>
            <a:ext cx="5934075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Lunastustoimituksessa: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dirty="0"/>
              <a:t>Määrätään korvaukset lunastetusta omaisuudesta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dirty="0"/>
              <a:t>Tehdään tarpeelliset tilusvaihdot ja yksityisteiden järjestelyt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dirty="0"/>
              <a:t>Muodostetaan kiinteistöt ja merkitään ne kiinteistörekisteriin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4A81397-7640-4DC6-A37C-2FAA5C7A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3F275A3-27C4-8994-97E0-D0F16AB5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pic>
        <p:nvPicPr>
          <p:cNvPr id="7" name="Kuvan paikkamerkki 6" descr="Kuva, joka sisältää kohteen piirros, clipart, animaatio, kuvitus&#10;&#10;Tekoälyn generoima sisältö voi olla virheellistä.">
            <a:extLst>
              <a:ext uri="{FF2B5EF4-FFF2-40B4-BE49-F238E27FC236}">
                <a16:creationId xmlns:a16="http://schemas.microsoft.com/office/drawing/2014/main" id="{BD325AD8-1C0D-8F7D-75DF-5C081913BA2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2527" r="7319" b="-3"/>
          <a:stretch>
            <a:fillRect/>
          </a:stretch>
        </p:blipFill>
        <p:spPr>
          <a:xfrm>
            <a:off x="7648596" y="1877615"/>
            <a:ext cx="3705203" cy="3085677"/>
          </a:xfrm>
          <a:noFill/>
        </p:spPr>
      </p:pic>
    </p:spTree>
    <p:extLst>
      <p:ext uri="{BB962C8B-B14F-4D97-AF65-F5344CB8AC3E}">
        <p14:creationId xmlns:p14="http://schemas.microsoft.com/office/powerpoint/2010/main" val="92748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Mikä on lunastustoimikunta, entä ketkä ovat hankkeen asianosaisia?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Lunastustoimikunta</a:t>
            </a:r>
          </a:p>
          <a:p>
            <a:pPr marL="269875" indent="-2698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Lunastustoimikunta: Maanmittauslaitoksen toimitusinsinööri ja kaksi uskottua miestä </a:t>
            </a:r>
          </a:p>
          <a:p>
            <a:pPr marL="269875" indent="-2698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Lunastustoimikunta suorittaa toimituksen ja päättää asioista (mm. korvauksista) toimituskokouksissa</a:t>
            </a:r>
          </a:p>
          <a:p>
            <a:pPr marL="717550" lvl="1" indent="-260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Ennen päätöksiä kuullaan asianosaisia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sz="11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Asianosaiset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Lunastaja (lunastusluvan saaja, hakija)</a:t>
            </a:r>
          </a:p>
          <a:p>
            <a:pPr marL="717550" lvl="1" indent="-260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Vastaa mahdollisesti vireillä olevan rakennushankkeen toteutuksesta</a:t>
            </a:r>
          </a:p>
          <a:p>
            <a:pPr marL="717550" lvl="1" indent="-260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Vastaa sopimusneuvotteluista</a:t>
            </a:r>
          </a:p>
          <a:p>
            <a:pPr marL="717550" lvl="1" indent="-260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Maksaa korvaukset ja toimituskustannukset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Maanomistajat (joita lunastus koskee)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Mahdollisesti rasite-, vuokra- ym. erityisten oikeuksien haltijat, naapurit jne.</a:t>
            </a:r>
          </a:p>
        </p:txBody>
      </p:sp>
    </p:spTree>
    <p:extLst>
      <p:ext uri="{BB962C8B-B14F-4D97-AF65-F5344CB8AC3E}">
        <p14:creationId xmlns:p14="http://schemas.microsoft.com/office/powerpoint/2010/main" val="227500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Mihin lunastustoimitus perustuu?</a:t>
            </a:r>
            <a:br>
              <a:rPr lang="fi-FI" sz="3000"/>
            </a:br>
            <a:endParaRPr lang="fi-FI" sz="280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27244"/>
            <a:ext cx="10261060" cy="4778704"/>
          </a:xfrm>
        </p:spPr>
        <p:txBody>
          <a:bodyPr>
            <a:normAutofit/>
          </a:bodyPr>
          <a:lstStyle/>
          <a:p>
            <a:pPr marL="269875" lvl="0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300" dirty="0">
                <a:solidFill>
                  <a:srgbClr val="000000"/>
                </a:solidFill>
              </a:rPr>
              <a:t> Oikeus </a:t>
            </a:r>
            <a:r>
              <a:rPr lang="fi-FI" sz="2300">
                <a:solidFill>
                  <a:srgbClr val="000000"/>
                </a:solidFill>
              </a:rPr>
              <a:t>lunastamiseen syntyy :</a:t>
            </a:r>
            <a:endParaRPr lang="fi-FI" sz="2300" dirty="0">
              <a:solidFill>
                <a:srgbClr val="000000"/>
              </a:solidFill>
            </a:endParaRPr>
          </a:p>
          <a:p>
            <a:pPr marL="717550" lvl="1" indent="-260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rgbClr val="000000"/>
                </a:solidFill>
              </a:rPr>
              <a:t>Tietyn vahvistetun suunnitelman, kuten asemakaavan tai maantien tiesuunnitelman myötä</a:t>
            </a:r>
          </a:p>
          <a:p>
            <a:pPr marL="717550" lvl="1" indent="-260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rgbClr val="000000"/>
                </a:solidFill>
              </a:rPr>
              <a:t>Kohde on asemakaavassa  osoitettu liikennealueeksi (LT) ja lunastus tapahtuu asemakaavan mukaisesti</a:t>
            </a:r>
          </a:p>
          <a:p>
            <a:pPr marL="717550" lvl="1" indent="-260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rgbClr val="000000"/>
                </a:solidFill>
              </a:rPr>
              <a:t>Tiesuunnitelmassa osoitetaan rakentaminen liikennealueella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>
                <a:latin typeface="Daytona"/>
                <a:cs typeface="Biome"/>
              </a:rPr>
              <a:t>Lunastustoimituksen eteneminen</a:t>
            </a:r>
            <a:br>
              <a:rPr lang="fi-FI" sz="2800" strike="sngStrike" dirty="0">
                <a:solidFill>
                  <a:srgbClr val="ED145B"/>
                </a:solidFill>
              </a:rPr>
            </a:br>
            <a:endParaRPr lang="fi-FI" sz="2800" strike="sngStrike" dirty="0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86089"/>
            <a:ext cx="9253251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Alkukokous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Maastomittaukset, mahdollinen ennakkohaltuunotto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Jatkokokous/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kset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(tarpeen mukaan)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Vaatimukset, vastine, </a:t>
            </a:r>
            <a:r>
              <a:rPr lang="fi-FI" dirty="0">
                <a:solidFill>
                  <a:schemeClr val="tx1"/>
                </a:solidFill>
              </a:rPr>
              <a:t>arviolausunnot,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katselmus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Loppukokous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suorittaminen, haltuunotto, muutoksenhakumahdollisuus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838199" y="1298666"/>
            <a:ext cx="10038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Korvausasiat &gt; Loppukokous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E8D8218-A58B-1D3A-DD48-7F38A7434EB7}"/>
              </a:ext>
            </a:extLst>
          </p:cNvPr>
          <p:cNvSpPr txBox="1"/>
          <p:nvPr/>
        </p:nvSpPr>
        <p:spPr>
          <a:xfrm>
            <a:off x="9163050" y="182721"/>
            <a:ext cx="2790825" cy="116955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0" dirty="0">
                <a:solidFill>
                  <a:srgbClr val="FF0000"/>
                </a:solidFill>
              </a:rPr>
              <a:t>Räätälöi sopivaksi ko. toimitukseen.</a:t>
            </a:r>
          </a:p>
          <a:p>
            <a:endParaRPr lang="fi-FI" sz="1400" b="0" dirty="0">
              <a:solidFill>
                <a:srgbClr val="FF0000"/>
              </a:solidFill>
            </a:endParaRPr>
          </a:p>
          <a:p>
            <a:r>
              <a:rPr lang="fi-FI" sz="1400" dirty="0">
                <a:solidFill>
                  <a:srgbClr val="FF0000"/>
                </a:solidFill>
              </a:rPr>
              <a:t>POISTA TÄMÄ LAATIKKO ESITYKSESTÄ!</a:t>
            </a:r>
            <a:endParaRPr lang="fi-FI" sz="1400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3E9883D-0F92-A4BA-E14F-85DFB74DA2B3}"/>
              </a:ext>
            </a:extLst>
          </p:cNvPr>
          <p:cNvSpPr/>
          <p:nvPr/>
        </p:nvSpPr>
        <p:spPr>
          <a:xfrm>
            <a:off x="838199" y="218088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0846C445-B784-782C-C601-694FFD27D238}"/>
              </a:ext>
            </a:extLst>
          </p:cNvPr>
          <p:cNvSpPr/>
          <p:nvPr/>
        </p:nvSpPr>
        <p:spPr>
          <a:xfrm>
            <a:off x="838199" y="334639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328C720-E7B2-8E6A-2282-E10EBD9D4FF3}"/>
              </a:ext>
            </a:extLst>
          </p:cNvPr>
          <p:cNvSpPr/>
          <p:nvPr/>
        </p:nvSpPr>
        <p:spPr>
          <a:xfrm>
            <a:off x="838199" y="4558688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97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>
                <a:latin typeface="Daytona"/>
                <a:cs typeface="Biome"/>
              </a:rPr>
              <a:t>Lunastustoimituksen eteneminen</a:t>
            </a:r>
            <a:br>
              <a:rPr lang="fi-FI" sz="2800" strike="sngStrike" dirty="0">
                <a:solidFill>
                  <a:srgbClr val="ED145B"/>
                </a:solidFill>
              </a:rPr>
            </a:br>
            <a:endParaRPr lang="fi-FI" sz="2800" strike="sngStrike" dirty="0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56834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100" b="1" dirty="0">
                <a:solidFill>
                  <a:srgbClr val="000000"/>
                </a:solidFill>
              </a:rPr>
              <a:t>Alkukokous</a:t>
            </a:r>
          </a:p>
          <a:p>
            <a: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900" dirty="0">
                <a:solidFill>
                  <a:srgbClr val="000000"/>
                </a:solidFill>
              </a:rPr>
              <a:t>Käydään läpi lunastusta koskevat yleiset asiat:</a:t>
            </a:r>
          </a:p>
          <a:p>
            <a:pPr marL="717550" lvl="1" indent="-260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Toimituksen kulku pääpiirteissään</a:t>
            </a:r>
          </a:p>
          <a:p>
            <a:pPr marL="717550" lvl="1" indent="-260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Korvausmenettely ja sovellettava lainsäädäntö (laki kiinteän omaisuuden ja erityisten oikeuksien lunastuksesta)</a:t>
            </a:r>
          </a:p>
          <a:p>
            <a: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900" dirty="0">
                <a:solidFill>
                  <a:srgbClr val="000000"/>
                </a:solidFill>
              </a:rPr>
              <a:t>Käsitellään lunastuslupaa, toimitushakemusta, lunastuksen taustalla olevaa hanketta ja sen aikataulua</a:t>
            </a:r>
          </a:p>
          <a:p>
            <a: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900" dirty="0">
                <a:solidFill>
                  <a:srgbClr val="000000"/>
                </a:solidFill>
              </a:rPr>
              <a:t>Esitetään alustava kartta</a:t>
            </a:r>
          </a:p>
          <a:p>
            <a: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900" dirty="0">
                <a:solidFill>
                  <a:srgbClr val="000000"/>
                </a:solidFill>
              </a:rPr>
              <a:t>Tehdään haltuunottokatselmus ja annetaan määräaika ennakko- tai lopullisille korvausvaatimuksille (tarvittaessa)</a:t>
            </a:r>
          </a:p>
          <a:p>
            <a: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900" dirty="0">
                <a:solidFill>
                  <a:srgbClr val="000000"/>
                </a:solidFill>
              </a:rPr>
              <a:t>Käydään läpi puuston käsittelyn eri vaihtoehdot (yhteismyynti, puut jäävät maanomistajalle tai puut lunastetaan), ja annetaan määräaika vaihtoehdon valinnalle (tarvittaessa)</a:t>
            </a:r>
          </a:p>
          <a:p>
            <a: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900" dirty="0">
                <a:solidFill>
                  <a:srgbClr val="000000"/>
                </a:solidFill>
              </a:rPr>
              <a:t>Kerrotaan toimituksen jatkosta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38199" y="1298666"/>
            <a:ext cx="10038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3"/>
                </a:solidFill>
              </a:rPr>
              <a:t>Alkukokous</a:t>
            </a:r>
            <a:r>
              <a:rPr lang="fi-FI" sz="1600" b="0" dirty="0">
                <a:solidFill>
                  <a:schemeClr val="accent3"/>
                </a:solidFill>
              </a:rPr>
              <a:t>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Maastotyöt &gt; Korvausasiat &gt; Loppukokous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7900888-2AC7-C33B-555F-9CE6B29D05C7}"/>
              </a:ext>
            </a:extLst>
          </p:cNvPr>
          <p:cNvSpPr txBox="1"/>
          <p:nvPr/>
        </p:nvSpPr>
        <p:spPr>
          <a:xfrm>
            <a:off x="9163050" y="182721"/>
            <a:ext cx="2790825" cy="181588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0" dirty="0">
                <a:solidFill>
                  <a:srgbClr val="FF0000"/>
                </a:solidFill>
              </a:rPr>
              <a:t>Diat on tehty kahden kokouksen periaatteella. Muokkaa dioja tai selosta kokouksessa tarvittaessa, jos kokouksia on vähemmän tai enemmän.</a:t>
            </a:r>
          </a:p>
          <a:p>
            <a:endParaRPr lang="fi-FI" sz="1400" b="0" dirty="0">
              <a:solidFill>
                <a:srgbClr val="FF0000"/>
              </a:solidFill>
            </a:endParaRPr>
          </a:p>
          <a:p>
            <a:r>
              <a:rPr lang="fi-FI" sz="1400" dirty="0">
                <a:solidFill>
                  <a:srgbClr val="FF0000"/>
                </a:solidFill>
              </a:rPr>
              <a:t>POISTA TÄMÄ LAATIKKO ESITYKSESTÄ!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3078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BB4-3257-F1F1-DCC8-4E7B5BBE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DBA21-567A-C17C-8CDD-628F4FD5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>
                <a:latin typeface="Daytona"/>
                <a:cs typeface="Biome"/>
              </a:rPr>
              <a:t>Lunastustoimituksen eteneminen</a:t>
            </a:r>
            <a:br>
              <a:rPr lang="fi-FI" sz="2800" strike="sngStrike" dirty="0">
                <a:solidFill>
                  <a:srgbClr val="ED145B"/>
                </a:solidFill>
              </a:rPr>
            </a:br>
            <a:endParaRPr lang="fi-FI" sz="2800" strike="sngStrike" dirty="0">
              <a:solidFill>
                <a:srgbClr val="ED145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7E8D1-98C4-1D52-2C7C-7E7E3083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Ennakkohaltuunotto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 on toimituksen vaihe, jonka päätteeksi annetaan päätös: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 err="1">
                <a:solidFill>
                  <a:srgbClr val="000000"/>
                </a:solidFill>
              </a:rPr>
              <a:t>Haltuunotettavasta</a:t>
            </a:r>
            <a:r>
              <a:rPr lang="fi-FI" sz="1600" dirty="0">
                <a:solidFill>
                  <a:srgbClr val="000000"/>
                </a:solidFill>
              </a:rPr>
              <a:t> alueesta ja sillä olevasta omaisuudesta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Haltuunottoajankohdasta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Ennakkokorvauksista, jos niitä on vaadittu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Haltuunottokatselmus ja -luettelo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Ennakkokorvauksen suuruus on likimäärin ¾ lopullisesta korvauksesta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Hakija saa oikeuden ottaa alueen haltuunsa, kun haltuunottokatselmus on julistettu päättyneeksi ja mahdolliset ennakkokorvaukset maksettu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Vrt. säännönmukainen haltuunotto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Jos ennakkohaltuunottoa ei tehdä, omaisuuden haltuunotto tapahtuu toimituksen lopettamisen jälkeen, kun korvaukset on maksettu 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0F4CB0D-321B-1B5A-F891-5E95B34F417F}"/>
              </a:ext>
            </a:extLst>
          </p:cNvPr>
          <p:cNvSpPr txBox="1"/>
          <p:nvPr/>
        </p:nvSpPr>
        <p:spPr>
          <a:xfrm>
            <a:off x="838200" y="1298666"/>
            <a:ext cx="936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</a:t>
            </a:r>
            <a:r>
              <a:rPr lang="fi-FI" sz="1600" dirty="0">
                <a:solidFill>
                  <a:schemeClr val="accent3"/>
                </a:solidFill>
              </a:rPr>
              <a:t>Ennakkohaltuunotto </a:t>
            </a:r>
            <a:r>
              <a:rPr lang="fi-FI" sz="1600" b="0" dirty="0">
                <a:solidFill>
                  <a:schemeClr val="accent3"/>
                </a:solidFill>
              </a:rPr>
              <a:t>&gt; Maastotyöt &gt;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86179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ED74-E24C-7096-A200-5F38AC40C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1D31C2-A380-373F-8AA3-455E3EA0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5"/>
            <a:ext cx="10515600" cy="661989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E1402-AD17-5A35-D29B-E3EF3885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6867525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Maastotyöt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Lunastettava ja </a:t>
            </a:r>
            <a:r>
              <a:rPr lang="fi-FI" dirty="0" err="1">
                <a:solidFill>
                  <a:srgbClr val="000000"/>
                </a:solidFill>
              </a:rPr>
              <a:t>haltuunotettava</a:t>
            </a:r>
            <a:r>
              <a:rPr lang="fi-FI" dirty="0">
                <a:solidFill>
                  <a:srgbClr val="000000"/>
                </a:solidFill>
              </a:rPr>
              <a:t> alue merkitään maastoon tarpeellisilta osin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Mahdolliset töiden alle jäävät rajapyykit mitataan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Omistusoikeudella lunastettavan alueen rajat merkitään maastoon rajamerkeillä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Kadonneiden rajamerkkien osalta suoritetaan rajankäynnit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50025EB-B24B-91B4-3EF6-176DE90F314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dirty="0">
                <a:solidFill>
                  <a:schemeClr val="accent3"/>
                </a:solidFill>
              </a:rPr>
              <a:t>Alkukokous &gt; Ennakkohaltuunotto</a:t>
            </a:r>
            <a:r>
              <a:rPr lang="fi-FI" sz="1600" dirty="0">
                <a:solidFill>
                  <a:schemeClr val="accent3"/>
                </a:solidFill>
              </a:rPr>
              <a:t> </a:t>
            </a:r>
            <a:r>
              <a:rPr lang="fi-FI" sz="1600" b="0" dirty="0">
                <a:solidFill>
                  <a:schemeClr val="accent3"/>
                </a:solidFill>
              </a:rPr>
              <a:t>&gt; </a:t>
            </a:r>
            <a:r>
              <a:rPr lang="fi-FI" sz="1600" dirty="0">
                <a:solidFill>
                  <a:schemeClr val="accent3"/>
                </a:solidFill>
              </a:rPr>
              <a:t>Maastotyöt</a:t>
            </a:r>
            <a:r>
              <a:rPr lang="fi-FI" sz="1600" b="0" dirty="0">
                <a:solidFill>
                  <a:schemeClr val="accent3"/>
                </a:solidFill>
              </a:rPr>
              <a:t> &gt; Korvausasiat &gt; Loppukokous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2A85F1AC-B391-49C3-1AF0-9BB2CF68A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54" b="16454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2286357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MML-teema">
  <a:themeElements>
    <a:clrScheme name="MML">
      <a:dk1>
        <a:srgbClr val="262626"/>
      </a:dk1>
      <a:lt1>
        <a:sysClr val="window" lastClr="FFFFFF"/>
      </a:lt1>
      <a:dk2>
        <a:srgbClr val="2A6275"/>
      </a:dk2>
      <a:lt2>
        <a:srgbClr val="E7E6E6"/>
      </a:lt2>
      <a:accent1>
        <a:srgbClr val="AAD2E0"/>
      </a:accent1>
      <a:accent2>
        <a:srgbClr val="72B5CC"/>
      </a:accent2>
      <a:accent3>
        <a:srgbClr val="2A6275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F9BA9DC1-FF65-4FAB-BF26-989945391FE3}" vid="{291022C2-0F1A-4A33-9F61-065A29C79221}"/>
    </a:ext>
  </a:ext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2" ma:contentTypeDescription="" ma:contentTypeScope="" ma:versionID="7484ee11b371a87e48e2b1ba40cffd1d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7c542344fe92ee218f18c8e3bff4ea56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a6eaab-d994-4ce3-a09c-e609c799fec2">
      <Terms xmlns="http://schemas.microsoft.com/office/infopath/2007/PartnerControls"/>
    </lcf76f155ced4ddcb4097134ff3c332f>
    <SharedWithUsers xmlns="157f4d8f-9b92-4778-bfae-1dc1cb204f0c">
      <UserInfo>
        <DisplayName/>
        <AccountId xsi:nil="true"/>
        <AccountType/>
      </UserInfo>
    </SharedWithUsers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4CBD6F-8C04-4ECA-A0B1-FF814DD3A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F011C8-988D-4DDC-A112-1CA09B0E2C34}">
  <ds:schemaRefs>
    <ds:schemaRef ds:uri="5c55916a-c2d9-4b92-b975-8eb6032881e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46cb009-46f5-465f-af24-312dc6dc0699"/>
    <ds:schemaRef ds:uri="http://purl.org/dc/elements/1.1/"/>
    <ds:schemaRef ds:uri="http://www.w3.org/XML/1998/namespace"/>
    <ds:schemaRef ds:uri="http://purl.org/dc/dcmitype/"/>
    <ds:schemaRef ds:uri="bba6eaab-d994-4ce3-a09c-e609c799fec2"/>
    <ds:schemaRef ds:uri="157f4d8f-9b92-4778-bfae-1dc1cb204f0c"/>
  </ds:schemaRefs>
</ds:datastoreItem>
</file>

<file path=customXml/itemProps3.xml><?xml version="1.0" encoding="utf-8"?>
<ds:datastoreItem xmlns:ds="http://schemas.openxmlformats.org/officeDocument/2006/customXml" ds:itemID="{65CFA056-F025-4BC6-82DC-2D61EB36941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4f8a632-5580-4a1c-9237-1d5a571b71fa}" enabled="0" method="" siteId="{c4f8a632-5580-4a1c-9237-1d5a571b71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9830</TotalTime>
  <Words>1263</Words>
  <Application>Microsoft Office PowerPoint</Application>
  <PresentationFormat>Laajakuva</PresentationFormat>
  <Paragraphs>181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8" baseType="lpstr">
      <vt:lpstr>Arial</vt:lpstr>
      <vt:lpstr>Daytona</vt:lpstr>
      <vt:lpstr>Georgia</vt:lpstr>
      <vt:lpstr>Verdana</vt:lpstr>
      <vt:lpstr>Wingdings</vt:lpstr>
      <vt:lpstr>MMLppt-suomi</vt:lpstr>
      <vt:lpstr>MML</vt:lpstr>
      <vt:lpstr>MML-teema</vt:lpstr>
      <vt:lpstr>Lunastustoimitus</vt:lpstr>
      <vt:lpstr>Lunastamalla voidaan hankkia kiinteää omaisuutta, hankkia pysyvä tai määräaikainen käyttöoikeus, rajoittaa oikeutta kiinteistön käyttämiseen tai lakkauttaa erityinen oikeus</vt:lpstr>
      <vt:lpstr>Mitä lunastustoimituksessa tehdään? </vt:lpstr>
      <vt:lpstr>Mikä on lunastustoimikunta, entä ketkä ovat hankkeen asianosaisia?</vt:lpstr>
      <vt:lpstr>Mihin lunastustoimitus perustuu? </vt:lpstr>
      <vt:lpstr>Lunastustoimituksen eteneminen </vt:lpstr>
      <vt:lpstr>Lunastustoimituksen eteneminen </vt:lpstr>
      <vt:lpstr>Lunastustoimituksen eteneminen </vt:lpstr>
      <vt:lpstr>Lunastustoimituksen eteneminen</vt:lpstr>
      <vt:lpstr>Lunastustoimituksen eteneminen </vt:lpstr>
      <vt:lpstr>Lunastustoimituksen eteneminen </vt:lpstr>
      <vt:lpstr>Lunastustoimituksen eteneminen </vt:lpstr>
      <vt:lpstr>Lunastustoimituksen eteneminen </vt:lpstr>
      <vt:lpstr>Lunastustoimituksen eteneminen </vt:lpstr>
      <vt:lpstr>Lunastustoimituksen eteneminen </vt:lpstr>
      <vt:lpstr>Lunastustoimituksen eteneminen </vt:lpstr>
      <vt:lpstr>Lunastustoimituksen eteneminen </vt:lpstr>
      <vt:lpstr>Lunastustoimituksen eteneminen </vt:lpstr>
      <vt:lpstr>Lunastustoimituksen eteneminen </vt:lpstr>
      <vt:lpstr>Tunnemme Maan –  turvaamme tulevaisuutta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Lauhkonen Hanna</dc:creator>
  <cp:lastModifiedBy>Iikkanen Olli</cp:lastModifiedBy>
  <cp:revision>6</cp:revision>
  <dcterms:created xsi:type="dcterms:W3CDTF">2015-11-04T08:31:47Z</dcterms:created>
  <dcterms:modified xsi:type="dcterms:W3CDTF">2026-02-05T08:19:57Z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0x0101003BF6178B04E81E4AAE4AAFB04A38750800180DBB9A68C55B43B1072198FB044798</vt:lpwstr>
  </property>
  <property fmtid="{D5CDD505-2E9C-101B-9397-08002B2CF9AE}" pid="3" name="MediaServiceImageTags">
    <vt:lpwstr/>
  </property>
  <property fmtid="{D5CDD505-2E9C-101B-9397-08002B2CF9AE}" pid="4" name="Order">
    <vt:r8>9600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TaxKeyword">
    <vt:lpwstr/>
  </property>
</Properties>
</file>