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48" r:id="rId5"/>
  </p:sldMasterIdLst>
  <p:notesMasterIdLst>
    <p:notesMasterId r:id="rId29"/>
  </p:notesMasterIdLst>
  <p:handoutMasterIdLst>
    <p:handoutMasterId r:id="rId30"/>
  </p:handoutMasterIdLst>
  <p:sldIdLst>
    <p:sldId id="264" r:id="rId6"/>
    <p:sldId id="260" r:id="rId7"/>
    <p:sldId id="286" r:id="rId8"/>
    <p:sldId id="288" r:id="rId9"/>
    <p:sldId id="270" r:id="rId10"/>
    <p:sldId id="303" r:id="rId11"/>
    <p:sldId id="302" r:id="rId12"/>
    <p:sldId id="271" r:id="rId13"/>
    <p:sldId id="273" r:id="rId14"/>
    <p:sldId id="274" r:id="rId15"/>
    <p:sldId id="275" r:id="rId16"/>
    <p:sldId id="276" r:id="rId17"/>
    <p:sldId id="277" r:id="rId18"/>
    <p:sldId id="278" r:id="rId19"/>
    <p:sldId id="279" r:id="rId20"/>
    <p:sldId id="280" r:id="rId21"/>
    <p:sldId id="281" r:id="rId22"/>
    <p:sldId id="295" r:id="rId23"/>
    <p:sldId id="282" r:id="rId24"/>
    <p:sldId id="283" r:id="rId25"/>
    <p:sldId id="300" r:id="rId26"/>
    <p:sldId id="284" r:id="rId27"/>
    <p:sldId id="269" r:id="rId28"/>
  </p:sldIdLst>
  <p:sldSz cx="12192000" cy="6858000"/>
  <p:notesSz cx="6794500" cy="9931400"/>
  <p:defaultTextStyle>
    <a:defPPr>
      <a:defRPr lang="fi-FI"/>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37F80F-8CC9-764B-B549-2861D68E3699}" name="Nikander Juho (MML)" initials="N(" userId="S::juho.nikander@maanmittauslaitos.fi::3f8478fa-ed92-4d35-b02e-52519abd97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uoppala Mikko" initials="KM" lastIdx="4" clrIdx="0">
    <p:extLst>
      <p:ext uri="{19B8F6BF-5375-455C-9EA6-DF929625EA0E}">
        <p15:presenceInfo xmlns:p15="http://schemas.microsoft.com/office/powerpoint/2012/main" userId="Kuoppala Mik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a:srgbClr val="C90000"/>
    <a:srgbClr val="ED145B"/>
    <a:srgbClr val="375195"/>
    <a:srgbClr val="3D3D3D"/>
    <a:srgbClr val="FEBE10"/>
    <a:srgbClr val="00A651"/>
    <a:srgbClr val="00AEEF"/>
    <a:srgbClr val="ED1C24"/>
    <a:srgbClr val="ED1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188" autoAdjust="0"/>
  </p:normalViewPr>
  <p:slideViewPr>
    <p:cSldViewPr showGuides="1">
      <p:cViewPr varScale="1">
        <p:scale>
          <a:sx n="114" d="100"/>
          <a:sy n="114" d="100"/>
        </p:scale>
        <p:origin x="414" y="102"/>
      </p:cViewPr>
      <p:guideLst>
        <p:guide orient="horz" pos="2205"/>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6" d="100"/>
          <a:sy n="76" d="100"/>
        </p:scale>
        <p:origin x="3384" y="12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fi-FI"/>
          </a:p>
        </p:txBody>
      </p:sp>
      <p:sp>
        <p:nvSpPr>
          <p:cNvPr id="88067" name="Rectangle 3"/>
          <p:cNvSpPr>
            <a:spLocks noGrp="1" noChangeArrowheads="1"/>
          </p:cNvSpPr>
          <p:nvPr>
            <p:ph type="dt" sz="quarter" idx="1"/>
          </p:nvPr>
        </p:nvSpPr>
        <p:spPr bwMode="auto">
          <a:xfrm>
            <a:off x="3848063"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fi-FI"/>
          </a:p>
        </p:txBody>
      </p:sp>
      <p:sp>
        <p:nvSpPr>
          <p:cNvPr id="88068" name="Rectangle 4"/>
          <p:cNvSpPr>
            <a:spLocks noGrp="1" noChangeArrowheads="1"/>
          </p:cNvSpPr>
          <p:nvPr>
            <p:ph type="ftr" sz="quarter" idx="2"/>
          </p:nvPr>
        </p:nvSpPr>
        <p:spPr bwMode="auto">
          <a:xfrm>
            <a:off x="0"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fi-FI"/>
          </a:p>
        </p:txBody>
      </p:sp>
      <p:sp>
        <p:nvSpPr>
          <p:cNvPr id="88069" name="Rectangle 5"/>
          <p:cNvSpPr>
            <a:spLocks noGrp="1" noChangeArrowheads="1"/>
          </p:cNvSpPr>
          <p:nvPr>
            <p:ph type="sldNum" sz="quarter" idx="3"/>
          </p:nvPr>
        </p:nvSpPr>
        <p:spPr bwMode="auto">
          <a:xfrm>
            <a:off x="3848063"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DA97067-AC6F-43DB-BD4C-105BC97DDB89}" type="slidenum">
              <a:rPr lang="fi-FI"/>
              <a:pPr/>
              <a:t>‹#›</a:t>
            </a:fld>
            <a:endParaRPr lang="fi-FI"/>
          </a:p>
        </p:txBody>
      </p:sp>
    </p:spTree>
    <p:extLst>
      <p:ext uri="{BB962C8B-B14F-4D97-AF65-F5344CB8AC3E}">
        <p14:creationId xmlns:p14="http://schemas.microsoft.com/office/powerpoint/2010/main" val="2653528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b="0"/>
            </a:lvl1pPr>
          </a:lstStyle>
          <a:p>
            <a:endParaRPr lang="fi-FI"/>
          </a:p>
        </p:txBody>
      </p:sp>
      <p:sp>
        <p:nvSpPr>
          <p:cNvPr id="4099" name="Rectangle 3"/>
          <p:cNvSpPr>
            <a:spLocks noGrp="1" noChangeArrowheads="1"/>
          </p:cNvSpPr>
          <p:nvPr>
            <p:ph type="dt" idx="1"/>
          </p:nvPr>
        </p:nvSpPr>
        <p:spPr bwMode="auto">
          <a:xfrm>
            <a:off x="3848063"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b="0"/>
            </a:lvl1pPr>
          </a:lstStyle>
          <a:p>
            <a:endParaRPr lang="fi-FI"/>
          </a:p>
        </p:txBody>
      </p:sp>
      <p:sp>
        <p:nvSpPr>
          <p:cNvPr id="410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0066" y="4718094"/>
            <a:ext cx="5434369" cy="446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102" name="Rectangle 6"/>
          <p:cNvSpPr>
            <a:spLocks noGrp="1" noChangeArrowheads="1"/>
          </p:cNvSpPr>
          <p:nvPr>
            <p:ph type="ftr" sz="quarter" idx="4"/>
          </p:nvPr>
        </p:nvSpPr>
        <p:spPr bwMode="auto">
          <a:xfrm>
            <a:off x="0"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b="0"/>
            </a:lvl1pPr>
          </a:lstStyle>
          <a:p>
            <a:endParaRPr lang="fi-FI"/>
          </a:p>
        </p:txBody>
      </p:sp>
      <p:sp>
        <p:nvSpPr>
          <p:cNvPr id="4103" name="Rectangle 7"/>
          <p:cNvSpPr>
            <a:spLocks noGrp="1" noChangeArrowheads="1"/>
          </p:cNvSpPr>
          <p:nvPr>
            <p:ph type="sldNum" sz="quarter" idx="5"/>
          </p:nvPr>
        </p:nvSpPr>
        <p:spPr bwMode="auto">
          <a:xfrm>
            <a:off x="3848063"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b="0"/>
            </a:lvl1pPr>
          </a:lstStyle>
          <a:p>
            <a:fld id="{C63E8B1E-8334-4D5F-891E-3B58F056A3C4}" type="slidenum">
              <a:rPr lang="fi-FI"/>
              <a:pPr/>
              <a:t>‹#›</a:t>
            </a:fld>
            <a:endParaRPr lang="fi-FI"/>
          </a:p>
        </p:txBody>
      </p:sp>
    </p:spTree>
    <p:extLst>
      <p:ext uri="{BB962C8B-B14F-4D97-AF65-F5344CB8AC3E}">
        <p14:creationId xmlns:p14="http://schemas.microsoft.com/office/powerpoint/2010/main" val="33430475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134176" name="Picture 3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5" y="1877"/>
            <a:ext cx="12191485" cy="6857711"/>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p:nvPr>
        </p:nvSpPr>
        <p:spPr>
          <a:xfrm>
            <a:off x="1391477" y="980728"/>
            <a:ext cx="9408531" cy="1368152"/>
          </a:xfrm>
        </p:spPr>
        <p:txBody>
          <a:bodyPr anchor="b">
            <a:normAutofit/>
          </a:bodyPr>
          <a:lstStyle>
            <a:lvl1pPr algn="ctr">
              <a:lnSpc>
                <a:spcPts val="5200"/>
              </a:lnSpc>
              <a:defRPr sz="3800" spc="0">
                <a:solidFill>
                  <a:schemeClr val="bg1"/>
                </a:solidFill>
                <a:latin typeface="Georgia" panose="02040502050405020303" pitchFamily="18" charset="0"/>
              </a:defRPr>
            </a:lvl1pPr>
          </a:lstStyle>
          <a:p>
            <a:pPr lvl="0"/>
            <a:r>
              <a:rPr lang="fi-FI" noProof="0"/>
              <a:t>Muokkaa perustyyl. napsautt.</a:t>
            </a:r>
            <a:endParaRPr lang="fi-FI" noProof="0" dirty="0"/>
          </a:p>
        </p:txBody>
      </p:sp>
      <p:sp>
        <p:nvSpPr>
          <p:cNvPr id="134148" name="Rectangle 4"/>
          <p:cNvSpPr>
            <a:spLocks noGrp="1" noChangeArrowheads="1"/>
          </p:cNvSpPr>
          <p:nvPr>
            <p:ph type="subTitle" idx="1"/>
          </p:nvPr>
        </p:nvSpPr>
        <p:spPr>
          <a:xfrm>
            <a:off x="1391477" y="2708920"/>
            <a:ext cx="9408531" cy="576064"/>
          </a:xfrm>
        </p:spPr>
        <p:txBody>
          <a:bodyPr lIns="0">
            <a:normAutofit/>
          </a:bodyPr>
          <a:lstStyle>
            <a:lvl1pPr marL="0" indent="0" algn="ctr">
              <a:lnSpc>
                <a:spcPts val="2200"/>
              </a:lnSpc>
              <a:spcBef>
                <a:spcPts val="0"/>
              </a:spcBef>
              <a:buFontTx/>
              <a:buNone/>
              <a:defRPr sz="1800">
                <a:solidFill>
                  <a:schemeClr val="bg1"/>
                </a:solidFill>
                <a:latin typeface="Arial" panose="020B0604020202020204" pitchFamily="34" charset="0"/>
                <a:cs typeface="Arial" panose="020B0604020202020204" pitchFamily="34" charset="0"/>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295185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1"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1" y="2312896"/>
            <a:ext cx="7115175" cy="1981199"/>
          </a:xfrm>
        </p:spPr>
        <p:txBody>
          <a:bodyPr anchor="b" anchorCtr="0">
            <a:noAutofit/>
          </a:bodyPr>
          <a:lstStyle>
            <a:lvl1pPr algn="l">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err="1"/>
              <a:t>tt</a:t>
            </a:r>
            <a:endParaRPr lang="fi-FI" dirty="0"/>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50" y="4415470"/>
            <a:ext cx="5953125"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fi-FI" dirty="0"/>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1" y="5594350"/>
            <a:ext cx="5953124" cy="1011238"/>
          </a:xfrm>
        </p:spPr>
        <p:txBody>
          <a:bodyPr/>
          <a:lstStyle>
            <a:lvl1pPr marL="0" indent="0">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fi-FI" dirty="0"/>
              <a:t>Esittäjä</a:t>
            </a:r>
            <a:endParaRPr lang="en-GB" dirty="0"/>
          </a:p>
        </p:txBody>
      </p:sp>
    </p:spTree>
    <p:extLst>
      <p:ext uri="{BB962C8B-B14F-4D97-AF65-F5344CB8AC3E}">
        <p14:creationId xmlns:p14="http://schemas.microsoft.com/office/powerpoint/2010/main" val="33465345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5"/>
            <a:ext cx="10515600" cy="4299349"/>
          </a:xfrm>
        </p:spPr>
        <p:txBody>
          <a:bodyPr/>
          <a:lstStyle>
            <a:lvl1pPr marL="0" indent="0">
              <a:lnSpc>
                <a:spcPct val="100000"/>
              </a:lnSpc>
              <a:buClr>
                <a:srgbClr val="266B7F"/>
              </a:buClr>
              <a:buNone/>
              <a:defRPr sz="1800"/>
            </a:lvl1pPr>
            <a:lvl2pPr marL="342900" indent="0">
              <a:lnSpc>
                <a:spcPct val="100000"/>
              </a:lnSpc>
              <a:buClr>
                <a:srgbClr val="266B7F"/>
              </a:buClr>
              <a:buNone/>
              <a:defRPr sz="1500"/>
            </a:lvl2pPr>
            <a:lvl3pPr marL="685800" indent="0">
              <a:lnSpc>
                <a:spcPct val="100000"/>
              </a:lnSpc>
              <a:buClr>
                <a:srgbClr val="266B7F"/>
              </a:buClr>
              <a:buNone/>
              <a:defRPr sz="1500"/>
            </a:lvl3pPr>
            <a:lvl4pPr marL="1028700" indent="0">
              <a:lnSpc>
                <a:spcPct val="100000"/>
              </a:lnSpc>
              <a:buClr>
                <a:srgbClr val="266B7F"/>
              </a:buClr>
              <a:buNone/>
              <a:defRPr sz="1350"/>
            </a:lvl4pPr>
            <a:lvl5pPr marL="1371600" indent="0">
              <a:lnSpc>
                <a:spcPct val="100000"/>
              </a:lnSpc>
              <a:buClr>
                <a:srgbClr val="266B7F"/>
              </a:buClr>
              <a:buNone/>
              <a:defRPr sz="135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5C9380-450F-47CE-97A6-96E06D320AAE}"/>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5" name="Alatunnisteen paikkamerkki 4">
            <a:extLst>
              <a:ext uri="{FF2B5EF4-FFF2-40B4-BE49-F238E27FC236}">
                <a16:creationId xmlns:a16="http://schemas.microsoft.com/office/drawing/2014/main" id="{55AB2791-DCE0-4ECC-BA58-FEDBE7FE2280}"/>
              </a:ext>
            </a:extLst>
          </p:cNvPr>
          <p:cNvSpPr>
            <a:spLocks noGrp="1"/>
          </p:cNvSpPr>
          <p:nvPr>
            <p:ph type="ftr" sz="quarter" idx="11"/>
          </p:nvPr>
        </p:nvSpPr>
        <p:spPr>
          <a:xfrm>
            <a:off x="4638675" y="6356352"/>
            <a:ext cx="6715124" cy="365125"/>
          </a:xfrm>
        </p:spPr>
        <p:txBody>
          <a:bodyPr lIns="216000"/>
          <a:lstStyle/>
          <a:p>
            <a:endParaRPr lang="fi-FI" dirty="0"/>
          </a:p>
        </p:txBody>
      </p:sp>
      <p:sp>
        <p:nvSpPr>
          <p:cNvPr id="6" name="Dian numeron paikkamerkki 5">
            <a:extLst>
              <a:ext uri="{FF2B5EF4-FFF2-40B4-BE49-F238E27FC236}">
                <a16:creationId xmlns:a16="http://schemas.microsoft.com/office/drawing/2014/main" id="{2DA2AAFD-3066-4924-98AE-C2DE03B80E9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pic>
        <p:nvPicPr>
          <p:cNvPr id="11" name="Kuva 10">
            <a:extLst>
              <a:ext uri="{FF2B5EF4-FFF2-40B4-BE49-F238E27FC236}">
                <a16:creationId xmlns:a16="http://schemas.microsoft.com/office/drawing/2014/main" id="{E2208ABA-B821-42D8-AD65-0D92A265D26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555033474"/>
      </p:ext>
    </p:extLst>
  </p:cSld>
  <p:clrMapOvr>
    <a:masterClrMapping/>
  </p:clrMapOvr>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5"/>
            <a:ext cx="10515600" cy="4299349"/>
          </a:xfrm>
        </p:spPr>
        <p:txBody>
          <a:bodyPr/>
          <a:lstStyle>
            <a:lvl1pPr>
              <a:lnSpc>
                <a:spcPct val="100000"/>
              </a:lnSpc>
              <a:buClr>
                <a:srgbClr val="266B7F"/>
              </a:buClr>
              <a:defRPr sz="1800"/>
            </a:lvl1pPr>
            <a:lvl2pPr>
              <a:lnSpc>
                <a:spcPct val="100000"/>
              </a:lnSpc>
              <a:buClr>
                <a:srgbClr val="266B7F"/>
              </a:buClr>
              <a:defRPr sz="1800"/>
            </a:lvl2pPr>
            <a:lvl3pPr>
              <a:lnSpc>
                <a:spcPct val="100000"/>
              </a:lnSpc>
              <a:buClr>
                <a:srgbClr val="266B7F"/>
              </a:buClr>
              <a:defRPr sz="1500"/>
            </a:lvl3pPr>
            <a:lvl4pPr>
              <a:lnSpc>
                <a:spcPct val="100000"/>
              </a:lnSpc>
              <a:buClr>
                <a:srgbClr val="266B7F"/>
              </a:buClr>
              <a:defRPr sz="1500"/>
            </a:lvl4pPr>
            <a:lvl5pPr>
              <a:lnSpc>
                <a:spcPct val="100000"/>
              </a:lnSpc>
              <a:buClr>
                <a:srgbClr val="266B7F"/>
              </a:buClr>
              <a:defRPr sz="135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Kuva 17">
            <a:extLst>
              <a:ext uri="{FF2B5EF4-FFF2-40B4-BE49-F238E27FC236}">
                <a16:creationId xmlns:a16="http://schemas.microsoft.com/office/drawing/2014/main" id="{3F36533F-D97D-4B4D-B1BD-874C4CFFD0E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35587246-E4F2-411B-B344-381EC5124D0D}"/>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21" name="Dian numeron paikkamerkki 5">
            <a:extLst>
              <a:ext uri="{FF2B5EF4-FFF2-40B4-BE49-F238E27FC236}">
                <a16:creationId xmlns:a16="http://schemas.microsoft.com/office/drawing/2014/main" id="{76DC0843-B6E9-43E9-805F-A709EAF8E000}"/>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2" name="Alatunnisteen paikkamerkki 4">
            <a:extLst>
              <a:ext uri="{FF2B5EF4-FFF2-40B4-BE49-F238E27FC236}">
                <a16:creationId xmlns:a16="http://schemas.microsoft.com/office/drawing/2014/main" id="{84F440DF-24E7-4BEE-95C8-C9374BDB4201}"/>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606260379"/>
      </p:ext>
    </p:extLst>
  </p:cSld>
  <p:clrMapOvr>
    <a:masterClrMapping/>
  </p:clrMapOvr>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p:nvPicPr>
        <p:blipFill>
          <a:blip r:embed="rId2">
            <a:alphaModFix amt="19000"/>
            <a:extLst>
              <a:ext uri="{96DAC541-7B7A-43D3-8B79-37D633B846F1}">
                <asvg:svgBlip xmlns:asvg="http://schemas.microsoft.com/office/drawing/2016/SVG/main" r:embed="rId3"/>
              </a:ext>
            </a:extLst>
          </a:blip>
          <a:stretch>
            <a:fillRect/>
          </a:stretch>
        </p:blipFill>
        <p:spPr>
          <a:xfrm>
            <a:off x="-2943950" y="413250"/>
            <a:ext cx="6201228" cy="6614643"/>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p:nvSpPr>
        <p:spPr>
          <a:xfrm>
            <a:off x="2206714"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p:nvSpPr>
        <p:spPr>
          <a:xfrm>
            <a:off x="1894442"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8"/>
            <a:ext cx="7069373" cy="499099"/>
          </a:xfrm>
        </p:spPr>
        <p:txBody>
          <a:bodyPr/>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5"/>
            <a:ext cx="7069373" cy="499099"/>
          </a:xfrm>
        </p:spPr>
        <p:txBody>
          <a:bodyPr/>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pic>
        <p:nvPicPr>
          <p:cNvPr id="26" name="Kuva 25">
            <a:extLst>
              <a:ext uri="{FF2B5EF4-FFF2-40B4-BE49-F238E27FC236}">
                <a16:creationId xmlns:a16="http://schemas.microsoft.com/office/drawing/2014/main" id="{F8AF0AEB-641E-4905-88BA-2FBA1F5FFAA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27" name="Päivämäärän paikkamerkki 3">
            <a:extLst>
              <a:ext uri="{FF2B5EF4-FFF2-40B4-BE49-F238E27FC236}">
                <a16:creationId xmlns:a16="http://schemas.microsoft.com/office/drawing/2014/main" id="{7F2A2916-376E-41D8-8ED2-403FF8AE9361}"/>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29" name="Dian numeron paikkamerkki 5">
            <a:extLst>
              <a:ext uri="{FF2B5EF4-FFF2-40B4-BE49-F238E27FC236}">
                <a16:creationId xmlns:a16="http://schemas.microsoft.com/office/drawing/2014/main" id="{B287915D-6EC0-4A2C-A044-D5706D1BF85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30" name="Alatunnisteen paikkamerkki 4">
            <a:extLst>
              <a:ext uri="{FF2B5EF4-FFF2-40B4-BE49-F238E27FC236}">
                <a16:creationId xmlns:a16="http://schemas.microsoft.com/office/drawing/2014/main" id="{30984DC9-8697-47B6-89F1-92DF05EC6C1F}"/>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9028638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4" y="2082729"/>
            <a:ext cx="1969707"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99983" y="1877631"/>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8"/>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9" y="3989524"/>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44432" y="5109314"/>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pic>
        <p:nvPicPr>
          <p:cNvPr id="29" name="Kuva 28">
            <a:extLst>
              <a:ext uri="{FF2B5EF4-FFF2-40B4-BE49-F238E27FC236}">
                <a16:creationId xmlns:a16="http://schemas.microsoft.com/office/drawing/2014/main" id="{01111A49-E177-44FE-85B2-9D4C261DCB5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573DC23F-1FF4-432F-90E6-6D424BB6EBD2}"/>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32" name="Dian numeron paikkamerkki 5">
            <a:extLst>
              <a:ext uri="{FF2B5EF4-FFF2-40B4-BE49-F238E27FC236}">
                <a16:creationId xmlns:a16="http://schemas.microsoft.com/office/drawing/2014/main" id="{73A84CC5-58C4-40D7-9D2F-54B4E1423C34}"/>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E59479D-38EF-43C7-9999-AE293DC8F4B6}"/>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4866450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4" y="2082729"/>
            <a:ext cx="1969707"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p:nvSpPr>
        <p:spPr>
          <a:xfrm>
            <a:off x="1223412"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61883" y="1864931"/>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6" y="2619220"/>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2" y="3453786"/>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36906" y="4337831"/>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0" name="Ellipsi 19">
            <a:extLst>
              <a:ext uri="{FF2B5EF4-FFF2-40B4-BE49-F238E27FC236}">
                <a16:creationId xmlns:a16="http://schemas.microsoft.com/office/drawing/2014/main" id="{029FF81D-7B87-4FB5-9B09-FCDED102394B}"/>
              </a:ext>
            </a:extLst>
          </p:cNvPr>
          <p:cNvSpPr/>
          <p:nvPr/>
        </p:nvSpPr>
        <p:spPr>
          <a:xfrm>
            <a:off x="1293789" y="509977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81000" rIns="54000" bIns="54000" rtlCol="0" anchor="ctr"/>
          <a:lstStyle/>
          <a:p>
            <a:pPr algn="ctr"/>
            <a:r>
              <a:rPr lang="en-GB" sz="1800" dirty="0">
                <a:solidFill>
                  <a:schemeClr val="accent3"/>
                </a:solidFill>
              </a:rPr>
              <a:t>5</a:t>
            </a:r>
            <a:endParaRPr lang="en-GB" dirty="0">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978288" y="5144227"/>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pic>
        <p:nvPicPr>
          <p:cNvPr id="31" name="Kuva 30">
            <a:extLst>
              <a:ext uri="{FF2B5EF4-FFF2-40B4-BE49-F238E27FC236}">
                <a16:creationId xmlns:a16="http://schemas.microsoft.com/office/drawing/2014/main" id="{3F0DF13C-C395-471B-B520-7CD686D57F8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2" name="Päivämäärän paikkamerkki 3">
            <a:extLst>
              <a:ext uri="{FF2B5EF4-FFF2-40B4-BE49-F238E27FC236}">
                <a16:creationId xmlns:a16="http://schemas.microsoft.com/office/drawing/2014/main" id="{E3F580A4-9AFF-4738-AED8-D18D2A57CFF2}"/>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34" name="Dian numeron paikkamerkki 5">
            <a:extLst>
              <a:ext uri="{FF2B5EF4-FFF2-40B4-BE49-F238E27FC236}">
                <a16:creationId xmlns:a16="http://schemas.microsoft.com/office/drawing/2014/main" id="{418AAC84-E800-4F45-A63B-C91BDC3A49D7}"/>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35" name="Alatunnisteen paikkamerkki 4">
            <a:extLst>
              <a:ext uri="{FF2B5EF4-FFF2-40B4-BE49-F238E27FC236}">
                <a16:creationId xmlns:a16="http://schemas.microsoft.com/office/drawing/2014/main" id="{EA189938-C2F8-47C6-AA91-8EC82B41F69E}"/>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352183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14" name="Kuva 13">
            <a:extLst>
              <a:ext uri="{FF2B5EF4-FFF2-40B4-BE49-F238E27FC236}">
                <a16:creationId xmlns:a16="http://schemas.microsoft.com/office/drawing/2014/main" id="{BB90A30F-7AA8-4EA8-AEFA-3B416CAF498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5" name="Päivämäärän paikkamerkki 3">
            <a:extLst>
              <a:ext uri="{FF2B5EF4-FFF2-40B4-BE49-F238E27FC236}">
                <a16:creationId xmlns:a16="http://schemas.microsoft.com/office/drawing/2014/main" id="{7D1935CB-1A89-45CF-A429-C4EE7144DAFD}"/>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7" name="Dian numeron paikkamerkki 5">
            <a:extLst>
              <a:ext uri="{FF2B5EF4-FFF2-40B4-BE49-F238E27FC236}">
                <a16:creationId xmlns:a16="http://schemas.microsoft.com/office/drawing/2014/main" id="{503AEA86-0FD6-431A-B88D-6E707C438A60}"/>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C491BC53-C9D0-40D8-A4A8-15FE703CDF8B}"/>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46527766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Teksti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549274"/>
            <a:ext cx="10512425" cy="1324800"/>
          </a:xfrm>
        </p:spPr>
        <p:txBody>
          <a:bodyPr anchor="ctr">
            <a:normAutofit/>
          </a:bodyPr>
          <a:lstStyle>
            <a:lvl1pP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1874075"/>
            <a:ext cx="4533900" cy="4326700"/>
          </a:xfrm>
        </p:spPr>
        <p:txBody>
          <a:bodyP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1AAB3EB5-1A17-4A71-B464-169F367D452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953009C1-2FC1-4412-ACAD-D35210390175}"/>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9" name="Dian numeron paikkamerkki 5">
            <a:extLst>
              <a:ext uri="{FF2B5EF4-FFF2-40B4-BE49-F238E27FC236}">
                <a16:creationId xmlns:a16="http://schemas.microsoft.com/office/drawing/2014/main" id="{5A5CBEEB-2537-457C-BEF5-A9A63427FE65}"/>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9A4660D8-6576-488A-88F8-C2140A901FCD}"/>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32626303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Vertailu">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9"/>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7" y="1896022"/>
            <a:ext cx="5184000" cy="823912"/>
          </a:xfrm>
        </p:spPr>
        <p:txBody>
          <a:bodyPr anchor="b"/>
          <a:lstStyle>
            <a:lvl1pPr marL="0" indent="0">
              <a:lnSpc>
                <a:spcPct val="100000"/>
              </a:lnSpc>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7" y="2736057"/>
            <a:ext cx="5184000" cy="3453606"/>
          </a:xfrm>
        </p:spPr>
        <p:txBody>
          <a:bodyPr/>
          <a:lstStyle>
            <a:lvl1pPr>
              <a:lnSpc>
                <a:spcPct val="100000"/>
              </a:lnSpc>
              <a:buClr>
                <a:srgbClr val="266B7F"/>
              </a:buClr>
              <a:defRPr sz="1500"/>
            </a:lvl1pPr>
            <a:lvl2pPr>
              <a:lnSpc>
                <a:spcPct val="100000"/>
              </a:lnSpc>
              <a:buClr>
                <a:srgbClr val="266B7F"/>
              </a:buClr>
              <a:defRPr sz="1500">
                <a:latin typeface="Daytona" panose="020B0604030500040204" pitchFamily="34" charset="0"/>
              </a:defRPr>
            </a:lvl2pPr>
            <a:lvl3pPr>
              <a:lnSpc>
                <a:spcPct val="100000"/>
              </a:lnSpc>
              <a:buClr>
                <a:srgbClr val="266B7F"/>
              </a:buClr>
              <a:defRPr sz="1350">
                <a:latin typeface="Daytona" panose="020B0604030500040204" pitchFamily="34" charset="0"/>
              </a:defRPr>
            </a:lvl3pPr>
            <a:lvl4pPr>
              <a:lnSpc>
                <a:spcPct val="100000"/>
              </a:lnSpc>
              <a:buClr>
                <a:srgbClr val="266B7F"/>
              </a:buClr>
              <a:defRPr sz="1350">
                <a:latin typeface="Daytona" panose="020B0604030500040204" pitchFamily="34" charset="0"/>
              </a:defRPr>
            </a:lvl4pPr>
            <a:lvl5pPr>
              <a:lnSpc>
                <a:spcPct val="100000"/>
              </a:lnSpc>
              <a:buClr>
                <a:srgbClr val="266B7F"/>
              </a:buClr>
              <a:defRPr sz="135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1" y="1896022"/>
            <a:ext cx="5183188" cy="823912"/>
          </a:xfrm>
        </p:spPr>
        <p:txBody>
          <a:bodyPr anchor="b"/>
          <a:lstStyle>
            <a:lvl1pPr marL="0" indent="0">
              <a:lnSpc>
                <a:spcPct val="100000"/>
              </a:lnSpc>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1" y="2736057"/>
            <a:ext cx="5183188" cy="3453606"/>
          </a:xfrm>
        </p:spPr>
        <p:txBody>
          <a:bodyPr/>
          <a:lstStyle>
            <a:lvl1pPr>
              <a:lnSpc>
                <a:spcPct val="100000"/>
              </a:lnSpc>
              <a:buClr>
                <a:srgbClr val="266B7F"/>
              </a:buClr>
              <a:defRPr sz="1500"/>
            </a:lvl1pPr>
            <a:lvl2pPr>
              <a:lnSpc>
                <a:spcPct val="100000"/>
              </a:lnSpc>
              <a:buClr>
                <a:srgbClr val="266B7F"/>
              </a:buClr>
              <a:defRPr sz="1500">
                <a:latin typeface="Daytona" panose="020B0604030500040204" pitchFamily="34" charset="0"/>
              </a:defRPr>
            </a:lvl2pPr>
            <a:lvl3pPr>
              <a:lnSpc>
                <a:spcPct val="100000"/>
              </a:lnSpc>
              <a:buClr>
                <a:srgbClr val="266B7F"/>
              </a:buClr>
              <a:defRPr sz="1350">
                <a:latin typeface="Daytona" panose="020B0604030500040204" pitchFamily="34" charset="0"/>
              </a:defRPr>
            </a:lvl3pPr>
            <a:lvl4pPr>
              <a:lnSpc>
                <a:spcPct val="100000"/>
              </a:lnSpc>
              <a:buClr>
                <a:srgbClr val="266B7F"/>
              </a:buClr>
              <a:defRPr sz="1350">
                <a:latin typeface="Daytona" panose="020B0604030500040204" pitchFamily="34" charset="0"/>
              </a:defRPr>
            </a:lvl4pPr>
            <a:lvl5pPr>
              <a:lnSpc>
                <a:spcPct val="100000"/>
              </a:lnSpc>
              <a:buClr>
                <a:srgbClr val="266B7F"/>
              </a:buClr>
              <a:defRPr sz="135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9" name="Kuva 18">
            <a:extLst>
              <a:ext uri="{FF2B5EF4-FFF2-40B4-BE49-F238E27FC236}">
                <a16:creationId xmlns:a16="http://schemas.microsoft.com/office/drawing/2014/main" id="{B21D955F-EE83-47A8-833D-355A921A5F1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15CB3F77-D60D-49E8-B6E6-CAB03497BBB9}"/>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22" name="Dian numeron paikkamerkki 5">
            <a:extLst>
              <a:ext uri="{FF2B5EF4-FFF2-40B4-BE49-F238E27FC236}">
                <a16:creationId xmlns:a16="http://schemas.microsoft.com/office/drawing/2014/main" id="{257BAC0A-0A77-4B96-8EF7-973F8520A88B}"/>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44008C5-D429-4CEB-B72E-9FE25F0DBCAD}"/>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23761957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 - jaottelu - valokuva">
    <p:spTree>
      <p:nvGrpSpPr>
        <p:cNvPr id="1" name=""/>
        <p:cNvGrpSpPr/>
        <p:nvPr/>
      </p:nvGrpSpPr>
      <p:grpSpPr>
        <a:xfrm>
          <a:off x="0" y="0"/>
          <a:ext cx="0" cy="0"/>
          <a:chOff x="0" y="0"/>
          <a:chExt cx="0" cy="0"/>
        </a:xfrm>
      </p:grpSpPr>
      <p:pic>
        <p:nvPicPr>
          <p:cNvPr id="24" name="Kuvan paikkamerkki 21">
            <a:extLst>
              <a:ext uri="{FF2B5EF4-FFF2-40B4-BE49-F238E27FC236}">
                <a16:creationId xmlns:a16="http://schemas.microsoft.com/office/drawing/2014/main" id="{B3EDF042-F110-4716-827F-D716EEFE8C33}"/>
              </a:ext>
            </a:extLst>
          </p:cNvPr>
          <p:cNvPicPr>
            <a:picLocks noChangeAspect="1"/>
          </p:cNvPicPr>
          <p:nvPr/>
        </p:nvPicPr>
        <p:blipFill>
          <a:blip r:embed="rId2">
            <a:extLst>
              <a:ext uri="{28A0092B-C50C-407E-A947-70E740481C1C}">
                <a14:useLocalDpi xmlns:a14="http://schemas.microsoft.com/office/drawing/2010/main" val="0"/>
              </a:ext>
            </a:extLst>
          </a:blip>
          <a:srcRect t="16114" b="16114"/>
          <a:stretch>
            <a:fillRect/>
          </a:stretch>
        </p:blipFill>
        <p:spPr>
          <a:xfrm>
            <a:off x="2" y="0"/>
            <a:ext cx="12191999" cy="4648200"/>
          </a:xfrm>
          <a:prstGeom prst="rect">
            <a:avLst/>
          </a:prstGeom>
        </p:spPr>
      </p:pic>
      <p:sp>
        <p:nvSpPr>
          <p:cNvPr id="25" name="Suorakulmio 24">
            <a:extLst>
              <a:ext uri="{FF2B5EF4-FFF2-40B4-BE49-F238E27FC236}">
                <a16:creationId xmlns:a16="http://schemas.microsoft.com/office/drawing/2014/main" id="{C4BA658A-4D3D-484B-A7DF-ED688BD8297E}"/>
              </a:ext>
            </a:extLst>
          </p:cNvPr>
          <p:cNvSpPr/>
          <p:nvPr/>
        </p:nvSpPr>
        <p:spPr>
          <a:xfrm>
            <a:off x="1" y="1"/>
            <a:ext cx="12192001" cy="4648200"/>
          </a:xfrm>
          <a:prstGeom prst="rect">
            <a:avLst/>
          </a:prstGeom>
          <a:gradFill>
            <a:gsLst>
              <a:gs pos="0">
                <a:schemeClr val="accent2">
                  <a:alpha val="97000"/>
                </a:schemeClr>
              </a:gs>
              <a:gs pos="100000">
                <a:schemeClr val="accent2">
                  <a:alpha val="72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ots. perustyyl. napsautt.</a:t>
            </a:r>
            <a:endParaRPr lang="en-GB" dirty="0"/>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2" y="1682751"/>
            <a:ext cx="10515599" cy="581846"/>
          </a:xfrm>
        </p:spPr>
        <p:txBody>
          <a:bodyPr/>
          <a:lstStyle>
            <a:lvl1pPr marL="0" indent="0" algn="ctr">
              <a:buNone/>
              <a:defRPr sz="1800">
                <a:solidFill>
                  <a:schemeClr val="bg1"/>
                </a:solidFill>
              </a:defRPr>
            </a:lvl1pPr>
          </a:lstStyle>
          <a:p>
            <a:pPr lvl="0"/>
            <a:r>
              <a:rPr lang="fi-FI"/>
              <a:t>Muokkaa tekstin perustyylejä napsauttamalla</a:t>
            </a:r>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1" y="3046414"/>
            <a:ext cx="2952751"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1500">
                <a:solidFill>
                  <a:schemeClr val="accent3"/>
                </a:solidFill>
              </a:defRPr>
            </a:lvl1pPr>
          </a:lstStyle>
          <a:p>
            <a:pPr lvl="0"/>
            <a:r>
              <a:rPr lang="fi-FI"/>
              <a:t>Muokkaa tekstin perustyylejä napsauttamalla</a:t>
            </a:r>
          </a:p>
          <a:p>
            <a:pPr lvl="1"/>
            <a:r>
              <a:rPr lang="fi-FI"/>
              <a:t>toinen taso</a:t>
            </a:r>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2" y="4672013"/>
            <a:ext cx="2430508" cy="1114425"/>
          </a:xfrm>
        </p:spPr>
        <p:txBody>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fi-FI"/>
              <a:t>Muokkaa tekstin perustyylejä napsauttamalla</a:t>
            </a:r>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7"/>
            <a:ext cx="2952751"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1500">
                <a:solidFill>
                  <a:schemeClr val="accent3"/>
                </a:solidFill>
              </a:defRPr>
            </a:lvl1pPr>
          </a:lstStyle>
          <a:p>
            <a:pPr lvl="0"/>
            <a:r>
              <a:rPr lang="fi-FI"/>
              <a:t>Muokkaa tekstin perustyylejä napsauttamalla</a:t>
            </a:r>
          </a:p>
          <a:p>
            <a:pPr lvl="1"/>
            <a:r>
              <a:rPr lang="fi-FI"/>
              <a:t>toinen taso</a:t>
            </a:r>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6"/>
            <a:ext cx="2430508" cy="1114425"/>
          </a:xfrm>
        </p:spPr>
        <p:txBody>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fi-FI"/>
              <a:t>Muokkaa tekstin perustyylejä napsauttamalla</a:t>
            </a:r>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3" y="3057527"/>
            <a:ext cx="2952751"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1500">
                <a:solidFill>
                  <a:schemeClr val="accent3"/>
                </a:solidFill>
              </a:defRPr>
            </a:lvl1pPr>
          </a:lstStyle>
          <a:p>
            <a:pPr lvl="0"/>
            <a:r>
              <a:rPr lang="fi-FI"/>
              <a:t>Muokkaa tekstin perustyylejä napsauttamalla</a:t>
            </a:r>
          </a:p>
          <a:p>
            <a:pPr lvl="1"/>
            <a:r>
              <a:rPr lang="fi-FI"/>
              <a:t>toinen taso</a:t>
            </a:r>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4" y="4683126"/>
            <a:ext cx="2430508" cy="1114425"/>
          </a:xfrm>
        </p:spPr>
        <p:txBody>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fi-FI"/>
              <a:t>Muokkaa tekstin perustyylejä napsauttamalla</a:t>
            </a:r>
          </a:p>
        </p:txBody>
      </p:sp>
      <p:pic>
        <p:nvPicPr>
          <p:cNvPr id="29" name="Kuva 28">
            <a:extLst>
              <a:ext uri="{FF2B5EF4-FFF2-40B4-BE49-F238E27FC236}">
                <a16:creationId xmlns:a16="http://schemas.microsoft.com/office/drawing/2014/main" id="{337D717D-563B-484E-B5E0-5CD6C3F9C4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8B8C01B9-D0AE-4FB0-9F49-4C2D47906A06}"/>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32" name="Dian numeron paikkamerkki 5">
            <a:extLst>
              <a:ext uri="{FF2B5EF4-FFF2-40B4-BE49-F238E27FC236}">
                <a16:creationId xmlns:a16="http://schemas.microsoft.com/office/drawing/2014/main" id="{D990B713-0525-4EC9-9DCD-9BA0C7C78F1D}"/>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54ECEF0-F796-4674-A439-8D83BDAA214C}"/>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65331379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1295467" y="2060848"/>
            <a:ext cx="9409045" cy="3960441"/>
          </a:xfrm>
        </p:spPr>
        <p:txBody>
          <a:bodyPr/>
          <a:lstStyle>
            <a:lvl1pPr>
              <a:spcBef>
                <a:spcPts val="900"/>
              </a:spcBef>
              <a:defRPr sz="2000"/>
            </a:lvl1pPr>
            <a:lvl2pPr>
              <a:spcBef>
                <a:spcPts val="900"/>
              </a:spcBef>
              <a:defRPr sz="2000"/>
            </a:lvl2pPr>
            <a:lvl3pPr>
              <a:spcBef>
                <a:spcPts val="900"/>
              </a:spcBef>
              <a:defRPr sz="1800"/>
            </a:lvl3pPr>
            <a:lvl4pPr>
              <a:spcBef>
                <a:spcPts val="900"/>
              </a:spcBef>
              <a:defRPr sz="1800"/>
            </a:lvl4pPr>
            <a:lvl5pPr>
              <a:spcBef>
                <a:spcPts val="900"/>
              </a:spcBef>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85888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 Teksti + 1 Kuv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90" y="558802"/>
            <a:ext cx="5980111" cy="1498599"/>
          </a:xfrm>
        </p:spPr>
        <p:txBody>
          <a:bodyPr anchor="ctr">
            <a:normAutofit/>
          </a:bodyPr>
          <a:lstStyle>
            <a:lvl1pP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90" y="2057400"/>
            <a:ext cx="5980111" cy="4143375"/>
          </a:xfrm>
        </p:spPr>
        <p:txBody>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2" y="85641"/>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6" name="Kuva 15">
            <a:extLst>
              <a:ext uri="{FF2B5EF4-FFF2-40B4-BE49-F238E27FC236}">
                <a16:creationId xmlns:a16="http://schemas.microsoft.com/office/drawing/2014/main" id="{F51DBCBE-1FCA-4BEF-AE89-6F35F21758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00652708-8FF8-4483-92B8-7884A814B34B}"/>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9" name="Dian numeron paikkamerkki 5">
            <a:extLst>
              <a:ext uri="{FF2B5EF4-FFF2-40B4-BE49-F238E27FC236}">
                <a16:creationId xmlns:a16="http://schemas.microsoft.com/office/drawing/2014/main" id="{FB396018-59AF-4EC5-A1E8-D4ECA551E38B}"/>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579CC2D-6DF8-4203-A33A-8F90743C08B6}"/>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50928173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 Teksti + 2 Kuva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90" y="558802"/>
            <a:ext cx="5980111" cy="1498599"/>
          </a:xfrm>
        </p:spPr>
        <p:txBody>
          <a:bodyPr anchor="ctr">
            <a:normAutofit/>
          </a:bodyPr>
          <a:lstStyle>
            <a:lvl1pP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90" y="2057400"/>
            <a:ext cx="3808412" cy="4143375"/>
          </a:xfrm>
        </p:spPr>
        <p:txBody>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2" y="85641"/>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9" y="2872691"/>
            <a:ext cx="3588327"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7" name="Kuva 16">
            <a:extLst>
              <a:ext uri="{FF2B5EF4-FFF2-40B4-BE49-F238E27FC236}">
                <a16:creationId xmlns:a16="http://schemas.microsoft.com/office/drawing/2014/main" id="{AB914119-61BC-4EB0-95FD-6E735241436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69764465-2361-4F76-94E0-561A35AC282B}"/>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20" name="Dian numeron paikkamerkki 5">
            <a:extLst>
              <a:ext uri="{FF2B5EF4-FFF2-40B4-BE49-F238E27FC236}">
                <a16:creationId xmlns:a16="http://schemas.microsoft.com/office/drawing/2014/main" id="{745FF23F-C00C-402E-8BFC-1B2690CB6A2E}"/>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1806A644-768F-4CBF-B055-6CD99CF0AC45}"/>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94547892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 Teksti + 1 Kuva (neli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549276"/>
            <a:ext cx="4533899" cy="946151"/>
          </a:xfrm>
        </p:spPr>
        <p:txBody>
          <a:bodyPr anchor="t">
            <a:noAutofit/>
          </a:bodyPr>
          <a:lstStyle>
            <a:lvl1pPr>
              <a:lnSpc>
                <a:spcPct val="100000"/>
              </a:lnSpc>
              <a:defRPr sz="21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1495427"/>
            <a:ext cx="4533900" cy="4705349"/>
          </a:xfrm>
        </p:spPr>
        <p:txBody>
          <a:bodyP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6"/>
            <a:ext cx="5978525" cy="5651501"/>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6" name="Kuva 15">
            <a:extLst>
              <a:ext uri="{FF2B5EF4-FFF2-40B4-BE49-F238E27FC236}">
                <a16:creationId xmlns:a16="http://schemas.microsoft.com/office/drawing/2014/main" id="{FB50038F-1ADB-4A19-AF2E-2511ECC04E3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D5B3832E-71CF-4C19-8B2E-D5FB4A06B6EA}"/>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9" name="Dian numeron paikkamerkki 5">
            <a:extLst>
              <a:ext uri="{FF2B5EF4-FFF2-40B4-BE49-F238E27FC236}">
                <a16:creationId xmlns:a16="http://schemas.microsoft.com/office/drawing/2014/main" id="{42A81414-D774-4E16-A2AD-7307217D085B}"/>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1C5CC6F3-E3F7-40AB-8C6E-4297250F347E}"/>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40351647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 Teksti + 1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6" y="4131468"/>
            <a:ext cx="2865437" cy="781587"/>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1500">
                <a:solidFill>
                  <a:schemeClr val="accent3"/>
                </a:solidFill>
              </a:defRPr>
            </a:lvl1pPr>
          </a:lstStyle>
          <a:p>
            <a:r>
              <a:rPr lang="fi-FI"/>
              <a:t>Muokkaa ots. perustyyl. napsautt.</a:t>
            </a:r>
            <a:endParaRPr lang="fi-FI" dirty="0"/>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7" y="352426"/>
            <a:ext cx="11580724"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5" name="Kuva 14">
            <a:extLst>
              <a:ext uri="{FF2B5EF4-FFF2-40B4-BE49-F238E27FC236}">
                <a16:creationId xmlns:a16="http://schemas.microsoft.com/office/drawing/2014/main" id="{E405B57E-DBC9-4852-B2B3-A3B50E96784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40F63C0-460A-4075-A1A2-2B48586E812E}"/>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8" name="Dian numeron paikkamerkki 5">
            <a:extLst>
              <a:ext uri="{FF2B5EF4-FFF2-40B4-BE49-F238E27FC236}">
                <a16:creationId xmlns:a16="http://schemas.microsoft.com/office/drawing/2014/main" id="{6604D4C0-8E84-4A19-968C-1B0019F09F2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73639AE1-074E-4F2F-A132-D7EBC58F88B1}"/>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914725726"/>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 Teksti + 2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5" y="3491016"/>
            <a:ext cx="4533899" cy="546870"/>
          </a:xfrm>
          <a:prstGeom prst="roundRect">
            <a:avLst>
              <a:gd name="adj" fmla="val 8695"/>
            </a:avLst>
          </a:prstGeom>
          <a:solidFill>
            <a:schemeClr val="bg1"/>
          </a:solidFill>
        </p:spPr>
        <p:txBody>
          <a:bodyPr wrap="square" lIns="144000" tIns="144000" rIns="144000" bIns="144000" anchor="t">
            <a:spAutoFit/>
          </a:bodyPr>
          <a:lstStyle>
            <a:lvl1pPr>
              <a:lnSpc>
                <a:spcPct val="100000"/>
              </a:lnSpc>
              <a:defRPr sz="15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469896"/>
          </a:xfrm>
          <a:prstGeom prst="roundRect">
            <a:avLst>
              <a:gd name="adj" fmla="val 7103"/>
            </a:avLst>
          </a:prstGeom>
          <a:solidFill>
            <a:schemeClr val="bg1"/>
          </a:solidFill>
        </p:spPr>
        <p:txBody>
          <a:bodyPr wrap="square" lIns="144000" tIns="144000" rIns="144000" bIns="144000">
            <a:spAutoFit/>
          </a:bodyPr>
          <a:lstStyle>
            <a:lvl1pPr marL="0" indent="0">
              <a:lnSpc>
                <a:spcPct val="100000"/>
              </a:lnSpc>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9"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5" y="352426"/>
            <a:ext cx="4943475"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7" name="Kuva 16">
            <a:extLst>
              <a:ext uri="{FF2B5EF4-FFF2-40B4-BE49-F238E27FC236}">
                <a16:creationId xmlns:a16="http://schemas.microsoft.com/office/drawing/2014/main" id="{620F9E7D-3032-4B01-A333-4A056FAE203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52911FB4-ACE4-404F-A28F-5A7C564C5283}"/>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20" name="Dian numeron paikkamerkki 5">
            <a:extLst>
              <a:ext uri="{FF2B5EF4-FFF2-40B4-BE49-F238E27FC236}">
                <a16:creationId xmlns:a16="http://schemas.microsoft.com/office/drawing/2014/main" id="{A93EE86C-41DE-4C94-B362-62BEEC6D20B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FB266354-1673-4C55-9561-B4380A9633DE}"/>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05227548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Teksti + 1 Kuv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549276"/>
            <a:ext cx="4533899" cy="2279651"/>
          </a:xfrm>
        </p:spPr>
        <p:txBody>
          <a:bodyPr anchor="ctr">
            <a:noAutofit/>
          </a:bodyPr>
          <a:lstStyle>
            <a:lvl1pPr>
              <a:lnSpc>
                <a:spcPct val="100000"/>
              </a:lnSpc>
              <a:defRPr sz="2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3" y="549276"/>
            <a:ext cx="5976939" cy="2279651"/>
          </a:xfrm>
        </p:spPr>
        <p:txBody>
          <a:bodyPr anchor="ct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9" y="3076576"/>
            <a:ext cx="10512425" cy="3124201"/>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91F9BAA7-E717-4698-8A07-451CE3480D5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80B38B73-AB41-403C-B04A-A03EF22D23A0}"/>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9" name="Dian numeron paikkamerkki 5">
            <a:extLst>
              <a:ext uri="{FF2B5EF4-FFF2-40B4-BE49-F238E27FC236}">
                <a16:creationId xmlns:a16="http://schemas.microsoft.com/office/drawing/2014/main" id="{7B8B0D60-EB87-4983-89E4-A5F80478AA6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61304FB8-878E-4DA3-9D66-BEAD908C9847}"/>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46082448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 Teksti + 4 Kuvaa (neli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9"/>
            <a:ext cx="3589336" cy="946151"/>
          </a:xfrm>
        </p:spPr>
        <p:txBody>
          <a:bodyPr anchor="t">
            <a:noAutofit/>
          </a:bodyPr>
          <a:lstStyle>
            <a:lvl1pPr>
              <a:lnSpc>
                <a:spcPct val="100000"/>
              </a:lnSpc>
              <a:defRPr sz="21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1" y="2925268"/>
            <a:ext cx="3398836" cy="3275506"/>
          </a:xfrm>
        </p:spPr>
        <p:txBody>
          <a:bodyP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7" cy="569594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7" y="504826"/>
            <a:ext cx="1876425" cy="1844196"/>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7" y="2432050"/>
            <a:ext cx="1876425" cy="179384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7" y="4305300"/>
            <a:ext cx="1876425" cy="189492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9" name="Kuva 18">
            <a:extLst>
              <a:ext uri="{FF2B5EF4-FFF2-40B4-BE49-F238E27FC236}">
                <a16:creationId xmlns:a16="http://schemas.microsoft.com/office/drawing/2014/main" id="{D035838C-105F-466C-BBDA-0ECDE28405C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6AB800E7-8642-453D-AA78-132955D10E4B}"/>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22" name="Dian numeron paikkamerkki 5">
            <a:extLst>
              <a:ext uri="{FF2B5EF4-FFF2-40B4-BE49-F238E27FC236}">
                <a16:creationId xmlns:a16="http://schemas.microsoft.com/office/drawing/2014/main" id="{AE417452-32C0-457D-A64B-DEA04C6FCE1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6B392DF8-CF81-45F9-96A9-7B3E0642AE2B}"/>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70437782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 Teksti + 4 Kuvaa (neli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2"/>
            <a:ext cx="3600451" cy="1031875"/>
          </a:xfrm>
        </p:spPr>
        <p:txBody>
          <a:bodyPr anchor="t">
            <a:noAutofit/>
          </a:bodyPr>
          <a:lstStyle>
            <a:lvl1pPr>
              <a:lnSpc>
                <a:spcPct val="100000"/>
              </a:lnSpc>
              <a:defRPr sz="21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7"/>
            <a:ext cx="3600451" cy="4610099"/>
          </a:xfrm>
        </p:spPr>
        <p:txBody>
          <a:bodyP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7" y="558800"/>
            <a:ext cx="3314700" cy="2790824"/>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3" y="558798"/>
            <a:ext cx="3314699" cy="2790823"/>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7" y="3505200"/>
            <a:ext cx="3314700" cy="2695574"/>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929380C1-0FE3-4B32-A380-4598148526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B4F0A6A9-99E5-41AE-9497-D351B3196C4B}"/>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25" name="Dian numeron paikkamerkki 5">
            <a:extLst>
              <a:ext uri="{FF2B5EF4-FFF2-40B4-BE49-F238E27FC236}">
                <a16:creationId xmlns:a16="http://schemas.microsoft.com/office/drawing/2014/main" id="{E133CE4B-49A3-4FD4-A3EF-98C6DFD30CC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0496471C-D20C-48B4-82CE-222D8D6E12C9}"/>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16402088"/>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 Keskitetty Teksti + 4 Kuva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2"/>
            <a:ext cx="10512424" cy="1498599"/>
          </a:xfrm>
        </p:spPr>
        <p:txBody>
          <a:bodyPr anchor="ctr">
            <a:noAutofit/>
          </a:bodyPr>
          <a:lstStyle>
            <a:lvl1pPr algn="ct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50" y="2057401"/>
            <a:ext cx="10515964" cy="1074421"/>
          </a:xfrm>
        </p:spPr>
        <p:txBody>
          <a:bodyPr/>
          <a:lstStyle>
            <a:lvl1pPr marL="0" indent="0" algn="ctr">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9" y="3131821"/>
            <a:ext cx="2476500" cy="2557466"/>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1" y="3131820"/>
            <a:ext cx="2476500" cy="2557466"/>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1" y="3131820"/>
            <a:ext cx="2476500" cy="2557466"/>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3" y="3131820"/>
            <a:ext cx="2476500" cy="2557466"/>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AAE36534-2C12-4B71-9066-70468FF49A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17C33DAA-DF4C-4944-9B60-C170EFD531F7}"/>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25" name="Dian numeron paikkamerkki 5">
            <a:extLst>
              <a:ext uri="{FF2B5EF4-FFF2-40B4-BE49-F238E27FC236}">
                <a16:creationId xmlns:a16="http://schemas.microsoft.com/office/drawing/2014/main" id="{E1790DD6-1939-4BAA-A9C4-62ABCA43A140}"/>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FC00D22C-857D-4299-A8A1-7C79CB35504C}"/>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48333356"/>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 Teksti + 3 Kuvaa (shakki)">
    <p:spTree>
      <p:nvGrpSpPr>
        <p:cNvPr id="1" name=""/>
        <p:cNvGrpSpPr/>
        <p:nvPr/>
      </p:nvGrpSpPr>
      <p:grpSpPr>
        <a:xfrm>
          <a:off x="0" y="0"/>
          <a:ext cx="0" cy="0"/>
          <a:chOff x="0" y="0"/>
          <a:chExt cx="0" cy="0"/>
        </a:xfrm>
      </p:grpSpPr>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7" name="Otsikko 1">
            <a:extLst>
              <a:ext uri="{FF2B5EF4-FFF2-40B4-BE49-F238E27FC236}">
                <a16:creationId xmlns:a16="http://schemas.microsoft.com/office/drawing/2014/main" id="{7E74724C-B374-465D-AED6-3D8E267B20ED}"/>
              </a:ext>
            </a:extLst>
          </p:cNvPr>
          <p:cNvSpPr txBox="1">
            <a:spLocks/>
          </p:cNvSpPr>
          <p:nvPr/>
        </p:nvSpPr>
        <p:spPr>
          <a:xfrm>
            <a:off x="282339" y="3668712"/>
            <a:ext cx="3378199" cy="696914"/>
          </a:xfrm>
          <a:prstGeom prst="rect">
            <a:avLst/>
          </a:prstGeom>
        </p:spPr>
        <p:txBody>
          <a:bodyPr vert="horz" lIns="68580" tIns="34290" rIns="68580" bIns="3429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sz="1500" dirty="0"/>
              <a:t>Muokkaa </a:t>
            </a:r>
            <a:r>
              <a:rPr lang="fi-FI" sz="1500" dirty="0" err="1"/>
              <a:t>ots</a:t>
            </a:r>
            <a:r>
              <a:rPr lang="fi-FI" sz="1500" dirty="0"/>
              <a:t>. </a:t>
            </a:r>
            <a:r>
              <a:rPr lang="fi-FI" sz="1500" dirty="0" err="1"/>
              <a:t>perustyyl</a:t>
            </a:r>
            <a:r>
              <a:rPr lang="fi-FI" sz="1500" dirty="0"/>
              <a:t>. </a:t>
            </a:r>
            <a:r>
              <a:rPr lang="fi-FI" sz="1500" dirty="0" err="1"/>
              <a:t>napsautt</a:t>
            </a:r>
            <a:r>
              <a:rPr lang="fi-FI" sz="1500" dirty="0"/>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7"/>
            <a:ext cx="3378200" cy="1645195"/>
          </a:xfrm>
        </p:spPr>
        <p:txBody>
          <a:bodyPr/>
          <a:lstStyle>
            <a:lvl1pPr marL="0" indent="0">
              <a:lnSpc>
                <a:spcPct val="100000"/>
              </a:lnSpc>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6" y="350837"/>
            <a:ext cx="3378199" cy="696914"/>
          </a:xfrm>
        </p:spPr>
        <p:txBody>
          <a:bodyPr anchor="t">
            <a:noAutofit/>
          </a:bodyPr>
          <a:lstStyle>
            <a:lvl1pPr>
              <a:lnSpc>
                <a:spcPct val="100000"/>
              </a:lnSpc>
              <a:defRPr sz="15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2"/>
            <a:ext cx="3378200" cy="1981745"/>
          </a:xfrm>
        </p:spPr>
        <p:txBody>
          <a:bodyPr/>
          <a:lstStyle>
            <a:lvl1pPr marL="0" indent="0">
              <a:lnSpc>
                <a:spcPct val="100000"/>
              </a:lnSpc>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9" name="Otsikko 1">
            <a:extLst>
              <a:ext uri="{FF2B5EF4-FFF2-40B4-BE49-F238E27FC236}">
                <a16:creationId xmlns:a16="http://schemas.microsoft.com/office/drawing/2014/main" id="{24745A82-2942-419E-97B3-418DE94EBF89}"/>
              </a:ext>
            </a:extLst>
          </p:cNvPr>
          <p:cNvSpPr txBox="1">
            <a:spLocks/>
          </p:cNvSpPr>
          <p:nvPr/>
        </p:nvSpPr>
        <p:spPr>
          <a:xfrm>
            <a:off x="8466462" y="3659733"/>
            <a:ext cx="3378199" cy="696914"/>
          </a:xfrm>
          <a:prstGeom prst="rect">
            <a:avLst/>
          </a:prstGeom>
        </p:spPr>
        <p:txBody>
          <a:bodyPr vert="horz" lIns="68580" tIns="34290" rIns="68580" bIns="3429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sz="1500"/>
              <a:t>Muokkaa ots. perustyyl. napsautt.</a:t>
            </a:r>
            <a:endParaRPr lang="fi-FI" sz="1500" dirty="0"/>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3" y="4365627"/>
            <a:ext cx="3378200" cy="1654174"/>
          </a:xfrm>
        </p:spPr>
        <p:txBody>
          <a:bodyPr/>
          <a:lstStyle>
            <a:lvl1pPr marL="0" indent="0">
              <a:lnSpc>
                <a:spcPct val="100000"/>
              </a:lnSpc>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pic>
        <p:nvPicPr>
          <p:cNvPr id="18" name="Kuva 17">
            <a:extLst>
              <a:ext uri="{FF2B5EF4-FFF2-40B4-BE49-F238E27FC236}">
                <a16:creationId xmlns:a16="http://schemas.microsoft.com/office/drawing/2014/main" id="{0CC27B69-9901-4504-A678-857E3D80B60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D22B427B-80F5-47BA-A224-2AC72AA03916}"/>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22" name="Dian numeron paikkamerkki 5">
            <a:extLst>
              <a:ext uri="{FF2B5EF4-FFF2-40B4-BE49-F238E27FC236}">
                <a16:creationId xmlns:a16="http://schemas.microsoft.com/office/drawing/2014/main" id="{C1209CAB-118D-4CE0-B371-A872332C0325}"/>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EAAE082-E0BA-4B73-8812-36C49F349F9C}"/>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8127330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1295467" y="2060848"/>
            <a:ext cx="4416491" cy="3960441"/>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9"/>
          <p:cNvSpPr>
            <a:spLocks noGrp="1"/>
          </p:cNvSpPr>
          <p:nvPr>
            <p:ph sz="quarter" idx="11"/>
          </p:nvPr>
        </p:nvSpPr>
        <p:spPr>
          <a:xfrm>
            <a:off x="6288021" y="2060848"/>
            <a:ext cx="4416491" cy="3960441"/>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211791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 Vide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90" y="558802"/>
            <a:ext cx="10512423" cy="1498599"/>
          </a:xfrm>
        </p:spPr>
        <p:txBody>
          <a:bodyPr anchor="ctr">
            <a:noAutofit/>
          </a:bodyPr>
          <a:lstStyle>
            <a:lvl1pPr algn="ct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9" y="2057401"/>
            <a:ext cx="5677444" cy="529475"/>
          </a:xfrm>
        </p:spPr>
        <p:txBody>
          <a:bodyPr anchor="ctr"/>
          <a:lstStyle>
            <a:lvl1pPr marL="0" indent="0" algn="ctr">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9" y="2779806"/>
            <a:ext cx="5417012" cy="3047069"/>
          </a:xfrm>
          <a:solidFill>
            <a:schemeClr val="bg1">
              <a:lumMod val="95000"/>
            </a:schemeClr>
          </a:solidFill>
        </p:spPr>
        <p:txBody>
          <a:bodyPr/>
          <a:lstStyle/>
          <a:p>
            <a:r>
              <a:rPr lang="fi-FI"/>
              <a:t>Lisää medialeike napsauttamalla kuvaketta</a:t>
            </a:r>
            <a:endParaRPr lang="en-GB" dirty="0"/>
          </a:p>
        </p:txBody>
      </p:sp>
      <p:pic>
        <p:nvPicPr>
          <p:cNvPr id="16" name="Kuva 15">
            <a:extLst>
              <a:ext uri="{FF2B5EF4-FFF2-40B4-BE49-F238E27FC236}">
                <a16:creationId xmlns:a16="http://schemas.microsoft.com/office/drawing/2014/main" id="{1A986E0B-D62C-4B54-9615-88504708AEF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318BA83B-2B23-42DD-BF84-AE5307AA428F}"/>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9" name="Dian numeron paikkamerkki 5">
            <a:extLst>
              <a:ext uri="{FF2B5EF4-FFF2-40B4-BE49-F238E27FC236}">
                <a16:creationId xmlns:a16="http://schemas.microsoft.com/office/drawing/2014/main" id="{3D7BC881-CFF2-41A2-9D0D-FB2F27AD823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C08F716-3B02-4627-963F-9A9209A92C4B}"/>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68922011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 Kaavio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2"/>
            <a:ext cx="10512423" cy="1498599"/>
          </a:xfrm>
        </p:spPr>
        <p:txBody>
          <a:bodyPr anchor="ctr">
            <a:normAutofit/>
          </a:bodyPr>
          <a:lstStyle>
            <a:lvl1pP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90" y="2057401"/>
            <a:ext cx="3808412" cy="3829051"/>
          </a:xfrm>
        </p:spPr>
        <p:txBody>
          <a:bodyPr anchor="ct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7" y="2057401"/>
            <a:ext cx="6332535" cy="3829050"/>
          </a:xfrm>
          <a:solidFill>
            <a:schemeClr val="accent1">
              <a:lumMod val="20000"/>
              <a:lumOff val="80000"/>
            </a:schemeClr>
          </a:solidFill>
        </p:spPr>
        <p:txBody>
          <a:bodyPr/>
          <a:lstStyle>
            <a:lvl1pPr>
              <a:defRPr sz="1500"/>
            </a:lvl1pPr>
          </a:lstStyle>
          <a:p>
            <a:r>
              <a:rPr lang="fi-FI"/>
              <a:t>Lisää kaavio napsauttamalla kuvaketta</a:t>
            </a:r>
            <a:endParaRPr lang="en-GB"/>
          </a:p>
        </p:txBody>
      </p:sp>
      <p:pic>
        <p:nvPicPr>
          <p:cNvPr id="16" name="Kuva 15">
            <a:extLst>
              <a:ext uri="{FF2B5EF4-FFF2-40B4-BE49-F238E27FC236}">
                <a16:creationId xmlns:a16="http://schemas.microsoft.com/office/drawing/2014/main" id="{20756E22-B3BF-4418-B267-82672325AA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C61EAE2B-014C-4E8B-9607-FC735776F13F}"/>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9" name="Dian numeron paikkamerkki 5">
            <a:extLst>
              <a:ext uri="{FF2B5EF4-FFF2-40B4-BE49-F238E27FC236}">
                <a16:creationId xmlns:a16="http://schemas.microsoft.com/office/drawing/2014/main" id="{CA7C7CC7-1290-4210-9708-D4DC4101970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7467FA11-E768-425D-9297-34E66315D889}"/>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84189934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 Kaavio 2 kp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2"/>
            <a:ext cx="10512424" cy="1498599"/>
          </a:xfrm>
        </p:spPr>
        <p:txBody>
          <a:bodyPr anchor="ctr">
            <a:normAutofit/>
          </a:bodyPr>
          <a:lstStyle>
            <a:lvl1pPr>
              <a:lnSpc>
                <a:spcPct val="100000"/>
              </a:lnSpc>
              <a:defRPr sz="3300"/>
            </a:lvl1pPr>
          </a:lstStyle>
          <a:p>
            <a:r>
              <a:rPr lang="fi-FI" dirty="0"/>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9" y="2057402"/>
            <a:ext cx="5056187" cy="885825"/>
          </a:xfrm>
        </p:spPr>
        <p:txBody>
          <a:bodyPr anchor="t"/>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2943224"/>
            <a:ext cx="5056187" cy="3000376"/>
          </a:xfrm>
          <a:solidFill>
            <a:schemeClr val="accent1">
              <a:lumMod val="20000"/>
              <a:lumOff val="80000"/>
            </a:schemeClr>
          </a:solidFill>
        </p:spPr>
        <p:txBody>
          <a:bodyPr/>
          <a:lstStyle>
            <a:lvl1pPr>
              <a:defRPr sz="1500"/>
            </a:lvl1pPr>
          </a:lstStyle>
          <a:p>
            <a:r>
              <a:rPr lang="fi-FI"/>
              <a:t>Lisää kaavio napsauttamalla kuvaketta</a:t>
            </a:r>
            <a:endParaRPr lang="en-GB" dirty="0"/>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2" y="2057401"/>
            <a:ext cx="5180012" cy="885825"/>
          </a:xfrm>
        </p:spPr>
        <p:txBody>
          <a:bodyPr anchor="t"/>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1" y="2943223"/>
            <a:ext cx="5180012" cy="3000376"/>
          </a:xfrm>
          <a:solidFill>
            <a:schemeClr val="accent1">
              <a:lumMod val="20000"/>
              <a:lumOff val="80000"/>
            </a:schemeClr>
          </a:solidFill>
        </p:spPr>
        <p:txBody>
          <a:bodyPr/>
          <a:lstStyle>
            <a:lvl1pPr>
              <a:defRPr sz="1500"/>
            </a:lvl1pPr>
          </a:lstStyle>
          <a:p>
            <a:r>
              <a:rPr lang="fi-FI"/>
              <a:t>Lisää kaavio napsauttamalla kuvaketta</a:t>
            </a:r>
            <a:endParaRPr lang="en-GB" dirty="0"/>
          </a:p>
        </p:txBody>
      </p:sp>
      <p:pic>
        <p:nvPicPr>
          <p:cNvPr id="19" name="Kuva 18">
            <a:extLst>
              <a:ext uri="{FF2B5EF4-FFF2-40B4-BE49-F238E27FC236}">
                <a16:creationId xmlns:a16="http://schemas.microsoft.com/office/drawing/2014/main" id="{57E2D39E-10D1-4D7C-8DE3-DB65E071343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37319AEC-4B7E-41EF-ABD5-AE26BC090FD6}"/>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22" name="Dian numeron paikkamerkki 5">
            <a:extLst>
              <a:ext uri="{FF2B5EF4-FFF2-40B4-BE49-F238E27FC236}">
                <a16:creationId xmlns:a16="http://schemas.microsoft.com/office/drawing/2014/main" id="{A9663ADD-0E94-4940-8561-7762E51381A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EF6D34A8-9C65-46E2-B152-75D11FC23C2A}"/>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440826024"/>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 Kaavio ilman tekstiä">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90" y="676275"/>
            <a:ext cx="10512423" cy="5210176"/>
          </a:xfrm>
          <a:solidFill>
            <a:schemeClr val="accent1">
              <a:lumMod val="20000"/>
              <a:lumOff val="80000"/>
            </a:schemeClr>
          </a:solidFill>
        </p:spPr>
        <p:txBody>
          <a:bodyPr/>
          <a:lstStyle>
            <a:lvl1pPr>
              <a:defRPr sz="1500"/>
            </a:lvl1pPr>
          </a:lstStyle>
          <a:p>
            <a:r>
              <a:rPr lang="fi-FI"/>
              <a:t>Lisää kaavio napsauttamalla kuvaketta</a:t>
            </a:r>
            <a:endParaRPr lang="en-GB" dirty="0"/>
          </a:p>
        </p:txBody>
      </p:sp>
      <p:pic>
        <p:nvPicPr>
          <p:cNvPr id="12" name="Kuva 11">
            <a:extLst>
              <a:ext uri="{FF2B5EF4-FFF2-40B4-BE49-F238E27FC236}">
                <a16:creationId xmlns:a16="http://schemas.microsoft.com/office/drawing/2014/main" id="{2ED6431E-83DC-42F7-BF2A-6384BC3C068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3" name="Päivämäärän paikkamerkki 3">
            <a:extLst>
              <a:ext uri="{FF2B5EF4-FFF2-40B4-BE49-F238E27FC236}">
                <a16:creationId xmlns:a16="http://schemas.microsoft.com/office/drawing/2014/main" id="{8F6BC17A-856D-44D2-869D-ABAD3E5C9D9C}"/>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7" name="Dian numeron paikkamerkki 5">
            <a:extLst>
              <a:ext uri="{FF2B5EF4-FFF2-40B4-BE49-F238E27FC236}">
                <a16:creationId xmlns:a16="http://schemas.microsoft.com/office/drawing/2014/main" id="{9016A027-13D8-4BB8-B8BA-A6FFC480177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7298BF68-8D36-4763-B288-DA8C28EFA2A7}"/>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167813628"/>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4105"/>
            <a:ext cx="6709913" cy="1702593"/>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7" y="2416696"/>
            <a:ext cx="4933364"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pic>
        <p:nvPicPr>
          <p:cNvPr id="15" name="Kuva 14">
            <a:extLst>
              <a:ext uri="{FF2B5EF4-FFF2-40B4-BE49-F238E27FC236}">
                <a16:creationId xmlns:a16="http://schemas.microsoft.com/office/drawing/2014/main" id="{C1B9FF84-DB96-486B-A031-72ABD9A747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5925BE2-AF77-497F-BF92-EFDE24BAEC9C}"/>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8" name="Dian numeron paikkamerkki 5">
            <a:extLst>
              <a:ext uri="{FF2B5EF4-FFF2-40B4-BE49-F238E27FC236}">
                <a16:creationId xmlns:a16="http://schemas.microsoft.com/office/drawing/2014/main" id="{ED300B1D-AD41-4915-9401-2AC46ADB00D4}"/>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9333DD25-6477-4203-AA4A-3430D64174F9}"/>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01519129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5"/>
            <a:ext cx="6711587" cy="1706993"/>
          </a:xfrm>
        </p:spPr>
        <p:txBody>
          <a:bodyPr anchor="b">
            <a:noAutofit/>
          </a:bodyPr>
          <a:lstStyle>
            <a:lvl1pPr algn="l">
              <a:lnSpc>
                <a:spcPct val="100000"/>
              </a:lnSpc>
              <a:defRPr/>
            </a:lvl1pPr>
          </a:lstStyle>
          <a:p>
            <a:r>
              <a:rPr lang="fi-FI" dirty="0"/>
              <a:t>Lisää otsikko</a:t>
            </a:r>
          </a:p>
        </p:txBody>
      </p:sp>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7" y="2416696"/>
            <a:ext cx="4933364"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pic>
        <p:nvPicPr>
          <p:cNvPr id="15" name="Kuva 14">
            <a:extLst>
              <a:ext uri="{FF2B5EF4-FFF2-40B4-BE49-F238E27FC236}">
                <a16:creationId xmlns:a16="http://schemas.microsoft.com/office/drawing/2014/main" id="{9091CEBD-4650-4884-BA8C-46ADA6481A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4B705B8-CA8A-4400-8457-6B5BAA051C98}"/>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8" name="Dian numeron paikkamerkki 5">
            <a:extLst>
              <a:ext uri="{FF2B5EF4-FFF2-40B4-BE49-F238E27FC236}">
                <a16:creationId xmlns:a16="http://schemas.microsoft.com/office/drawing/2014/main" id="{2B1BB404-1782-4200-9EBB-8E2C08629911}"/>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C4A9FA74-3D9B-4F1D-8469-5A8C04424D09}"/>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009037799"/>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3"/>
            <a:ext cx="6711587" cy="1698285"/>
          </a:xfrm>
        </p:spPr>
        <p:txBody>
          <a:bodyPr anchor="b">
            <a:noAutofit/>
          </a:bodyPr>
          <a:lstStyle>
            <a:lvl1pPr algn="l">
              <a:lnSpc>
                <a:spcPct val="100000"/>
              </a:lnSpc>
              <a:defRPr/>
            </a:lvl1pPr>
          </a:lstStyle>
          <a:p>
            <a:r>
              <a:rPr lang="fi-FI" dirty="0"/>
              <a:t>Lisää otsikko</a:t>
            </a:r>
          </a:p>
        </p:txBody>
      </p:sp>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7" y="2416696"/>
            <a:ext cx="4933364"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pic>
        <p:nvPicPr>
          <p:cNvPr id="15" name="Kuva 14">
            <a:extLst>
              <a:ext uri="{FF2B5EF4-FFF2-40B4-BE49-F238E27FC236}">
                <a16:creationId xmlns:a16="http://schemas.microsoft.com/office/drawing/2014/main" id="{815BD10E-94DE-46FC-A9F4-7B36970202A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05FEE77E-2F24-4AF6-87B8-D55FCC420EEC}"/>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8" name="Dian numeron paikkamerkki 5">
            <a:extLst>
              <a:ext uri="{FF2B5EF4-FFF2-40B4-BE49-F238E27FC236}">
                <a16:creationId xmlns:a16="http://schemas.microsoft.com/office/drawing/2014/main" id="{C1C331AD-886E-4A5F-AF89-AEEE6F9C9D24}"/>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EAA22591-6D9B-49A7-9561-41B9DFB5FA77}"/>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441071970"/>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3"/>
            <a:ext cx="6718621" cy="1698285"/>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7" y="2416696"/>
            <a:ext cx="4933364"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pic>
        <p:nvPicPr>
          <p:cNvPr id="15" name="Kuva 14">
            <a:extLst>
              <a:ext uri="{FF2B5EF4-FFF2-40B4-BE49-F238E27FC236}">
                <a16:creationId xmlns:a16="http://schemas.microsoft.com/office/drawing/2014/main" id="{9B2C4E7F-B7B3-404B-9DCC-092758C189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A53ACAB-394A-4AB5-B44E-E0ADCDF8C83C}"/>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8" name="Dian numeron paikkamerkki 5">
            <a:extLst>
              <a:ext uri="{FF2B5EF4-FFF2-40B4-BE49-F238E27FC236}">
                <a16:creationId xmlns:a16="http://schemas.microsoft.com/office/drawing/2014/main" id="{81CEFC88-3705-4EFF-966C-A1882243505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1F42867E-BC75-486A-82B5-1AF398D41ECA}"/>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805514055"/>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6" y="1776051"/>
            <a:ext cx="5360987" cy="1039965"/>
          </a:xfrm>
        </p:spPr>
        <p:txBody>
          <a:bodyPr>
            <a:noAutofit/>
          </a:bodyPr>
          <a:lstStyle>
            <a:lvl1pPr algn="l">
              <a:defRPr/>
            </a:lvl1pPr>
          </a:lstStyle>
          <a:p>
            <a:r>
              <a:rPr lang="fi-FI" dirty="0"/>
              <a:t>Kiitos</a:t>
            </a:r>
            <a:endParaRPr lang="en-GB" dirty="0"/>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8" y="1769371"/>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r>
              <a:rPr lang="fi-FI"/>
              <a:t>Lisää kuva napsauttamalla kuvaketta</a:t>
            </a:r>
            <a:endParaRPr lang="fi-FI" dirty="0"/>
          </a:p>
        </p:txBody>
      </p:sp>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pic>
        <p:nvPicPr>
          <p:cNvPr id="12" name="Kuva 11">
            <a:extLst>
              <a:ext uri="{FF2B5EF4-FFF2-40B4-BE49-F238E27FC236}">
                <a16:creationId xmlns:a16="http://schemas.microsoft.com/office/drawing/2014/main" id="{50875505-EE3C-476B-B37D-EE93408CA7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E8C3E969-D6B6-4457-89C1-0F00DC83F0C4}"/>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8" name="Dian numeron paikkamerkki 5">
            <a:extLst>
              <a:ext uri="{FF2B5EF4-FFF2-40B4-BE49-F238E27FC236}">
                <a16:creationId xmlns:a16="http://schemas.microsoft.com/office/drawing/2014/main" id="{CC742ADB-7D28-4293-9676-CD9FEB99DFC3}"/>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0BF8D845-87D1-4324-B4A6-0A9EEEC43F30}"/>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476327037"/>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6" y="1776051"/>
            <a:ext cx="5360987" cy="1039965"/>
          </a:xfrm>
        </p:spPr>
        <p:txBody>
          <a:bodyPr>
            <a:noAutofit/>
          </a:bodyPr>
          <a:lstStyle>
            <a:lvl1pPr algn="l">
              <a:defRPr/>
            </a:lvl1pPr>
          </a:lstStyle>
          <a:p>
            <a:r>
              <a:rPr lang="fi-FI" dirty="0"/>
              <a:t>Kiitos</a:t>
            </a:r>
            <a:endParaRPr lang="en-GB" dirty="0"/>
          </a:p>
        </p:txBody>
      </p:sp>
      <p:pic>
        <p:nvPicPr>
          <p:cNvPr id="10" name="Kuva 9">
            <a:extLst>
              <a:ext uri="{FF2B5EF4-FFF2-40B4-BE49-F238E27FC236}">
                <a16:creationId xmlns:a16="http://schemas.microsoft.com/office/drawing/2014/main" id="{8A7D3D1F-1BBC-4D9C-A946-958EE78338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1" name="Päivämäärän paikkamerkki 3">
            <a:extLst>
              <a:ext uri="{FF2B5EF4-FFF2-40B4-BE49-F238E27FC236}">
                <a16:creationId xmlns:a16="http://schemas.microsoft.com/office/drawing/2014/main" id="{1C5E70CC-2152-4895-865A-BF141EF3FDCD}"/>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22.9.2023</a:t>
            </a:fld>
            <a:endParaRPr lang="fi-FI" dirty="0"/>
          </a:p>
        </p:txBody>
      </p:sp>
      <p:sp>
        <p:nvSpPr>
          <p:cNvPr id="13" name="Dian numeron paikkamerkki 5">
            <a:extLst>
              <a:ext uri="{FF2B5EF4-FFF2-40B4-BE49-F238E27FC236}">
                <a16:creationId xmlns:a16="http://schemas.microsoft.com/office/drawing/2014/main" id="{E8AC4622-83C6-4A7B-A69F-6F3FA06630CC}"/>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4" name="Alatunnisteen paikkamerkki 4">
            <a:extLst>
              <a:ext uri="{FF2B5EF4-FFF2-40B4-BE49-F238E27FC236}">
                <a16:creationId xmlns:a16="http://schemas.microsoft.com/office/drawing/2014/main" id="{C67C9B03-AE59-4ADB-B750-D7B92C3150E1}"/>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97664713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6" name="Text Placeholder 2"/>
          <p:cNvSpPr>
            <a:spLocks noGrp="1"/>
          </p:cNvSpPr>
          <p:nvPr>
            <p:ph type="body" idx="1"/>
          </p:nvPr>
        </p:nvSpPr>
        <p:spPr>
          <a:xfrm>
            <a:off x="1295467" y="1916832"/>
            <a:ext cx="4416491" cy="639762"/>
          </a:xfrm>
        </p:spPr>
        <p:txBody>
          <a:bodyPr lIns="0" anchor="b">
            <a:noAutofit/>
          </a:bodyPr>
          <a:lstStyle>
            <a:lvl1pPr marL="0" indent="0">
              <a:lnSpc>
                <a:spcPts val="2500"/>
              </a:lnSpc>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Text Placeholder 4"/>
          <p:cNvSpPr>
            <a:spLocks noGrp="1"/>
          </p:cNvSpPr>
          <p:nvPr>
            <p:ph type="body" sz="quarter" idx="3"/>
          </p:nvPr>
        </p:nvSpPr>
        <p:spPr>
          <a:xfrm>
            <a:off x="6288021" y="1916832"/>
            <a:ext cx="4416491" cy="648072"/>
          </a:xfrm>
        </p:spPr>
        <p:txBody>
          <a:bodyPr lIns="0" anchor="b">
            <a:noAutofit/>
          </a:bodyPr>
          <a:lstStyle>
            <a:lvl1pPr marL="0" indent="0">
              <a:lnSpc>
                <a:spcPts val="2500"/>
              </a:lnSpc>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1" name="Sisällön paikkamerkki 9"/>
          <p:cNvSpPr>
            <a:spLocks noGrp="1"/>
          </p:cNvSpPr>
          <p:nvPr>
            <p:ph sz="quarter" idx="10"/>
          </p:nvPr>
        </p:nvSpPr>
        <p:spPr>
          <a:xfrm>
            <a:off x="1295467" y="2708920"/>
            <a:ext cx="4416491" cy="3312368"/>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Sisällön paikkamerkki 9"/>
          <p:cNvSpPr>
            <a:spLocks noGrp="1"/>
          </p:cNvSpPr>
          <p:nvPr>
            <p:ph sz="quarter" idx="11"/>
          </p:nvPr>
        </p:nvSpPr>
        <p:spPr>
          <a:xfrm>
            <a:off x="6288021" y="2708920"/>
            <a:ext cx="4416491" cy="3312368"/>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193367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p:nvSpPr>
        <p:spPr>
          <a:xfrm>
            <a:off x="838200" y="2203270"/>
            <a:ext cx="10515600" cy="646331"/>
          </a:xfrm>
          <a:prstGeom prst="rect">
            <a:avLst/>
          </a:prstGeom>
          <a:noFill/>
        </p:spPr>
        <p:txBody>
          <a:bodyPr wrap="square" rtlCol="0">
            <a:spAutoFit/>
          </a:bodyPr>
          <a:lstStyle/>
          <a:p>
            <a:pPr algn="ctr"/>
            <a:r>
              <a:rPr lang="fi-FI" sz="3600" dirty="0">
                <a:solidFill>
                  <a:schemeClr val="accent3"/>
                </a:solidFill>
                <a:latin typeface="+mj-lt"/>
              </a:rPr>
              <a:t>Yhteiseen suuntaan</a:t>
            </a:r>
            <a:endParaRPr lang="en-GB" sz="3600" dirty="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6" y="3496493"/>
            <a:ext cx="2330071" cy="1243872"/>
          </a:xfrm>
          <a:prstGeom prst="rect">
            <a:avLst/>
          </a:prstGeom>
        </p:spPr>
      </p:pic>
    </p:spTree>
    <p:extLst>
      <p:ext uri="{BB962C8B-B14F-4D97-AF65-F5344CB8AC3E}">
        <p14:creationId xmlns:p14="http://schemas.microsoft.com/office/powerpoint/2010/main" val="1355143720"/>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897159"/>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1" y="561975"/>
            <a:ext cx="2628900" cy="5614989"/>
          </a:xfrm>
        </p:spPr>
        <p:txBody>
          <a:bodyPr vert="eaVert"/>
          <a:lstStyle>
            <a:lvl1pPr>
              <a:lnSpc>
                <a:spcPct val="100000"/>
              </a:lnSpc>
              <a:defRPr/>
            </a:lvl1pPr>
          </a:lstStyle>
          <a:p>
            <a:r>
              <a:rPr lang="fi-FI"/>
              <a:t>Muokkaa ots. perustyyl. napsautt.</a:t>
            </a:r>
            <a:endParaRPr lang="fi-FI" dirty="0"/>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1"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2"/>
            <a:ext cx="1905000" cy="124919"/>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7" y="2439504"/>
            <a:ext cx="1008017" cy="365125"/>
          </a:xfrm>
          <a:prstGeom prst="rect">
            <a:avLst/>
          </a:prstGeom>
        </p:spPr>
        <p:txBody>
          <a:bodyPr/>
          <a:lstStyle/>
          <a:p>
            <a:fld id="{C312FA34-5D1D-499F-961D-1685BB9FE7CA}" type="datetime1">
              <a:rPr lang="fi-FI" smtClean="0"/>
              <a:t>22.9.2023</a:t>
            </a:fld>
            <a:endParaRPr lang="fi-FI" dirty="0"/>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5116899"/>
            <a:ext cx="2280603" cy="365125"/>
          </a:xfrm>
          <a:prstGeom prst="rect">
            <a:avLst/>
          </a:prstGeom>
        </p:spPr>
        <p:txBody>
          <a:bodyPr/>
          <a:lstStyle/>
          <a:p>
            <a:endParaRPr lang="fi-FI" dirty="0"/>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3479090"/>
            <a:ext cx="1071155" cy="365125"/>
          </a:xfrm>
          <a:prstGeom prst="rect">
            <a:avLst/>
          </a:prstGeom>
        </p:spPr>
        <p:txBody>
          <a:bodyPr/>
          <a:lstStyle/>
          <a:p>
            <a:r>
              <a:rPr lang="fi-FI"/>
              <a:t>SIVU </a:t>
            </a:r>
            <a:fld id="{395C3D94-F3B0-4BF8-973B-87B4959310A4}" type="slidenum">
              <a:rPr lang="fi-FI" smtClean="0"/>
              <a:pPr/>
              <a:t>‹#›</a:t>
            </a:fld>
            <a:endParaRPr lang="fi-FI" dirty="0"/>
          </a:p>
        </p:txBody>
      </p:sp>
      <p:pic>
        <p:nvPicPr>
          <p:cNvPr id="10" name="Kuva 9">
            <a:extLst>
              <a:ext uri="{FF2B5EF4-FFF2-40B4-BE49-F238E27FC236}">
                <a16:creationId xmlns:a16="http://schemas.microsoft.com/office/drawing/2014/main" id="{4FD9DCBC-5494-467A-BD56-DECE01DFDB2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33961" y="1082416"/>
            <a:ext cx="1905000" cy="124919"/>
          </a:xfrm>
          <a:prstGeom prst="rect">
            <a:avLst/>
          </a:prstGeom>
        </p:spPr>
      </p:pic>
    </p:spTree>
    <p:extLst>
      <p:ext uri="{BB962C8B-B14F-4D97-AF65-F5344CB8AC3E}">
        <p14:creationId xmlns:p14="http://schemas.microsoft.com/office/powerpoint/2010/main" val="3517103638"/>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Otsikkodia">
    <p:spTree>
      <p:nvGrpSpPr>
        <p:cNvPr id="1" name=""/>
        <p:cNvGrpSpPr/>
        <p:nvPr/>
      </p:nvGrpSpPr>
      <p:grpSpPr>
        <a:xfrm>
          <a:off x="0" y="0"/>
          <a:ext cx="0" cy="0"/>
          <a:chOff x="0" y="0"/>
          <a:chExt cx="0" cy="0"/>
        </a:xfrm>
      </p:grpSpPr>
      <p:pic>
        <p:nvPicPr>
          <p:cNvPr id="134176" name="Picture 3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5" y="1877"/>
            <a:ext cx="12191485" cy="6857711"/>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p:nvPr>
        </p:nvSpPr>
        <p:spPr>
          <a:xfrm>
            <a:off x="1391477" y="980728"/>
            <a:ext cx="9408531" cy="1368152"/>
          </a:xfrm>
        </p:spPr>
        <p:txBody>
          <a:bodyPr anchor="b">
            <a:normAutofit/>
          </a:bodyPr>
          <a:lstStyle>
            <a:lvl1pPr algn="ctr">
              <a:lnSpc>
                <a:spcPts val="5200"/>
              </a:lnSpc>
              <a:defRPr sz="3800" spc="0">
                <a:solidFill>
                  <a:schemeClr val="bg1"/>
                </a:solidFill>
                <a:latin typeface="Georgia" panose="02040502050405020303" pitchFamily="18" charset="0"/>
              </a:defRPr>
            </a:lvl1pPr>
          </a:lstStyle>
          <a:p>
            <a:pPr lvl="0"/>
            <a:r>
              <a:rPr lang="fi-FI" noProof="0"/>
              <a:t>Muokkaa perustyyl. napsautt.</a:t>
            </a:r>
            <a:endParaRPr lang="fi-FI" noProof="0" dirty="0"/>
          </a:p>
        </p:txBody>
      </p:sp>
      <p:sp>
        <p:nvSpPr>
          <p:cNvPr id="134148" name="Rectangle 4"/>
          <p:cNvSpPr>
            <a:spLocks noGrp="1" noChangeArrowheads="1"/>
          </p:cNvSpPr>
          <p:nvPr>
            <p:ph type="subTitle" idx="1"/>
          </p:nvPr>
        </p:nvSpPr>
        <p:spPr>
          <a:xfrm>
            <a:off x="1391477" y="2708920"/>
            <a:ext cx="9408531" cy="576064"/>
          </a:xfrm>
        </p:spPr>
        <p:txBody>
          <a:bodyPr lIns="0">
            <a:normAutofit/>
          </a:bodyPr>
          <a:lstStyle>
            <a:lvl1pPr marL="0" indent="0" algn="ctr">
              <a:lnSpc>
                <a:spcPts val="2200"/>
              </a:lnSpc>
              <a:spcBef>
                <a:spcPts val="0"/>
              </a:spcBef>
              <a:buFontTx/>
              <a:buNone/>
              <a:defRPr sz="1800">
                <a:solidFill>
                  <a:schemeClr val="bg1"/>
                </a:solidFill>
                <a:latin typeface="Arial" panose="020B0604020202020204" pitchFamily="34" charset="0"/>
                <a:cs typeface="Arial" panose="020B0604020202020204" pitchFamily="34" charset="0"/>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4193504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1295467" y="2060848"/>
            <a:ext cx="9409045" cy="3960441"/>
          </a:xfrm>
        </p:spPr>
        <p:txBody>
          <a:bodyPr/>
          <a:lstStyle>
            <a:lvl1pPr>
              <a:spcBef>
                <a:spcPts val="900"/>
              </a:spcBef>
              <a:defRPr sz="2000"/>
            </a:lvl1pPr>
            <a:lvl2pPr>
              <a:spcBef>
                <a:spcPts val="900"/>
              </a:spcBef>
              <a:defRPr sz="2000"/>
            </a:lvl2pPr>
            <a:lvl3pPr>
              <a:spcBef>
                <a:spcPts val="900"/>
              </a:spcBef>
              <a:defRPr sz="1800"/>
            </a:lvl3pPr>
            <a:lvl4pPr>
              <a:spcBef>
                <a:spcPts val="900"/>
              </a:spcBef>
              <a:defRPr sz="1800"/>
            </a:lvl4pPr>
            <a:lvl5pPr>
              <a:spcBef>
                <a:spcPts val="900"/>
              </a:spcBef>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33536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152156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5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5469" y="476672"/>
            <a:ext cx="3360372" cy="1224136"/>
          </a:xfrm>
        </p:spPr>
        <p:txBody>
          <a:bodyPr anchor="b"/>
          <a:lstStyle>
            <a:lvl1pPr algn="l">
              <a:lnSpc>
                <a:spcPts val="2500"/>
              </a:lnSpc>
              <a:defRPr sz="2000" b="1"/>
            </a:lvl1pPr>
          </a:lstStyle>
          <a:p>
            <a:r>
              <a:rPr lang="fi-FI"/>
              <a:t>Muokkaa perustyyl. napsautt.</a:t>
            </a:r>
            <a:endParaRPr lang="fi-FI" dirty="0"/>
          </a:p>
        </p:txBody>
      </p:sp>
      <p:sp>
        <p:nvSpPr>
          <p:cNvPr id="3" name="Content Placeholder 2"/>
          <p:cNvSpPr>
            <a:spLocks noGrp="1"/>
          </p:cNvSpPr>
          <p:nvPr>
            <p:ph idx="1"/>
          </p:nvPr>
        </p:nvSpPr>
        <p:spPr>
          <a:xfrm>
            <a:off x="5231904" y="476673"/>
            <a:ext cx="5472608" cy="5544616"/>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800"/>
            </a:lvl4pPr>
            <a:lvl5pPr>
              <a:lnSpc>
                <a:spcPct val="100000"/>
              </a:lnSpc>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xt Placeholder 3"/>
          <p:cNvSpPr>
            <a:spLocks noGrp="1"/>
          </p:cNvSpPr>
          <p:nvPr>
            <p:ph type="body" sz="half" idx="2"/>
          </p:nvPr>
        </p:nvSpPr>
        <p:spPr>
          <a:xfrm>
            <a:off x="1295467" y="1844825"/>
            <a:ext cx="3360373" cy="4176465"/>
          </a:xfrm>
        </p:spPr>
        <p:txBody>
          <a:bodyPr/>
          <a:lstStyle>
            <a:lvl1pPr marL="0" indent="0">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extLst>
      <p:ext uri="{BB962C8B-B14F-4D97-AF65-F5344CB8AC3E}">
        <p14:creationId xmlns:p14="http://schemas.microsoft.com/office/powerpoint/2010/main" val="78060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447595" y="4941168"/>
            <a:ext cx="7200800" cy="572616"/>
          </a:xfrm>
        </p:spPr>
        <p:txBody>
          <a:bodyPr anchor="b">
            <a:noAutofit/>
          </a:bodyPr>
          <a:lstStyle>
            <a:lvl1pPr algn="ctr">
              <a:lnSpc>
                <a:spcPts val="2500"/>
              </a:lnSpc>
              <a:defRPr sz="2000" b="1"/>
            </a:lvl1pPr>
          </a:lstStyle>
          <a:p>
            <a:r>
              <a:rPr lang="fi-FI"/>
              <a:t>Muokkaa perustyyl. napsautt.</a:t>
            </a:r>
            <a:endParaRPr lang="fi-FI" dirty="0"/>
          </a:p>
        </p:txBody>
      </p:sp>
      <p:sp>
        <p:nvSpPr>
          <p:cNvPr id="3" name="Picture Placeholder 2"/>
          <p:cNvSpPr>
            <a:spLocks noGrp="1"/>
          </p:cNvSpPr>
          <p:nvPr>
            <p:ph type="pic" idx="1"/>
          </p:nvPr>
        </p:nvSpPr>
        <p:spPr>
          <a:xfrm>
            <a:off x="2447595" y="620688"/>
            <a:ext cx="7200800" cy="41764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xt Placeholder 3"/>
          <p:cNvSpPr>
            <a:spLocks noGrp="1"/>
          </p:cNvSpPr>
          <p:nvPr>
            <p:ph type="body" sz="half" idx="2"/>
          </p:nvPr>
        </p:nvSpPr>
        <p:spPr>
          <a:xfrm>
            <a:off x="2447595" y="5661248"/>
            <a:ext cx="7200800" cy="500608"/>
          </a:xfrm>
        </p:spPr>
        <p:txBody>
          <a:bodyPr>
            <a:noAutofit/>
          </a:bodyPr>
          <a:lstStyle>
            <a:lvl1pPr marL="0" indent="0" algn="ctr">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extLst>
      <p:ext uri="{BB962C8B-B14F-4D97-AF65-F5344CB8AC3E}">
        <p14:creationId xmlns:p14="http://schemas.microsoft.com/office/powerpoint/2010/main" val="330898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Lisätietoja">
    <p:spTree>
      <p:nvGrpSpPr>
        <p:cNvPr id="1" name=""/>
        <p:cNvGrpSpPr/>
        <p:nvPr/>
      </p:nvGrpSpPr>
      <p:grpSpPr>
        <a:xfrm>
          <a:off x="0" y="0"/>
          <a:ext cx="0" cy="0"/>
          <a:chOff x="0" y="0"/>
          <a:chExt cx="0" cy="0"/>
        </a:xfrm>
      </p:grpSpPr>
      <p:pic>
        <p:nvPicPr>
          <p:cNvPr id="134176" name="Picture 3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5" y="1877"/>
            <a:ext cx="12191485" cy="6857711"/>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hasCustomPrompt="1"/>
          </p:nvPr>
        </p:nvSpPr>
        <p:spPr>
          <a:xfrm>
            <a:off x="1391477" y="980728"/>
            <a:ext cx="9408531" cy="1368152"/>
          </a:xfrm>
        </p:spPr>
        <p:txBody>
          <a:bodyPr anchor="b">
            <a:normAutofit/>
          </a:bodyPr>
          <a:lstStyle>
            <a:lvl1pPr algn="ctr">
              <a:lnSpc>
                <a:spcPts val="5200"/>
              </a:lnSpc>
              <a:defRPr sz="3800" spc="0">
                <a:solidFill>
                  <a:schemeClr val="bg1"/>
                </a:solidFill>
                <a:latin typeface="Georgia" panose="02040502050405020303" pitchFamily="18" charset="0"/>
              </a:defRPr>
            </a:lvl1pPr>
          </a:lstStyle>
          <a:p>
            <a:pPr lvl="0"/>
            <a:r>
              <a:rPr lang="fi-FI" noProof="0" dirty="0"/>
              <a:t>Lisätietoja</a:t>
            </a:r>
          </a:p>
        </p:txBody>
      </p:sp>
      <p:sp>
        <p:nvSpPr>
          <p:cNvPr id="134148" name="Rectangle 4"/>
          <p:cNvSpPr>
            <a:spLocks noGrp="1" noChangeArrowheads="1"/>
          </p:cNvSpPr>
          <p:nvPr>
            <p:ph type="subTitle" idx="1" hasCustomPrompt="1"/>
          </p:nvPr>
        </p:nvSpPr>
        <p:spPr>
          <a:xfrm>
            <a:off x="1391477" y="2708920"/>
            <a:ext cx="9408531" cy="576064"/>
          </a:xfrm>
        </p:spPr>
        <p:txBody>
          <a:bodyPr lIns="0">
            <a:normAutofit/>
          </a:bodyPr>
          <a:lstStyle>
            <a:lvl1pPr marL="0" indent="0" algn="ctr">
              <a:lnSpc>
                <a:spcPts val="2200"/>
              </a:lnSpc>
              <a:spcBef>
                <a:spcPts val="0"/>
              </a:spcBef>
              <a:buFontTx/>
              <a:buNone/>
              <a:defRPr sz="1800">
                <a:solidFill>
                  <a:schemeClr val="bg1"/>
                </a:solidFill>
                <a:latin typeface="Arial" panose="020B0604020202020204" pitchFamily="34" charset="0"/>
                <a:cs typeface="Arial" panose="020B0604020202020204" pitchFamily="34" charset="0"/>
              </a:defRPr>
            </a:lvl1pPr>
          </a:lstStyle>
          <a:p>
            <a:pPr lvl="0"/>
            <a:r>
              <a:rPr lang="fi-FI" noProof="0" dirty="0"/>
              <a:t>www.maanmittauslaitos.fi</a:t>
            </a:r>
          </a:p>
        </p:txBody>
      </p:sp>
    </p:spTree>
    <p:extLst>
      <p:ext uri="{BB962C8B-B14F-4D97-AF65-F5344CB8AC3E}">
        <p14:creationId xmlns:p14="http://schemas.microsoft.com/office/powerpoint/2010/main" val="201386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55" name="Picture 35"/>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157" y="1875"/>
            <a:ext cx="12188668" cy="6856125"/>
          </a:xfrm>
          <a:prstGeom prst="rect">
            <a:avLst/>
          </a:prstGeom>
          <a:noFill/>
          <a:extLst>
            <a:ext uri="{909E8E84-426E-40DD-AFC4-6F175D3DCCD1}">
              <a14:hiddenFill xmlns:a14="http://schemas.microsoft.com/office/drawing/2010/main">
                <a:solidFill>
                  <a:srgbClr val="FFFFFF"/>
                </a:solidFill>
              </a14:hiddenFill>
            </a:ext>
          </a:extLst>
        </p:spPr>
      </p:pic>
      <p:sp>
        <p:nvSpPr>
          <p:cNvPr id="133124" name="Rectangle 4"/>
          <p:cNvSpPr>
            <a:spLocks noGrp="1" noChangeArrowheads="1"/>
          </p:cNvSpPr>
          <p:nvPr>
            <p:ph type="title"/>
          </p:nvPr>
        </p:nvSpPr>
        <p:spPr bwMode="auto">
          <a:xfrm>
            <a:off x="1295467" y="476672"/>
            <a:ext cx="940904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p>
            <a:pPr lvl="0"/>
            <a:endParaRPr lang="fi-FI" dirty="0"/>
          </a:p>
        </p:txBody>
      </p:sp>
      <p:sp>
        <p:nvSpPr>
          <p:cNvPr id="133125" name="Rectangle 5"/>
          <p:cNvSpPr>
            <a:spLocks noGrp="1" noChangeArrowheads="1"/>
          </p:cNvSpPr>
          <p:nvPr>
            <p:ph type="body" idx="1"/>
          </p:nvPr>
        </p:nvSpPr>
        <p:spPr bwMode="auto">
          <a:xfrm>
            <a:off x="1295467" y="2060848"/>
            <a:ext cx="940904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0" rIns="0" bIns="0" numCol="1" anchor="t" anchorCtr="0" compatLnSpc="1">
            <a:prstTxWarp prst="textNoShape">
              <a:avLst/>
            </a:prstTxWarp>
            <a:normAutofit/>
          </a:bodyPr>
          <a:lstStyle/>
          <a:p>
            <a:pPr lvl="0"/>
            <a:r>
              <a:rPr lang="fi-FI" dirty="0"/>
              <a:t>Normaali teksti</a:t>
            </a:r>
          </a:p>
          <a:p>
            <a:pPr lvl="1"/>
            <a:r>
              <a:rPr lang="da-DK" dirty="0"/>
              <a:t>Sisennetty teksti</a:t>
            </a:r>
          </a:p>
          <a:p>
            <a:pPr lvl="2"/>
            <a:r>
              <a:rPr lang="fi-FI" dirty="0"/>
              <a:t>Sisennetty teksti</a:t>
            </a:r>
          </a:p>
          <a:p>
            <a:pPr lvl="3"/>
            <a:r>
              <a:rPr lang="fi-FI" dirty="0"/>
              <a:t>Sisennetty teksti</a:t>
            </a:r>
          </a:p>
          <a:p>
            <a:pPr lvl="4"/>
            <a:r>
              <a:rPr lang="fi-FI" dirty="0"/>
              <a:t>Sisennetty teksti</a:t>
            </a:r>
          </a:p>
        </p:txBody>
      </p:sp>
    </p:spTree>
    <p:extLst>
      <p:ext uri="{BB962C8B-B14F-4D97-AF65-F5344CB8AC3E}">
        <p14:creationId xmlns:p14="http://schemas.microsoft.com/office/powerpoint/2010/main" val="210320257"/>
      </p:ext>
    </p:extLst>
  </p:cSld>
  <p:clrMap bg1="lt1" tx1="dk1" bg2="lt2" tx2="dk2" accent1="accent1" accent2="accent2" accent3="accent3" accent4="accent4" accent5="accent5" accent6="accent6" hlink="hlink" folHlink="folHlink"/>
  <p:sldLayoutIdLst>
    <p:sldLayoutId id="2147483698" r:id="rId1"/>
    <p:sldLayoutId id="2147483703" r:id="rId2"/>
    <p:sldLayoutId id="2147483707" r:id="rId3"/>
    <p:sldLayoutId id="2147483708" r:id="rId4"/>
    <p:sldLayoutId id="2147483705" r:id="rId5"/>
    <p:sldLayoutId id="2147483706" r:id="rId6"/>
    <p:sldLayoutId id="2147483709" r:id="rId7"/>
    <p:sldLayoutId id="2147483710" r:id="rId8"/>
    <p:sldLayoutId id="2147483711" r:id="rId9"/>
  </p:sldLayoutIdLst>
  <p:hf hdr="0" dt="0"/>
  <p:txStyles>
    <p:titleStyle>
      <a:lvl1pPr algn="l" rtl="0" eaLnBrk="1" fontAlgn="base" hangingPunct="1">
        <a:lnSpc>
          <a:spcPts val="3800"/>
        </a:lnSpc>
        <a:spcBef>
          <a:spcPct val="0"/>
        </a:spcBef>
        <a:spcAft>
          <a:spcPct val="0"/>
        </a:spcAft>
        <a:defRPr sz="3800" b="1" spc="0" baseline="0">
          <a:solidFill>
            <a:schemeClr val="tx1">
              <a:lumMod val="50000"/>
            </a:schemeClr>
          </a:solidFill>
          <a:latin typeface="Georgia" panose="02040502050405020303" pitchFamily="18" charset="0"/>
          <a:ea typeface="+mj-ea"/>
          <a:cs typeface="+mj-cs"/>
        </a:defRPr>
      </a:lvl1pPr>
      <a:lvl2pPr algn="l" rtl="0" eaLnBrk="1" fontAlgn="base" hangingPunct="1">
        <a:spcBef>
          <a:spcPct val="0"/>
        </a:spcBef>
        <a:spcAft>
          <a:spcPct val="0"/>
        </a:spcAft>
        <a:defRPr sz="3300">
          <a:solidFill>
            <a:srgbClr val="ED1C24"/>
          </a:solidFill>
          <a:latin typeface="Verdana" pitchFamily="34" charset="0"/>
          <a:cs typeface="Arial" charset="0"/>
        </a:defRPr>
      </a:lvl2pPr>
      <a:lvl3pPr algn="l" rtl="0" eaLnBrk="1" fontAlgn="base" hangingPunct="1">
        <a:spcBef>
          <a:spcPct val="0"/>
        </a:spcBef>
        <a:spcAft>
          <a:spcPct val="0"/>
        </a:spcAft>
        <a:defRPr sz="3300">
          <a:solidFill>
            <a:srgbClr val="ED1C24"/>
          </a:solidFill>
          <a:latin typeface="Verdana" pitchFamily="34" charset="0"/>
          <a:cs typeface="Arial" charset="0"/>
        </a:defRPr>
      </a:lvl3pPr>
      <a:lvl4pPr algn="l" rtl="0" eaLnBrk="1" fontAlgn="base" hangingPunct="1">
        <a:spcBef>
          <a:spcPct val="0"/>
        </a:spcBef>
        <a:spcAft>
          <a:spcPct val="0"/>
        </a:spcAft>
        <a:defRPr sz="3300">
          <a:solidFill>
            <a:srgbClr val="ED1C24"/>
          </a:solidFill>
          <a:latin typeface="Verdana" pitchFamily="34" charset="0"/>
          <a:cs typeface="Arial" charset="0"/>
        </a:defRPr>
      </a:lvl4pPr>
      <a:lvl5pPr algn="l" rtl="0" eaLnBrk="1" fontAlgn="base" hangingPunct="1">
        <a:spcBef>
          <a:spcPct val="0"/>
        </a:spcBef>
        <a:spcAft>
          <a:spcPct val="0"/>
        </a:spcAft>
        <a:defRPr sz="3300">
          <a:solidFill>
            <a:srgbClr val="ED1C24"/>
          </a:solidFill>
          <a:latin typeface="Verdana" pitchFamily="34" charset="0"/>
          <a:cs typeface="Arial" charset="0"/>
        </a:defRPr>
      </a:lvl5pPr>
      <a:lvl6pPr marL="457200" algn="l" rtl="0" eaLnBrk="1" fontAlgn="base" hangingPunct="1">
        <a:spcBef>
          <a:spcPct val="0"/>
        </a:spcBef>
        <a:spcAft>
          <a:spcPct val="0"/>
        </a:spcAft>
        <a:defRPr sz="3300">
          <a:solidFill>
            <a:srgbClr val="ED1C24"/>
          </a:solidFill>
          <a:latin typeface="Verdana" pitchFamily="34" charset="0"/>
          <a:cs typeface="Arial" charset="0"/>
        </a:defRPr>
      </a:lvl6pPr>
      <a:lvl7pPr marL="914400" algn="l" rtl="0" eaLnBrk="1" fontAlgn="base" hangingPunct="1">
        <a:spcBef>
          <a:spcPct val="0"/>
        </a:spcBef>
        <a:spcAft>
          <a:spcPct val="0"/>
        </a:spcAft>
        <a:defRPr sz="3300">
          <a:solidFill>
            <a:srgbClr val="ED1C24"/>
          </a:solidFill>
          <a:latin typeface="Verdana" pitchFamily="34" charset="0"/>
          <a:cs typeface="Arial" charset="0"/>
        </a:defRPr>
      </a:lvl7pPr>
      <a:lvl8pPr marL="1371600" algn="l" rtl="0" eaLnBrk="1" fontAlgn="base" hangingPunct="1">
        <a:spcBef>
          <a:spcPct val="0"/>
        </a:spcBef>
        <a:spcAft>
          <a:spcPct val="0"/>
        </a:spcAft>
        <a:defRPr sz="3300">
          <a:solidFill>
            <a:srgbClr val="ED1C24"/>
          </a:solidFill>
          <a:latin typeface="Verdana" pitchFamily="34" charset="0"/>
          <a:cs typeface="Arial" charset="0"/>
        </a:defRPr>
      </a:lvl8pPr>
      <a:lvl9pPr marL="1828800" algn="l" rtl="0" eaLnBrk="1" fontAlgn="base" hangingPunct="1">
        <a:spcBef>
          <a:spcPct val="0"/>
        </a:spcBef>
        <a:spcAft>
          <a:spcPct val="0"/>
        </a:spcAft>
        <a:defRPr sz="3300">
          <a:solidFill>
            <a:srgbClr val="ED1C24"/>
          </a:solidFill>
          <a:latin typeface="Verdana" pitchFamily="34" charset="0"/>
          <a:cs typeface="Arial" charset="0"/>
        </a:defRPr>
      </a:lvl9pPr>
    </p:titleStyle>
    <p:bodyStyle>
      <a:lvl1pPr marL="266700" indent="-266700" algn="l" rtl="0" eaLnBrk="1" fontAlgn="base" hangingPunct="1">
        <a:lnSpc>
          <a:spcPct val="100000"/>
        </a:lnSpc>
        <a:spcBef>
          <a:spcPts val="900"/>
        </a:spcBef>
        <a:spcAft>
          <a:spcPct val="0"/>
        </a:spcAft>
        <a:buClr>
          <a:srgbClr val="FF7900"/>
        </a:buClr>
        <a:buSzPct val="80000"/>
        <a:buChar char="•"/>
        <a:tabLst>
          <a:tab pos="2066925" algn="l"/>
        </a:tabLst>
        <a:defRPr sz="2000">
          <a:solidFill>
            <a:schemeClr val="tx1">
              <a:lumMod val="50000"/>
            </a:schemeClr>
          </a:solidFill>
          <a:latin typeface="+mn-lt"/>
          <a:ea typeface="+mn-ea"/>
          <a:cs typeface="+mn-cs"/>
        </a:defRPr>
      </a:lvl1pPr>
      <a:lvl2pPr marL="542925" indent="-180975" algn="l" rtl="0" eaLnBrk="1" fontAlgn="base" hangingPunct="1">
        <a:lnSpc>
          <a:spcPct val="100000"/>
        </a:lnSpc>
        <a:spcBef>
          <a:spcPts val="900"/>
        </a:spcBef>
        <a:spcAft>
          <a:spcPct val="0"/>
        </a:spcAft>
        <a:buClr>
          <a:srgbClr val="FF7900"/>
        </a:buClr>
        <a:buSzPct val="80000"/>
        <a:buChar char="•"/>
        <a:tabLst>
          <a:tab pos="2066925" algn="l"/>
        </a:tabLst>
        <a:defRPr sz="2000">
          <a:solidFill>
            <a:schemeClr val="tx1">
              <a:lumMod val="50000"/>
            </a:schemeClr>
          </a:solidFill>
          <a:latin typeface="+mn-lt"/>
          <a:cs typeface="+mn-cs"/>
        </a:defRPr>
      </a:lvl2pPr>
      <a:lvl3pPr marL="809625" indent="-171450" algn="l" rtl="0" eaLnBrk="1" fontAlgn="base" hangingPunct="1">
        <a:lnSpc>
          <a:spcPct val="100000"/>
        </a:lnSpc>
        <a:spcBef>
          <a:spcPts val="900"/>
        </a:spcBef>
        <a:spcAft>
          <a:spcPct val="0"/>
        </a:spcAft>
        <a:buClr>
          <a:srgbClr val="FF7900"/>
        </a:buClr>
        <a:buSzPct val="80000"/>
        <a:buChar char="•"/>
        <a:tabLst>
          <a:tab pos="2066925" algn="l"/>
        </a:tabLst>
        <a:defRPr sz="1800">
          <a:solidFill>
            <a:schemeClr val="tx1">
              <a:lumMod val="50000"/>
            </a:schemeClr>
          </a:solidFill>
          <a:latin typeface="+mn-lt"/>
          <a:cs typeface="+mn-cs"/>
        </a:defRPr>
      </a:lvl3pPr>
      <a:lvl4pPr marL="1162050" indent="-180975" algn="l" rtl="0" eaLnBrk="1" fontAlgn="base" hangingPunct="1">
        <a:lnSpc>
          <a:spcPct val="100000"/>
        </a:lnSpc>
        <a:spcBef>
          <a:spcPts val="900"/>
        </a:spcBef>
        <a:spcAft>
          <a:spcPct val="0"/>
        </a:spcAft>
        <a:buClr>
          <a:srgbClr val="FF7900"/>
        </a:buClr>
        <a:buSzPct val="80000"/>
        <a:buChar char="•"/>
        <a:tabLst>
          <a:tab pos="2066925" algn="l"/>
        </a:tabLst>
        <a:defRPr sz="1800">
          <a:solidFill>
            <a:schemeClr val="tx1">
              <a:lumMod val="50000"/>
            </a:schemeClr>
          </a:solidFill>
          <a:latin typeface="+mn-lt"/>
          <a:cs typeface="+mn-cs"/>
        </a:defRPr>
      </a:lvl4pPr>
      <a:lvl5pPr marL="1524000" indent="-180975" algn="l" rtl="0" eaLnBrk="1" fontAlgn="base" hangingPunct="1">
        <a:lnSpc>
          <a:spcPct val="100000"/>
        </a:lnSpc>
        <a:spcBef>
          <a:spcPts val="900"/>
        </a:spcBef>
        <a:spcAft>
          <a:spcPct val="0"/>
        </a:spcAft>
        <a:buClr>
          <a:srgbClr val="FF7900"/>
        </a:buClr>
        <a:buSzPct val="80000"/>
        <a:buChar char="•"/>
        <a:tabLst>
          <a:tab pos="2066925" algn="l"/>
        </a:tabLst>
        <a:defRPr sz="1600">
          <a:solidFill>
            <a:schemeClr val="tx1">
              <a:lumMod val="50000"/>
            </a:schemeClr>
          </a:solidFill>
          <a:latin typeface="+mn-lt"/>
          <a:cs typeface="+mn-cs"/>
        </a:defRPr>
      </a:lvl5pPr>
      <a:lvl6pPr marL="16002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6pPr>
      <a:lvl7pPr marL="20574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7pPr>
      <a:lvl8pPr marL="25146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8pPr>
      <a:lvl9pPr marL="29718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6"/>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2249577" y="6356352"/>
            <a:ext cx="1008017" cy="365125"/>
          </a:xfrm>
          <a:prstGeom prst="rect">
            <a:avLst/>
          </a:prstGeom>
        </p:spPr>
        <p:txBody>
          <a:bodyPr vert="horz" lIns="91440" tIns="45720" rIns="91440" bIns="45720" rtlCol="0" anchor="ctr"/>
          <a:lstStyle>
            <a:lvl1pPr algn="ctr">
              <a:defRPr sz="788">
                <a:solidFill>
                  <a:schemeClr val="bg2">
                    <a:lumMod val="50000"/>
                  </a:schemeClr>
                </a:solidFill>
                <a:latin typeface="Daytona" panose="020B0604030500040204" pitchFamily="34" charset="0"/>
              </a:defRPr>
            </a:lvl1pPr>
          </a:lstStyle>
          <a:p>
            <a:fld id="{5F33D40F-B22E-45FF-BADA-EE8B5ACB92FA}" type="datetime1">
              <a:rPr lang="fi-FI" smtClean="0"/>
              <a:pPr/>
              <a:t>22.9.2023</a:t>
            </a:fld>
            <a:endParaRPr lang="fi-FI" dirty="0"/>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4328747" y="6356352"/>
            <a:ext cx="7025053" cy="365125"/>
          </a:xfrm>
          <a:prstGeom prst="rect">
            <a:avLst/>
          </a:prstGeom>
        </p:spPr>
        <p:txBody>
          <a:bodyPr vert="horz" lIns="252000" tIns="45720" rIns="91440" bIns="45720" rtlCol="0" anchor="ctr"/>
          <a:lstStyle>
            <a:lvl1pPr algn="l">
              <a:defRPr sz="788">
                <a:solidFill>
                  <a:schemeClr val="bg2">
                    <a:lumMod val="50000"/>
                  </a:schemeClr>
                </a:solidFill>
                <a:latin typeface="Daytona" panose="020B0604030500040204" pitchFamily="34" charset="0"/>
              </a:defRPr>
            </a:lvl1pPr>
          </a:lstStyle>
          <a:p>
            <a:endParaRPr lang="fi-FI" dirty="0"/>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3257593" y="6356351"/>
            <a:ext cx="1071155" cy="365125"/>
          </a:xfrm>
          <a:prstGeom prst="rect">
            <a:avLst/>
          </a:prstGeom>
        </p:spPr>
        <p:txBody>
          <a:bodyPr vert="horz" lIns="91440" tIns="45720" rIns="91440" bIns="45720" rtlCol="0" anchor="ctr"/>
          <a:lstStyle>
            <a:lvl1pPr algn="ctr">
              <a:defRPr sz="788">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dirty="0"/>
          </a:p>
        </p:txBody>
      </p:sp>
    </p:spTree>
    <p:extLst>
      <p:ext uri="{BB962C8B-B14F-4D97-AF65-F5344CB8AC3E}">
        <p14:creationId xmlns:p14="http://schemas.microsoft.com/office/powerpoint/2010/main" val="192649295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Lst>
  <p:hf hdr="0" dt="0"/>
  <p:txStyles>
    <p:titleStyle>
      <a:lvl1pPr algn="l" defTabSz="685800" rtl="0" eaLnBrk="1" latinLnBrk="0" hangingPunct="1">
        <a:lnSpc>
          <a:spcPct val="90000"/>
        </a:lnSpc>
        <a:spcBef>
          <a:spcPct val="0"/>
        </a:spcBef>
        <a:buNone/>
        <a:defRPr sz="3300" kern="1200">
          <a:solidFill>
            <a:schemeClr val="accent3"/>
          </a:solidFill>
          <a:latin typeface="Daytona" panose="020B0604030500040204" pitchFamily="34" charset="0"/>
          <a:ea typeface="+mj-ea"/>
          <a:cs typeface="Biome"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333333"/>
          </a:solidFill>
          <a:latin typeface="Daytona" panose="020B060403050004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33333"/>
          </a:solidFill>
          <a:latin typeface="Daytona" panose="020B060403050004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333333"/>
          </a:solidFill>
          <a:latin typeface="Daytona" panose="020B060403050004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rgbClr val="333333"/>
          </a:solidFill>
          <a:latin typeface="Daytona" panose="020B060403050004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rgbClr val="333333"/>
          </a:solidFill>
          <a:latin typeface="Daytona" panose="020B0604030500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5" userDrawn="1">
          <p15:clr>
            <a:srgbClr val="F26B43"/>
          </p15:clr>
        </p15:guide>
        <p15:guide id="2" pos="9535" userDrawn="1">
          <p15:clr>
            <a:srgbClr val="F26B43"/>
          </p15:clr>
        </p15:guide>
        <p15:guide id="3" orient="horz" pos="346" userDrawn="1">
          <p15:clr>
            <a:srgbClr val="F26B43"/>
          </p15:clr>
        </p15:guide>
        <p15:guide id="4"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52689" y="2312896"/>
            <a:ext cx="5336381" cy="1981199"/>
          </a:xfrm>
        </p:spPr>
        <p:txBody>
          <a:bodyPr anchor="b">
            <a:normAutofit/>
          </a:bodyPr>
          <a:lstStyle/>
          <a:p>
            <a:br>
              <a:rPr lang="fi-FI" sz="3300" strike="sngStrike" dirty="0"/>
            </a:br>
            <a:r>
              <a:rPr lang="fi-FI" sz="3200" dirty="0"/>
              <a:t>Voimajohtoalueen </a:t>
            </a:r>
            <a:br>
              <a:rPr lang="fi-FI" sz="3200" dirty="0"/>
            </a:br>
            <a:r>
              <a:rPr lang="fi-FI" sz="3200" dirty="0"/>
              <a:t>lunastustoimitus</a:t>
            </a:r>
            <a:br>
              <a:rPr lang="fi-FI" sz="3300" dirty="0"/>
            </a:br>
            <a:endParaRPr lang="fi-FI" sz="3300" dirty="0"/>
          </a:p>
        </p:txBody>
      </p:sp>
      <p:sp>
        <p:nvSpPr>
          <p:cNvPr id="6" name="Subtitle 5"/>
          <p:cNvSpPr>
            <a:spLocks noGrp="1"/>
          </p:cNvSpPr>
          <p:nvPr>
            <p:ph type="subTitle" idx="1"/>
          </p:nvPr>
        </p:nvSpPr>
        <p:spPr>
          <a:xfrm>
            <a:off x="2452687" y="4149080"/>
            <a:ext cx="4464844" cy="1012304"/>
          </a:xfrm>
        </p:spPr>
        <p:txBody>
          <a:bodyPr>
            <a:normAutofit/>
          </a:bodyPr>
          <a:lstStyle/>
          <a:p>
            <a:r>
              <a:rPr lang="fi-FI" dirty="0"/>
              <a:t>2023-712091: </a:t>
            </a:r>
            <a:r>
              <a:rPr lang="fi-FI" sz="1800" b="0" i="0" u="none" strike="noStrike" baseline="0" dirty="0"/>
              <a:t>Voimajohtohanke </a:t>
            </a:r>
            <a:r>
              <a:rPr lang="fi-FI" sz="1800" b="0" i="0" u="none" strike="noStrike" baseline="0" dirty="0" err="1"/>
              <a:t>Jänkkämaa</a:t>
            </a:r>
            <a:r>
              <a:rPr lang="fi-FI" sz="1800" b="0" i="0" u="none" strike="noStrike" baseline="0" dirty="0"/>
              <a:t>- Mäntyvaara </a:t>
            </a:r>
            <a:r>
              <a:rPr lang="fi-FI" sz="1800" b="0" i="0" u="none" strike="noStrike" baseline="0"/>
              <a:t>110kV Pellon </a:t>
            </a:r>
            <a:r>
              <a:rPr lang="fi-FI" sz="1800" b="0" i="0" u="none" strike="noStrike" baseline="0" dirty="0"/>
              <a:t>kunnassa</a:t>
            </a:r>
          </a:p>
          <a:p>
            <a:endParaRPr lang="fi-FI" dirty="0">
              <a:highlight>
                <a:srgbClr val="FFFF00"/>
              </a:highlight>
            </a:endParaRPr>
          </a:p>
        </p:txBody>
      </p:sp>
      <p:sp>
        <p:nvSpPr>
          <p:cNvPr id="4" name="Subtitle 5"/>
          <p:cNvSpPr txBox="1">
            <a:spLocks/>
          </p:cNvSpPr>
          <p:nvPr/>
        </p:nvSpPr>
        <p:spPr bwMode="auto">
          <a:xfrm>
            <a:off x="2452689" y="5594350"/>
            <a:ext cx="4464843" cy="10112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a:bodyPr>
          <a:lstStyle>
            <a:lvl1pPr marL="0" indent="0" algn="ctr" rtl="0" fontAlgn="base">
              <a:lnSpc>
                <a:spcPts val="2200"/>
              </a:lnSpc>
              <a:spcBef>
                <a:spcPts val="0"/>
              </a:spcBef>
              <a:spcAft>
                <a:spcPct val="0"/>
              </a:spcAft>
              <a:buClr>
                <a:srgbClr val="FF7900"/>
              </a:buClr>
              <a:buSzPct val="80000"/>
              <a:buFontTx/>
              <a:buNone/>
              <a:tabLst>
                <a:tab pos="2066925" algn="l"/>
              </a:tabLst>
              <a:defRPr sz="1800">
                <a:solidFill>
                  <a:schemeClr val="bg1"/>
                </a:solidFill>
                <a:latin typeface="Arial" panose="020B0604020202020204" pitchFamily="34" charset="0"/>
                <a:ea typeface="+mn-ea"/>
                <a:cs typeface="Arial" panose="020B0604020202020204" pitchFamily="34" charset="0"/>
              </a:defRPr>
            </a:lvl1pPr>
            <a:lvl2pPr marL="542925" indent="-180975" algn="l" rtl="0" fontAlgn="base">
              <a:lnSpc>
                <a:spcPts val="3000"/>
              </a:lnSpc>
              <a:spcBef>
                <a:spcPts val="1500"/>
              </a:spcBef>
              <a:spcAft>
                <a:spcPct val="0"/>
              </a:spcAft>
              <a:buClr>
                <a:srgbClr val="FF7900"/>
              </a:buClr>
              <a:buSzPct val="80000"/>
              <a:buChar char="•"/>
              <a:tabLst>
                <a:tab pos="2066925" algn="l"/>
              </a:tabLst>
              <a:defRPr sz="2000">
                <a:solidFill>
                  <a:schemeClr val="tx1">
                    <a:lumMod val="50000"/>
                  </a:schemeClr>
                </a:solidFill>
                <a:latin typeface="+mn-lt"/>
                <a:cs typeface="+mn-cs"/>
              </a:defRPr>
            </a:lvl2pPr>
            <a:lvl3pPr marL="809625" indent="-171450" algn="l" rtl="0" fontAlgn="base">
              <a:lnSpc>
                <a:spcPts val="2800"/>
              </a:lnSpc>
              <a:spcBef>
                <a:spcPts val="1500"/>
              </a:spcBef>
              <a:spcAft>
                <a:spcPct val="0"/>
              </a:spcAft>
              <a:buClr>
                <a:srgbClr val="FF7900"/>
              </a:buClr>
              <a:buSzPct val="80000"/>
              <a:buChar char="•"/>
              <a:tabLst>
                <a:tab pos="2066925" algn="l"/>
              </a:tabLst>
              <a:defRPr sz="1800">
                <a:solidFill>
                  <a:schemeClr val="tx1">
                    <a:lumMod val="50000"/>
                  </a:schemeClr>
                </a:solidFill>
                <a:latin typeface="+mn-lt"/>
                <a:cs typeface="+mn-cs"/>
              </a:defRPr>
            </a:lvl3pPr>
            <a:lvl4pPr marL="1162050" indent="-180975" algn="l" rtl="0" fontAlgn="base">
              <a:lnSpc>
                <a:spcPts val="2800"/>
              </a:lnSpc>
              <a:spcBef>
                <a:spcPts val="1500"/>
              </a:spcBef>
              <a:spcAft>
                <a:spcPct val="0"/>
              </a:spcAft>
              <a:buClr>
                <a:srgbClr val="FF7900"/>
              </a:buClr>
              <a:buSzPct val="80000"/>
              <a:buChar char="•"/>
              <a:tabLst>
                <a:tab pos="2066925" algn="l"/>
              </a:tabLst>
              <a:defRPr sz="1800">
                <a:solidFill>
                  <a:schemeClr val="tx1">
                    <a:lumMod val="50000"/>
                  </a:schemeClr>
                </a:solidFill>
                <a:latin typeface="+mn-lt"/>
                <a:cs typeface="+mn-cs"/>
              </a:defRPr>
            </a:lvl4pPr>
            <a:lvl5pPr marL="1524000" indent="-180975" algn="l" rtl="0" fontAlgn="base">
              <a:lnSpc>
                <a:spcPts val="2600"/>
              </a:lnSpc>
              <a:spcBef>
                <a:spcPts val="1500"/>
              </a:spcBef>
              <a:spcAft>
                <a:spcPct val="0"/>
              </a:spcAft>
              <a:buClr>
                <a:srgbClr val="FF7900"/>
              </a:buClr>
              <a:buSzPct val="80000"/>
              <a:buChar char="•"/>
              <a:tabLst>
                <a:tab pos="2066925" algn="l"/>
              </a:tabLst>
              <a:defRPr sz="1600">
                <a:solidFill>
                  <a:schemeClr val="tx1">
                    <a:lumMod val="50000"/>
                  </a:schemeClr>
                </a:solidFill>
                <a:latin typeface="+mn-lt"/>
                <a:cs typeface="+mn-cs"/>
              </a:defRPr>
            </a:lvl5pPr>
            <a:lvl6pPr marL="16002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6pPr>
            <a:lvl7pPr marL="20574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7pPr>
            <a:lvl8pPr marL="25146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8pPr>
            <a:lvl9pPr marL="29718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9pPr>
          </a:lstStyle>
          <a:p>
            <a:pPr algn="l">
              <a:spcAft>
                <a:spcPts val="600"/>
              </a:spcAft>
            </a:pPr>
            <a:r>
              <a:rPr lang="fi-FI" sz="1200" b="0" kern="0" dirty="0">
                <a:solidFill>
                  <a:srgbClr val="333333"/>
                </a:solidFill>
              </a:rPr>
              <a:t>27.9.2023</a:t>
            </a:r>
          </a:p>
          <a:p>
            <a:pPr algn="l">
              <a:spcAft>
                <a:spcPts val="600"/>
              </a:spcAft>
            </a:pPr>
            <a:r>
              <a:rPr lang="fi-FI" sz="1200" b="0" kern="0" dirty="0">
                <a:solidFill>
                  <a:srgbClr val="333333"/>
                </a:solidFill>
              </a:rPr>
              <a:t>Jukka Koponen</a:t>
            </a:r>
          </a:p>
          <a:p>
            <a:pPr algn="l">
              <a:spcAft>
                <a:spcPts val="600"/>
              </a:spcAft>
            </a:pPr>
            <a:r>
              <a:rPr lang="fi-FI" sz="1200" b="0" kern="0" dirty="0">
                <a:solidFill>
                  <a:srgbClr val="333333"/>
                </a:solidFill>
              </a:rPr>
              <a:t>Maanmittauslaitos</a:t>
            </a:r>
          </a:p>
        </p:txBody>
      </p:sp>
    </p:spTree>
    <p:extLst>
      <p:ext uri="{BB962C8B-B14F-4D97-AF65-F5344CB8AC3E}">
        <p14:creationId xmlns:p14="http://schemas.microsoft.com/office/powerpoint/2010/main" val="42364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haltuunotto </a:t>
            </a:r>
            <a:r>
              <a:rPr lang="fi-FI" sz="1600" dirty="0"/>
              <a:t>(1/2)</a:t>
            </a:r>
          </a:p>
        </p:txBody>
      </p:sp>
      <p:sp>
        <p:nvSpPr>
          <p:cNvPr id="3" name="Sisällön paikkamerkki 2"/>
          <p:cNvSpPr>
            <a:spLocks noGrp="1"/>
          </p:cNvSpPr>
          <p:nvPr>
            <p:ph idx="1"/>
          </p:nvPr>
        </p:nvSpPr>
        <p:spPr/>
        <p:txBody>
          <a:bodyPr>
            <a:noAutofit/>
          </a:bodyPr>
          <a:lstStyle/>
          <a:p>
            <a:pPr lvl="0">
              <a:lnSpc>
                <a:spcPct val="90000"/>
              </a:lnSpc>
              <a:spcBef>
                <a:spcPct val="20000"/>
              </a:spcBef>
              <a:buFont typeface="Daytona" panose="020B0604030500040204" pitchFamily="34" charset="0"/>
              <a:buChar char="–"/>
            </a:pPr>
            <a:endParaRPr lang="fi-FI" dirty="0">
              <a:solidFill>
                <a:schemeClr val="tx1"/>
              </a:solidFill>
            </a:endParaRPr>
          </a:p>
          <a:p>
            <a:pPr>
              <a:lnSpc>
                <a:spcPct val="90000"/>
              </a:lnSpc>
              <a:spcBef>
                <a:spcPct val="20000"/>
              </a:spcBef>
            </a:pPr>
            <a:r>
              <a:rPr lang="fi-FI" sz="2000" dirty="0">
                <a:solidFill>
                  <a:schemeClr val="tx1"/>
                </a:solidFill>
              </a:rPr>
              <a:t>Haltuunotto on toimituksen vaihe, jonka päätteeksi annetaan päätös:</a:t>
            </a:r>
          </a:p>
          <a:p>
            <a:pPr lvl="2">
              <a:spcBef>
                <a:spcPct val="20000"/>
              </a:spcBef>
            </a:pPr>
            <a:r>
              <a:rPr lang="fi-FI" sz="1800" dirty="0" err="1">
                <a:solidFill>
                  <a:schemeClr val="tx1"/>
                </a:solidFill>
              </a:rPr>
              <a:t>Haltuunotettavasta</a:t>
            </a:r>
            <a:r>
              <a:rPr lang="fi-FI" sz="1800" dirty="0">
                <a:solidFill>
                  <a:schemeClr val="tx1"/>
                </a:solidFill>
              </a:rPr>
              <a:t> alueesta (=rakennettava johtoalue) ja sillä olevasta omaisuudesta</a:t>
            </a:r>
          </a:p>
          <a:p>
            <a:pPr lvl="2">
              <a:spcBef>
                <a:spcPct val="20000"/>
              </a:spcBef>
            </a:pPr>
            <a:r>
              <a:rPr lang="fi-FI" sz="1800" dirty="0">
                <a:solidFill>
                  <a:schemeClr val="tx1"/>
                </a:solidFill>
              </a:rPr>
              <a:t>Haltuunottoajankohdasta</a:t>
            </a:r>
          </a:p>
          <a:p>
            <a:pPr lvl="2">
              <a:spcBef>
                <a:spcPct val="20000"/>
              </a:spcBef>
              <a:spcAft>
                <a:spcPts val="1200"/>
              </a:spcAft>
            </a:pPr>
            <a:r>
              <a:rPr lang="fi-FI" sz="1800" dirty="0">
                <a:solidFill>
                  <a:schemeClr val="tx1"/>
                </a:solidFill>
              </a:rPr>
              <a:t>Ennakkokorvauksista</a:t>
            </a:r>
          </a:p>
          <a:p>
            <a:pPr>
              <a:lnSpc>
                <a:spcPct val="90000"/>
              </a:lnSpc>
              <a:spcBef>
                <a:spcPct val="20000"/>
              </a:spcBef>
            </a:pPr>
            <a:r>
              <a:rPr lang="fi-FI" sz="2000" dirty="0">
                <a:solidFill>
                  <a:schemeClr val="tx1"/>
                </a:solidFill>
              </a:rPr>
              <a:t>Hakija on yleensä etukäteen teettänyt </a:t>
            </a:r>
            <a:r>
              <a:rPr lang="fi-FI" sz="2000" dirty="0" err="1">
                <a:solidFill>
                  <a:schemeClr val="tx1"/>
                </a:solidFill>
              </a:rPr>
              <a:t>haltuunotettavasta</a:t>
            </a:r>
            <a:r>
              <a:rPr lang="fi-FI" sz="2000" dirty="0">
                <a:solidFill>
                  <a:schemeClr val="tx1"/>
                </a:solidFill>
              </a:rPr>
              <a:t> alueesta karttaluonnoksen ja puustonarvioinnin, jotka ovat lunastustoimikunnan ja asianosaisten käytettävissä ja tarkastettavissa.</a:t>
            </a:r>
          </a:p>
          <a:p>
            <a:pPr>
              <a:buClr>
                <a:schemeClr val="accent5"/>
              </a:buClr>
              <a:buFont typeface="Arial" panose="020B0604020202020204" pitchFamily="34" charset="0"/>
              <a:buChar char="•"/>
            </a:pPr>
            <a:endParaRPr lang="fi-FI" dirty="0">
              <a:solidFill>
                <a:schemeClr val="tx1"/>
              </a:solidFill>
            </a:endParaRPr>
          </a:p>
        </p:txBody>
      </p:sp>
      <p:sp>
        <p:nvSpPr>
          <p:cNvPr id="4" name="Suorakulmio 3"/>
          <p:cNvSpPr/>
          <p:nvPr/>
        </p:nvSpPr>
        <p:spPr>
          <a:xfrm>
            <a:off x="838200" y="1553875"/>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 </a:t>
            </a:r>
            <a:r>
              <a:rPr lang="fi-FI" sz="1600" kern="0" dirty="0">
                <a:solidFill>
                  <a:schemeClr val="accent3"/>
                </a:solidFill>
                <a:latin typeface="+mn-lt"/>
              </a:rPr>
              <a:t>Haltuunotto</a:t>
            </a:r>
            <a:r>
              <a:rPr lang="fi-FI" sz="1600" b="0" kern="0" dirty="0">
                <a:solidFill>
                  <a:schemeClr val="accent3"/>
                </a:solidFill>
                <a:latin typeface="+mn-lt"/>
              </a:rPr>
              <a:t> &gt; Rakennustyöt &gt; Jatkokokous &gt; Loppukokous</a:t>
            </a:r>
          </a:p>
        </p:txBody>
      </p:sp>
    </p:spTree>
    <p:extLst>
      <p:ext uri="{BB962C8B-B14F-4D97-AF65-F5344CB8AC3E}">
        <p14:creationId xmlns:p14="http://schemas.microsoft.com/office/powerpoint/2010/main" val="193651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haltuunotto </a:t>
            </a:r>
            <a:r>
              <a:rPr lang="fi-FI" sz="1600" dirty="0"/>
              <a:t>(2/2)</a:t>
            </a:r>
            <a:endParaRPr lang="fi-FI" sz="3200" dirty="0"/>
          </a:p>
        </p:txBody>
      </p:sp>
      <p:sp>
        <p:nvSpPr>
          <p:cNvPr id="3" name="Sisällön paikkamerkki 2"/>
          <p:cNvSpPr>
            <a:spLocks noGrp="1"/>
          </p:cNvSpPr>
          <p:nvPr>
            <p:ph idx="1"/>
          </p:nvPr>
        </p:nvSpPr>
        <p:spPr/>
        <p:txBody>
          <a:bodyPr/>
          <a:lstStyle/>
          <a:p>
            <a:pPr marL="0" lvl="0" indent="0">
              <a:lnSpc>
                <a:spcPct val="90000"/>
              </a:lnSpc>
              <a:spcBef>
                <a:spcPct val="20000"/>
              </a:spcBef>
              <a:buNone/>
            </a:pPr>
            <a:endParaRPr lang="fi-FI" dirty="0">
              <a:solidFill>
                <a:schemeClr val="tx1"/>
              </a:solidFill>
            </a:endParaRPr>
          </a:p>
          <a:p>
            <a:pPr>
              <a:lnSpc>
                <a:spcPct val="90000"/>
              </a:lnSpc>
              <a:spcBef>
                <a:spcPct val="20000"/>
              </a:spcBef>
            </a:pPr>
            <a:r>
              <a:rPr lang="fi-FI" sz="2000" dirty="0">
                <a:solidFill>
                  <a:schemeClr val="tx1"/>
                </a:solidFill>
              </a:rPr>
              <a:t>Tarpeen mukaan pidettävässä haltuunottokatselmuksessa:</a:t>
            </a:r>
          </a:p>
          <a:p>
            <a:pPr lvl="2">
              <a:spcBef>
                <a:spcPct val="20000"/>
              </a:spcBef>
            </a:pPr>
            <a:r>
              <a:rPr lang="fi-FI" sz="1800" dirty="0">
                <a:solidFill>
                  <a:schemeClr val="tx1"/>
                </a:solidFill>
              </a:rPr>
              <a:t>Kirjataan </a:t>
            </a:r>
            <a:r>
              <a:rPr lang="fi-FI" sz="1800" dirty="0" err="1">
                <a:solidFill>
                  <a:schemeClr val="tx1"/>
                </a:solidFill>
              </a:rPr>
              <a:t>haltuunotettava</a:t>
            </a:r>
            <a:r>
              <a:rPr lang="fi-FI" sz="1800" dirty="0">
                <a:solidFill>
                  <a:schemeClr val="tx1"/>
                </a:solidFill>
              </a:rPr>
              <a:t> omaisuus</a:t>
            </a:r>
          </a:p>
          <a:p>
            <a:pPr lvl="2">
              <a:spcBef>
                <a:spcPct val="20000"/>
              </a:spcBef>
              <a:spcAft>
                <a:spcPts val="600"/>
              </a:spcAft>
            </a:pPr>
            <a:r>
              <a:rPr lang="fi-FI" sz="1800" dirty="0">
                <a:solidFill>
                  <a:schemeClr val="tx1"/>
                </a:solidFill>
              </a:rPr>
              <a:t>Määrätään asianosaisen vaatimuksesta ennakkokorvaukset</a:t>
            </a:r>
          </a:p>
          <a:p>
            <a:pPr>
              <a:lnSpc>
                <a:spcPct val="90000"/>
              </a:lnSpc>
              <a:spcBef>
                <a:spcPct val="20000"/>
              </a:spcBef>
              <a:spcAft>
                <a:spcPts val="600"/>
              </a:spcAft>
            </a:pPr>
            <a:r>
              <a:rPr lang="fi-FI" sz="2000" dirty="0">
                <a:solidFill>
                  <a:schemeClr val="tx1"/>
                </a:solidFill>
              </a:rPr>
              <a:t>Ennakkokorvausta määrätään ¾ likimäärin arvioidusta </a:t>
            </a:r>
            <a:r>
              <a:rPr lang="fi-FI" sz="2000" dirty="0" err="1">
                <a:solidFill>
                  <a:schemeClr val="tx1"/>
                </a:solidFill>
              </a:rPr>
              <a:t>haltuunotettavaa</a:t>
            </a:r>
            <a:r>
              <a:rPr lang="fi-FI" sz="2000" dirty="0">
                <a:solidFill>
                  <a:schemeClr val="tx1"/>
                </a:solidFill>
              </a:rPr>
              <a:t> omaisuutta koskevasta lopullisesta korvauksesta.</a:t>
            </a:r>
          </a:p>
          <a:p>
            <a:pPr>
              <a:lnSpc>
                <a:spcPct val="90000"/>
              </a:lnSpc>
              <a:spcBef>
                <a:spcPct val="20000"/>
              </a:spcBef>
            </a:pPr>
            <a:r>
              <a:rPr lang="fi-FI" sz="2000" dirty="0">
                <a:solidFill>
                  <a:schemeClr val="tx1"/>
                </a:solidFill>
              </a:rPr>
              <a:t>Hakija saa oikeuden ottaa rakennettavan johtoalueen haltuunsa, kun haltuunottokatselmus on julistettu päättyneeksi ja ennakkokorvaukset maksettu</a:t>
            </a:r>
          </a:p>
          <a:p>
            <a:pPr lvl="0">
              <a:lnSpc>
                <a:spcPct val="90000"/>
              </a:lnSpc>
              <a:spcBef>
                <a:spcPct val="20000"/>
              </a:spcBef>
              <a:buClr>
                <a:schemeClr val="accent5"/>
              </a:buClr>
              <a:buFont typeface="Arial" panose="020B0604020202020204" pitchFamily="34" charset="0"/>
              <a:buChar char="•"/>
            </a:pPr>
            <a:endParaRPr lang="fi-FI" dirty="0">
              <a:solidFill>
                <a:schemeClr val="tx1"/>
              </a:solidFill>
            </a:endParaRPr>
          </a:p>
          <a:p>
            <a:endParaRPr lang="fi-FI" dirty="0"/>
          </a:p>
        </p:txBody>
      </p:sp>
      <p:sp>
        <p:nvSpPr>
          <p:cNvPr id="4" name="Suorakulmio 3"/>
          <p:cNvSpPr/>
          <p:nvPr/>
        </p:nvSpPr>
        <p:spPr>
          <a:xfrm>
            <a:off x="838200" y="1557526"/>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Haltuunotto </a:t>
            </a:r>
            <a:r>
              <a:rPr lang="fi-FI" sz="1600" b="0" kern="0" dirty="0">
                <a:solidFill>
                  <a:schemeClr val="accent3"/>
                </a:solidFill>
                <a:latin typeface="+mn-lt"/>
              </a:rPr>
              <a:t>&gt; Rakennustyöt &gt; Jatkokokous &gt; Loppukokous</a:t>
            </a:r>
          </a:p>
        </p:txBody>
      </p:sp>
    </p:spTree>
    <p:extLst>
      <p:ext uri="{BB962C8B-B14F-4D97-AF65-F5344CB8AC3E}">
        <p14:creationId xmlns:p14="http://schemas.microsoft.com/office/powerpoint/2010/main" val="30865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rakennustyöt</a:t>
            </a:r>
            <a:endParaRPr lang="fi-FI" sz="3200" dirty="0"/>
          </a:p>
        </p:txBody>
      </p:sp>
      <p:sp>
        <p:nvSpPr>
          <p:cNvPr id="3" name="Sisällön paikkamerkki 2"/>
          <p:cNvSpPr>
            <a:spLocks noGrp="1"/>
          </p:cNvSpPr>
          <p:nvPr>
            <p:ph idx="1"/>
          </p:nvPr>
        </p:nvSpPr>
        <p:spPr/>
        <p:txBody>
          <a:bodyPr>
            <a:normAutofit/>
          </a:bodyPr>
          <a:lstStyle/>
          <a:p>
            <a:pPr lvl="0">
              <a:lnSpc>
                <a:spcPct val="90000"/>
              </a:lnSpc>
              <a:spcBef>
                <a:spcPct val="20000"/>
              </a:spcBef>
              <a:buFont typeface="Daytona" panose="020B0604030500040204" pitchFamily="34" charset="0"/>
              <a:buChar char="–"/>
            </a:pPr>
            <a:endParaRPr lang="fi-FI" sz="2200" dirty="0">
              <a:solidFill>
                <a:schemeClr val="tx1"/>
              </a:solidFill>
            </a:endParaRPr>
          </a:p>
          <a:p>
            <a:pPr>
              <a:lnSpc>
                <a:spcPct val="90000"/>
              </a:lnSpc>
              <a:spcBef>
                <a:spcPct val="20000"/>
              </a:spcBef>
            </a:pPr>
            <a:r>
              <a:rPr lang="fi-FI" sz="2000" dirty="0">
                <a:solidFill>
                  <a:schemeClr val="tx1"/>
                </a:solidFill>
              </a:rPr>
              <a:t>Voimajohtoalueen rakentamisvaiheessa sovitaan</a:t>
            </a:r>
          </a:p>
          <a:p>
            <a:pPr lvl="1">
              <a:spcBef>
                <a:spcPct val="20000"/>
              </a:spcBef>
            </a:pPr>
            <a:r>
              <a:rPr lang="fi-FI" dirty="0">
                <a:solidFill>
                  <a:schemeClr val="tx1"/>
                </a:solidFill>
              </a:rPr>
              <a:t>Johtoalueelta hakattavan puuston poisto- ja myyntitavasta</a:t>
            </a:r>
          </a:p>
          <a:p>
            <a:pPr lvl="1">
              <a:spcBef>
                <a:spcPct val="20000"/>
              </a:spcBef>
            </a:pPr>
            <a:r>
              <a:rPr lang="fi-FI" dirty="0">
                <a:solidFill>
                  <a:schemeClr val="tx1"/>
                </a:solidFill>
              </a:rPr>
              <a:t>Yksityisteiden käytöstä rakentamisen aikana</a:t>
            </a:r>
          </a:p>
          <a:p>
            <a:pPr lvl="1">
              <a:spcBef>
                <a:spcPct val="20000"/>
              </a:spcBef>
              <a:spcAft>
                <a:spcPts val="600"/>
              </a:spcAft>
            </a:pPr>
            <a:r>
              <a:rPr lang="fi-FI" dirty="0">
                <a:solidFill>
                  <a:schemeClr val="tx1"/>
                </a:solidFill>
              </a:rPr>
              <a:t>Rakennustöistä aiheutuneiden vahinkojen korjaamisesta </a:t>
            </a:r>
            <a:br>
              <a:rPr lang="fi-FI" dirty="0">
                <a:solidFill>
                  <a:schemeClr val="tx1"/>
                </a:solidFill>
              </a:rPr>
            </a:br>
            <a:r>
              <a:rPr lang="fi-FI" dirty="0">
                <a:solidFill>
                  <a:schemeClr val="tx1"/>
                </a:solidFill>
              </a:rPr>
              <a:t>ja korvaamisesta</a:t>
            </a:r>
          </a:p>
          <a:p>
            <a:pPr>
              <a:lnSpc>
                <a:spcPct val="90000"/>
              </a:lnSpc>
              <a:spcBef>
                <a:spcPct val="20000"/>
              </a:spcBef>
              <a:spcAft>
                <a:spcPts val="600"/>
              </a:spcAft>
            </a:pPr>
            <a:r>
              <a:rPr lang="fi-FI" sz="2000" dirty="0">
                <a:solidFill>
                  <a:schemeClr val="tx1"/>
                </a:solidFill>
              </a:rPr>
              <a:t>Jos sopimukseen ei päästä, erimielisyydet ratkaisee </a:t>
            </a:r>
            <a:br>
              <a:rPr lang="fi-FI" sz="2000" dirty="0">
                <a:solidFill>
                  <a:schemeClr val="tx1"/>
                </a:solidFill>
              </a:rPr>
            </a:br>
            <a:r>
              <a:rPr lang="fi-FI" sz="2000" dirty="0">
                <a:solidFill>
                  <a:schemeClr val="tx1"/>
                </a:solidFill>
              </a:rPr>
              <a:t>lunastustoimikunta toimitusta jatkettaessa.</a:t>
            </a:r>
          </a:p>
          <a:p>
            <a:pPr>
              <a:lnSpc>
                <a:spcPct val="90000"/>
              </a:lnSpc>
              <a:spcBef>
                <a:spcPct val="20000"/>
              </a:spcBef>
            </a:pPr>
            <a:r>
              <a:rPr lang="fi-FI" sz="2000" dirty="0">
                <a:solidFill>
                  <a:schemeClr val="tx1"/>
                </a:solidFill>
              </a:rPr>
              <a:t>Puuston kaadot ja rakennustyöt voidaan aloittaa jo ennen </a:t>
            </a:r>
            <a:br>
              <a:rPr lang="fi-FI" sz="2000" dirty="0">
                <a:solidFill>
                  <a:schemeClr val="tx1"/>
                </a:solidFill>
              </a:rPr>
            </a:br>
            <a:r>
              <a:rPr lang="fi-FI" sz="2000" dirty="0">
                <a:solidFill>
                  <a:schemeClr val="tx1"/>
                </a:solidFill>
              </a:rPr>
              <a:t>haltuunottoa asianosaisten tekemien sopimusten perusteella</a:t>
            </a:r>
          </a:p>
          <a:p>
            <a:endParaRPr lang="fi-FI" dirty="0"/>
          </a:p>
        </p:txBody>
      </p:sp>
      <p:sp>
        <p:nvSpPr>
          <p:cNvPr id="4" name="Suorakulmio 3"/>
          <p:cNvSpPr/>
          <p:nvPr/>
        </p:nvSpPr>
        <p:spPr>
          <a:xfrm>
            <a:off x="838200" y="1557527"/>
            <a:ext cx="9486141"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a:t>
            </a:r>
            <a:r>
              <a:rPr lang="fi-FI" sz="1600" kern="0" dirty="0">
                <a:solidFill>
                  <a:schemeClr val="accent3"/>
                </a:solidFill>
                <a:latin typeface="+mn-lt"/>
              </a:rPr>
              <a:t>Rakennustyöt</a:t>
            </a:r>
            <a:r>
              <a:rPr lang="fi-FI" sz="1600" b="0" kern="0" dirty="0">
                <a:solidFill>
                  <a:schemeClr val="accent3"/>
                </a:solidFill>
                <a:latin typeface="+mn-lt"/>
              </a:rPr>
              <a:t> &gt; Jatkokokous &gt; Loppukokous</a:t>
            </a:r>
          </a:p>
        </p:txBody>
      </p:sp>
      <p:pic>
        <p:nvPicPr>
          <p:cNvPr id="6" name="Kuvan paikkamerkki 7" descr="Kuva, joka sisältää kohteen puu, ruoho, ulko, taivas&#10;&#10;">
            <a:extLst>
              <a:ext uri="{FF2B5EF4-FFF2-40B4-BE49-F238E27FC236}">
                <a16:creationId xmlns:a16="http://schemas.microsoft.com/office/drawing/2014/main" id="{8402C28E-B8CA-42D7-B2B0-0409D01A9993}"/>
              </a:ext>
            </a:extLst>
          </p:cNvPr>
          <p:cNvPicPr>
            <a:picLocks noChangeAspect="1"/>
          </p:cNvPicPr>
          <p:nvPr/>
        </p:nvPicPr>
        <p:blipFill rotWithShape="1">
          <a:blip r:embed="rId2"/>
          <a:srcRect l="2815" r="2815"/>
          <a:stretch/>
        </p:blipFill>
        <p:spPr>
          <a:xfrm>
            <a:off x="8117596" y="1459684"/>
            <a:ext cx="4124697" cy="4150312"/>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p:spPr>
      </p:pic>
    </p:spTree>
    <p:extLst>
      <p:ext uri="{BB962C8B-B14F-4D97-AF65-F5344CB8AC3E}">
        <p14:creationId xmlns:p14="http://schemas.microsoft.com/office/powerpoint/2010/main" val="252538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552052"/>
            <a:ext cx="10515600" cy="1325563"/>
          </a:xfrm>
        </p:spPr>
        <p:txBody>
          <a:bodyPr>
            <a:normAutofit/>
          </a:bodyPr>
          <a:lstStyle/>
          <a:p>
            <a:r>
              <a:rPr lang="fi-FI" sz="3200" dirty="0"/>
              <a:t>Lunastustoimituksen eteneminen, </a:t>
            </a:r>
            <a:r>
              <a:rPr lang="fi-FI" sz="2000" dirty="0"/>
              <a:t>jatkokokous </a:t>
            </a:r>
            <a:r>
              <a:rPr lang="fi-FI" sz="1600" dirty="0"/>
              <a:t>(1/2)</a:t>
            </a:r>
            <a:endParaRPr lang="fi-FI" sz="3200" dirty="0"/>
          </a:p>
        </p:txBody>
      </p:sp>
      <p:sp>
        <p:nvSpPr>
          <p:cNvPr id="4" name="Suorakulmio 3"/>
          <p:cNvSpPr/>
          <p:nvPr/>
        </p:nvSpPr>
        <p:spPr>
          <a:xfrm>
            <a:off x="820033" y="1557527"/>
            <a:ext cx="7939904"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a:t>
            </a:r>
            <a:r>
              <a:rPr lang="fi-FI" sz="1600" kern="0" dirty="0">
                <a:solidFill>
                  <a:schemeClr val="accent3"/>
                </a:solidFill>
                <a:latin typeface="+mn-lt"/>
              </a:rPr>
              <a:t>Jatkokokous</a:t>
            </a:r>
            <a:r>
              <a:rPr lang="fi-FI" sz="1600" b="0" kern="0" dirty="0">
                <a:solidFill>
                  <a:schemeClr val="accent3"/>
                </a:solidFill>
                <a:latin typeface="+mn-lt"/>
              </a:rPr>
              <a:t> &gt; Loppukokous</a:t>
            </a:r>
          </a:p>
        </p:txBody>
      </p:sp>
      <p:sp>
        <p:nvSpPr>
          <p:cNvPr id="6" name="Sisällön paikkamerkki 5">
            <a:extLst>
              <a:ext uri="{FF2B5EF4-FFF2-40B4-BE49-F238E27FC236}">
                <a16:creationId xmlns:a16="http://schemas.microsoft.com/office/drawing/2014/main" id="{346AD554-C627-4984-B230-9EA575230F7A}"/>
              </a:ext>
            </a:extLst>
          </p:cNvPr>
          <p:cNvSpPr>
            <a:spLocks noGrp="1"/>
          </p:cNvSpPr>
          <p:nvPr>
            <p:ph idx="1"/>
          </p:nvPr>
        </p:nvSpPr>
        <p:spPr/>
        <p:txBody>
          <a:bodyPr/>
          <a:lstStyle/>
          <a:p>
            <a:pPr marL="0" lvl="0" indent="0">
              <a:lnSpc>
                <a:spcPct val="90000"/>
              </a:lnSpc>
              <a:spcBef>
                <a:spcPct val="20000"/>
              </a:spcBef>
              <a:buNone/>
            </a:pPr>
            <a:endParaRPr lang="fi-FI" sz="2000" dirty="0">
              <a:solidFill>
                <a:schemeClr val="tx1"/>
              </a:solidFill>
            </a:endParaRPr>
          </a:p>
          <a:p>
            <a:pPr>
              <a:lnSpc>
                <a:spcPct val="90000"/>
              </a:lnSpc>
              <a:spcBef>
                <a:spcPct val="20000"/>
              </a:spcBef>
            </a:pPr>
            <a:r>
              <a:rPr lang="fi-FI" sz="2000" dirty="0">
                <a:solidFill>
                  <a:schemeClr val="tx1"/>
                </a:solidFill>
              </a:rPr>
              <a:t>Voimajohdon rakentamisen jälkeen pidetään yleensä </a:t>
            </a:r>
            <a:br>
              <a:rPr lang="fi-FI" sz="2000" dirty="0">
                <a:solidFill>
                  <a:schemeClr val="tx1"/>
                </a:solidFill>
              </a:rPr>
            </a:br>
            <a:r>
              <a:rPr lang="fi-FI" sz="2000" dirty="0">
                <a:solidFill>
                  <a:schemeClr val="tx1"/>
                </a:solidFill>
              </a:rPr>
              <a:t>jatkokokous, jossa:</a:t>
            </a:r>
          </a:p>
          <a:p>
            <a:pPr marL="628650" lvl="1" indent="-285750">
              <a:lnSpc>
                <a:spcPct val="90000"/>
              </a:lnSpc>
              <a:spcBef>
                <a:spcPct val="20000"/>
              </a:spcBef>
              <a:buFont typeface="Arial" panose="020B0604020202020204" pitchFamily="34" charset="0"/>
              <a:buChar char="•"/>
            </a:pPr>
            <a:r>
              <a:rPr lang="fi-FI" sz="1700" dirty="0">
                <a:solidFill>
                  <a:schemeClr val="tx1"/>
                </a:solidFill>
              </a:rPr>
              <a:t>Esitellään toimituskartta ja pinta-alaselitelmät</a:t>
            </a:r>
          </a:p>
          <a:p>
            <a:pPr marL="628650" lvl="1" indent="-285750">
              <a:lnSpc>
                <a:spcPct val="90000"/>
              </a:lnSpc>
              <a:spcBef>
                <a:spcPct val="20000"/>
              </a:spcBef>
              <a:buFont typeface="Arial" panose="020B0604020202020204" pitchFamily="34" charset="0"/>
              <a:buChar char="•"/>
            </a:pPr>
            <a:r>
              <a:rPr lang="fi-FI" sz="1700" dirty="0">
                <a:solidFill>
                  <a:schemeClr val="tx1"/>
                </a:solidFill>
              </a:rPr>
              <a:t>Annetaan määräaika lopullisten korvausvaatimusten </a:t>
            </a:r>
            <a:br>
              <a:rPr lang="fi-FI" sz="1700" dirty="0">
                <a:solidFill>
                  <a:schemeClr val="tx1"/>
                </a:solidFill>
              </a:rPr>
            </a:br>
            <a:r>
              <a:rPr lang="fi-FI" sz="1700" dirty="0">
                <a:solidFill>
                  <a:schemeClr val="tx1"/>
                </a:solidFill>
              </a:rPr>
              <a:t>jättämiseksi</a:t>
            </a:r>
          </a:p>
          <a:p>
            <a:pPr marL="628650" lvl="1" indent="-285750">
              <a:lnSpc>
                <a:spcPct val="90000"/>
              </a:lnSpc>
              <a:spcBef>
                <a:spcPct val="20000"/>
              </a:spcBef>
              <a:spcAft>
                <a:spcPts val="1200"/>
              </a:spcAft>
              <a:buFont typeface="Arial" panose="020B0604020202020204" pitchFamily="34" charset="0"/>
              <a:buChar char="•"/>
            </a:pPr>
            <a:r>
              <a:rPr lang="fi-FI" sz="1700" dirty="0">
                <a:solidFill>
                  <a:schemeClr val="tx1"/>
                </a:solidFill>
              </a:rPr>
              <a:t>Sovitaan maastokatselmuksen ajankohta</a:t>
            </a:r>
          </a:p>
          <a:p>
            <a:pPr>
              <a:lnSpc>
                <a:spcPct val="90000"/>
              </a:lnSpc>
              <a:spcBef>
                <a:spcPct val="20000"/>
              </a:spcBef>
            </a:pPr>
            <a:r>
              <a:rPr lang="fi-FI" sz="2000" dirty="0">
                <a:solidFill>
                  <a:schemeClr val="tx1"/>
                </a:solidFill>
              </a:rPr>
              <a:t>Joskus em. kokous voidaan korvata kirjelmällä, jossa </a:t>
            </a:r>
            <a:br>
              <a:rPr lang="fi-FI" sz="2000" dirty="0">
                <a:solidFill>
                  <a:schemeClr val="tx1"/>
                </a:solidFill>
              </a:rPr>
            </a:br>
            <a:r>
              <a:rPr lang="fi-FI" sz="2000" dirty="0">
                <a:solidFill>
                  <a:schemeClr val="tx1"/>
                </a:solidFill>
              </a:rPr>
              <a:t>annetaan määräaika vaatimuksille ja </a:t>
            </a:r>
            <a:br>
              <a:rPr lang="fi-FI" sz="2000" dirty="0">
                <a:solidFill>
                  <a:schemeClr val="tx1"/>
                </a:solidFill>
              </a:rPr>
            </a:br>
            <a:r>
              <a:rPr lang="fi-FI" sz="2000" dirty="0">
                <a:solidFill>
                  <a:schemeClr val="tx1"/>
                </a:solidFill>
              </a:rPr>
              <a:t>määrätään katselmusajankohta </a:t>
            </a:r>
          </a:p>
          <a:p>
            <a:endParaRPr lang="fi-FI" dirty="0"/>
          </a:p>
        </p:txBody>
      </p:sp>
      <p:pic>
        <p:nvPicPr>
          <p:cNvPr id="9" name="Kuvan paikkamerkki 7" descr="Kuva, joka sisältää kohteen henkilö, ryhmä, henkilöt, neuvottelutila&#10;&#10;">
            <a:extLst>
              <a:ext uri="{FF2B5EF4-FFF2-40B4-BE49-F238E27FC236}">
                <a16:creationId xmlns:a16="http://schemas.microsoft.com/office/drawing/2014/main" id="{3A673DB8-EF5E-4D32-91F3-5F1CFFF5A36D}"/>
              </a:ext>
            </a:extLst>
          </p:cNvPr>
          <p:cNvPicPr>
            <a:picLocks noChangeAspect="1"/>
          </p:cNvPicPr>
          <p:nvPr/>
        </p:nvPicPr>
        <p:blipFill rotWithShape="1">
          <a:blip r:embed="rId2"/>
          <a:srcRect t="7934" b="7934"/>
          <a:stretch/>
        </p:blipFill>
        <p:spPr>
          <a:xfrm>
            <a:off x="8081672" y="1557527"/>
            <a:ext cx="4114257" cy="4139807"/>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p:spPr>
      </p:pic>
    </p:spTree>
    <p:extLst>
      <p:ext uri="{BB962C8B-B14F-4D97-AF65-F5344CB8AC3E}">
        <p14:creationId xmlns:p14="http://schemas.microsoft.com/office/powerpoint/2010/main" val="4025601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jatkokokous </a:t>
            </a:r>
            <a:r>
              <a:rPr lang="fi-FI" sz="1600" dirty="0"/>
              <a:t>(2/2)</a:t>
            </a:r>
            <a:endParaRPr lang="fi-FI" sz="3200" dirty="0"/>
          </a:p>
        </p:txBody>
      </p:sp>
      <p:sp>
        <p:nvSpPr>
          <p:cNvPr id="4" name="Suorakulmio 3"/>
          <p:cNvSpPr/>
          <p:nvPr/>
        </p:nvSpPr>
        <p:spPr>
          <a:xfrm>
            <a:off x="838200" y="1557529"/>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a:t>
            </a:r>
            <a:r>
              <a:rPr lang="fi-FI" sz="1600" kern="0" dirty="0">
                <a:solidFill>
                  <a:schemeClr val="accent3"/>
                </a:solidFill>
                <a:latin typeface="+mn-lt"/>
              </a:rPr>
              <a:t>Jatkokokous</a:t>
            </a:r>
            <a:r>
              <a:rPr lang="fi-FI" sz="1600" b="0" kern="0" dirty="0">
                <a:solidFill>
                  <a:schemeClr val="accent3"/>
                </a:solidFill>
                <a:latin typeface="+mn-lt"/>
              </a:rPr>
              <a:t> &gt; Loppukokous</a:t>
            </a:r>
          </a:p>
        </p:txBody>
      </p:sp>
      <p:sp>
        <p:nvSpPr>
          <p:cNvPr id="3" name="Sisällön paikkamerkki 2"/>
          <p:cNvSpPr>
            <a:spLocks noGrp="1"/>
          </p:cNvSpPr>
          <p:nvPr>
            <p:ph idx="1"/>
          </p:nvPr>
        </p:nvSpPr>
        <p:spPr/>
        <p:txBody>
          <a:bodyPr/>
          <a:lstStyle/>
          <a:p>
            <a:pPr lvl="0">
              <a:spcAft>
                <a:spcPts val="600"/>
              </a:spcAft>
              <a:buFont typeface="Daytona" panose="020B0604030500040204" pitchFamily="34" charset="0"/>
              <a:buChar char="–"/>
            </a:pPr>
            <a:endParaRPr lang="fi-FI" dirty="0">
              <a:solidFill>
                <a:srgbClr val="000000"/>
              </a:solidFill>
            </a:endParaRPr>
          </a:p>
          <a:p>
            <a:pPr>
              <a:spcAft>
                <a:spcPts val="600"/>
              </a:spcAft>
            </a:pPr>
            <a:r>
              <a:rPr lang="fi-FI" dirty="0">
                <a:solidFill>
                  <a:srgbClr val="000000"/>
                </a:solidFill>
              </a:rPr>
              <a:t>Jatkokokouksen ja korvausvaatimusten esittämisen jälkeen pidetään tarvittaessa </a:t>
            </a:r>
            <a:r>
              <a:rPr lang="fi-FI" u="sng" dirty="0">
                <a:solidFill>
                  <a:srgbClr val="000000"/>
                </a:solidFill>
              </a:rPr>
              <a:t>maastokatselmus</a:t>
            </a:r>
            <a:r>
              <a:rPr lang="fi-FI" dirty="0">
                <a:solidFill>
                  <a:srgbClr val="000000"/>
                </a:solidFill>
              </a:rPr>
              <a:t>, jossa selvitetään voimalinjan vaikutukset lunastuksen kohteena tai voimalinjan välittömässä läheisyydessä oleviin kiinteistöihin</a:t>
            </a:r>
          </a:p>
          <a:p>
            <a:r>
              <a:rPr lang="fi-FI" dirty="0">
                <a:solidFill>
                  <a:srgbClr val="000000"/>
                </a:solidFill>
              </a:rPr>
              <a:t>Maastokatselmuksen jälkeen lunastaja antaa oman vastineen esitetyistä vaatimuksista</a:t>
            </a:r>
            <a:endParaRPr lang="fi-FI" dirty="0"/>
          </a:p>
          <a:p>
            <a:pPr lvl="0">
              <a:buClr>
                <a:schemeClr val="accent5"/>
              </a:buClr>
              <a:buFont typeface="Arial" panose="020B0604020202020204" pitchFamily="34" charset="0"/>
              <a:buChar char="•"/>
            </a:pPr>
            <a:endParaRPr lang="fi-FI" dirty="0">
              <a:solidFill>
                <a:srgbClr val="000000"/>
              </a:solidFill>
            </a:endParaRPr>
          </a:p>
        </p:txBody>
      </p:sp>
      <p:pic>
        <p:nvPicPr>
          <p:cNvPr id="5" name="Kuva 4" descr="pedersöre_blåbärskulla2.JPG, kuva maisemasta, jossa voimajohto"/>
          <p:cNvPicPr>
            <a:picLocks noChangeAspect="1"/>
          </p:cNvPicPr>
          <p:nvPr/>
        </p:nvPicPr>
        <p:blipFill>
          <a:blip r:embed="rId2" cstate="print"/>
          <a:srcRect l="16406" t="13785" b="37149"/>
          <a:stretch>
            <a:fillRect/>
          </a:stretch>
        </p:blipFill>
        <p:spPr>
          <a:xfrm>
            <a:off x="2508131" y="4027289"/>
            <a:ext cx="6178941" cy="2425390"/>
          </a:xfrm>
          <a:prstGeom prst="rect">
            <a:avLst/>
          </a:prstGeom>
          <a:ln>
            <a:noFill/>
          </a:ln>
          <a:effectLst>
            <a:softEdge rad="112500"/>
          </a:effectLst>
        </p:spPr>
      </p:pic>
    </p:spTree>
    <p:extLst>
      <p:ext uri="{BB962C8B-B14F-4D97-AF65-F5344CB8AC3E}">
        <p14:creationId xmlns:p14="http://schemas.microsoft.com/office/powerpoint/2010/main" val="175414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loppukokous </a:t>
            </a:r>
            <a:r>
              <a:rPr lang="fi-FI" sz="1600" dirty="0"/>
              <a:t>(1/8)</a:t>
            </a:r>
            <a:endParaRPr lang="fi-FI" sz="3200" dirty="0"/>
          </a:p>
        </p:txBody>
      </p:sp>
      <p:sp>
        <p:nvSpPr>
          <p:cNvPr id="3" name="Sisällön paikkamerkki 2"/>
          <p:cNvSpPr>
            <a:spLocks noGrp="1"/>
          </p:cNvSpPr>
          <p:nvPr>
            <p:ph idx="1"/>
          </p:nvPr>
        </p:nvSpPr>
        <p:spPr>
          <a:xfrm>
            <a:off x="838200" y="1877614"/>
            <a:ext cx="10515600" cy="4299349"/>
          </a:xfrm>
        </p:spPr>
        <p:txBody>
          <a:bodyPr/>
          <a:lstStyle/>
          <a:p>
            <a:pPr lvl="0">
              <a:lnSpc>
                <a:spcPct val="90000"/>
              </a:lnSpc>
              <a:spcBef>
                <a:spcPct val="20000"/>
              </a:spcBef>
              <a:spcAft>
                <a:spcPts val="600"/>
              </a:spcAft>
              <a:buFont typeface="Daytona" panose="020B0604030500040204" pitchFamily="34" charset="0"/>
              <a:buChar char="–"/>
            </a:pPr>
            <a:endParaRPr lang="fi-FI" dirty="0">
              <a:solidFill>
                <a:schemeClr val="tx1"/>
              </a:solidFill>
            </a:endParaRPr>
          </a:p>
          <a:p>
            <a:pPr>
              <a:lnSpc>
                <a:spcPct val="90000"/>
              </a:lnSpc>
              <a:spcBef>
                <a:spcPct val="20000"/>
              </a:spcBef>
              <a:spcAft>
                <a:spcPts val="600"/>
              </a:spcAft>
            </a:pPr>
            <a:r>
              <a:rPr lang="fi-FI" sz="2000" dirty="0">
                <a:solidFill>
                  <a:schemeClr val="tx1"/>
                </a:solidFill>
              </a:rPr>
              <a:t>Korvausvaatimusten, vastineen ja maastohavaintojen </a:t>
            </a:r>
            <a:br>
              <a:rPr lang="fi-FI" sz="2000" dirty="0">
                <a:solidFill>
                  <a:schemeClr val="tx1"/>
                </a:solidFill>
              </a:rPr>
            </a:br>
            <a:r>
              <a:rPr lang="fi-FI" sz="2000" dirty="0">
                <a:solidFill>
                  <a:schemeClr val="tx1"/>
                </a:solidFill>
              </a:rPr>
              <a:t>perusteella lunastustoimikunta laatii lopulliset </a:t>
            </a:r>
            <a:br>
              <a:rPr lang="fi-FI" sz="2000" dirty="0">
                <a:solidFill>
                  <a:schemeClr val="tx1"/>
                </a:solidFill>
              </a:rPr>
            </a:br>
            <a:r>
              <a:rPr lang="fi-FI" sz="2000" dirty="0">
                <a:solidFill>
                  <a:schemeClr val="tx1"/>
                </a:solidFill>
              </a:rPr>
              <a:t>korvauspäätökset</a:t>
            </a:r>
          </a:p>
          <a:p>
            <a:pPr>
              <a:lnSpc>
                <a:spcPct val="90000"/>
              </a:lnSpc>
              <a:spcBef>
                <a:spcPct val="20000"/>
              </a:spcBef>
            </a:pPr>
            <a:r>
              <a:rPr lang="fi-FI" sz="2000" dirty="0">
                <a:solidFill>
                  <a:schemeClr val="tx1"/>
                </a:solidFill>
              </a:rPr>
              <a:t>Loppukokouksessa annetaan </a:t>
            </a:r>
            <a:r>
              <a:rPr lang="fi-FI" sz="2000" u="sng" dirty="0">
                <a:solidFill>
                  <a:schemeClr val="tx1"/>
                </a:solidFill>
              </a:rPr>
              <a:t>lunastuspäätös</a:t>
            </a:r>
            <a:r>
              <a:rPr lang="fi-FI" sz="2000" dirty="0">
                <a:solidFill>
                  <a:schemeClr val="tx1"/>
                </a:solidFill>
              </a:rPr>
              <a:t>:</a:t>
            </a:r>
          </a:p>
          <a:p>
            <a:pPr marL="1009650" lvl="2" indent="-285750">
              <a:spcBef>
                <a:spcPct val="20000"/>
              </a:spcBef>
            </a:pPr>
            <a:r>
              <a:rPr lang="fi-FI" dirty="0">
                <a:solidFill>
                  <a:schemeClr val="tx1"/>
                </a:solidFill>
              </a:rPr>
              <a:t>Määritellään lunastettava omaisuus</a:t>
            </a:r>
          </a:p>
          <a:p>
            <a:pPr marL="1009650" lvl="2" indent="-285750">
              <a:spcBef>
                <a:spcPct val="20000"/>
              </a:spcBef>
            </a:pPr>
            <a:r>
              <a:rPr lang="fi-FI" dirty="0">
                <a:solidFill>
                  <a:schemeClr val="tx1"/>
                </a:solidFill>
              </a:rPr>
              <a:t>Määrätään lopulliset korvaukset</a:t>
            </a:r>
          </a:p>
          <a:p>
            <a:pPr marL="1009650" lvl="2" indent="-285750">
              <a:spcBef>
                <a:spcPct val="20000"/>
              </a:spcBef>
              <a:spcAft>
                <a:spcPts val="600"/>
              </a:spcAft>
            </a:pPr>
            <a:r>
              <a:rPr lang="fi-FI" dirty="0">
                <a:solidFill>
                  <a:schemeClr val="tx1"/>
                </a:solidFill>
              </a:rPr>
              <a:t>Päätetään korvausten maksamisesta</a:t>
            </a:r>
          </a:p>
          <a:p>
            <a:pPr>
              <a:lnSpc>
                <a:spcPct val="90000"/>
              </a:lnSpc>
              <a:spcBef>
                <a:spcPct val="20000"/>
              </a:spcBef>
            </a:pPr>
            <a:r>
              <a:rPr lang="fi-FI" sz="2000" dirty="0">
                <a:solidFill>
                  <a:schemeClr val="tx1"/>
                </a:solidFill>
              </a:rPr>
              <a:t>Lopuksi selostetaan valitusmenettely</a:t>
            </a:r>
            <a:endParaRPr lang="fi-FI" sz="2000" u="sng" dirty="0">
              <a:solidFill>
                <a:schemeClr val="tx1"/>
              </a:solidFill>
            </a:endParaRPr>
          </a:p>
          <a:p>
            <a:endParaRPr lang="fi-FI" dirty="0"/>
          </a:p>
        </p:txBody>
      </p:sp>
      <p:sp>
        <p:nvSpPr>
          <p:cNvPr id="4" name="Suorakulmio 3"/>
          <p:cNvSpPr/>
          <p:nvPr/>
        </p:nvSpPr>
        <p:spPr>
          <a:xfrm>
            <a:off x="838200" y="1557529"/>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pic>
        <p:nvPicPr>
          <p:cNvPr id="5" name="Kuva 4" descr="ylivieska_junttiranta4.JPG, kuva maisemasta, jossa voimajohto"/>
          <p:cNvPicPr>
            <a:picLocks noChangeAspect="1"/>
          </p:cNvPicPr>
          <p:nvPr/>
        </p:nvPicPr>
        <p:blipFill>
          <a:blip r:embed="rId2" cstate="print">
            <a:lum bright="10000"/>
          </a:blip>
          <a:srcRect l="53906" t="24298" r="17969" b="5608"/>
          <a:stretch>
            <a:fillRect/>
          </a:stretch>
        </p:blipFill>
        <p:spPr>
          <a:xfrm>
            <a:off x="8256240" y="1877614"/>
            <a:ext cx="3193114" cy="4470359"/>
          </a:xfrm>
          <a:prstGeom prst="rect">
            <a:avLst/>
          </a:prstGeom>
          <a:ln>
            <a:noFill/>
          </a:ln>
          <a:effectLst>
            <a:softEdge rad="112500"/>
          </a:effectLst>
        </p:spPr>
      </p:pic>
    </p:spTree>
    <p:extLst>
      <p:ext uri="{BB962C8B-B14F-4D97-AF65-F5344CB8AC3E}">
        <p14:creationId xmlns:p14="http://schemas.microsoft.com/office/powerpoint/2010/main" val="3202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Loppukokous </a:t>
            </a:r>
            <a:r>
              <a:rPr lang="fi-FI" sz="1600" dirty="0"/>
              <a:t>(2/8)</a:t>
            </a:r>
            <a:r>
              <a:rPr lang="fi-FI" sz="3000" dirty="0"/>
              <a:t> </a:t>
            </a:r>
            <a:endParaRPr lang="fi-FI" sz="1600" dirty="0"/>
          </a:p>
        </p:txBody>
      </p:sp>
      <p:sp>
        <p:nvSpPr>
          <p:cNvPr id="3" name="Sisällön paikkamerkki 2"/>
          <p:cNvSpPr>
            <a:spLocks noGrp="1"/>
          </p:cNvSpPr>
          <p:nvPr>
            <p:ph idx="1"/>
          </p:nvPr>
        </p:nvSpPr>
        <p:spPr/>
        <p:txBody>
          <a:bodyPr>
            <a:normAutofit/>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Korvausperiaatteet</a:t>
            </a:r>
          </a:p>
          <a:p>
            <a:pPr>
              <a:lnSpc>
                <a:spcPct val="90000"/>
              </a:lnSpc>
              <a:spcBef>
                <a:spcPct val="20000"/>
              </a:spcBef>
              <a:spcAft>
                <a:spcPts val="600"/>
              </a:spcAft>
            </a:pPr>
            <a:r>
              <a:rPr lang="fi-FI" dirty="0">
                <a:solidFill>
                  <a:srgbClr val="000000"/>
                </a:solidFill>
              </a:rPr>
              <a:t>Menetysten korvaamisessa lähtökohtana on </a:t>
            </a:r>
            <a:r>
              <a:rPr lang="fi-FI" u="sng" dirty="0">
                <a:solidFill>
                  <a:srgbClr val="000000"/>
                </a:solidFill>
              </a:rPr>
              <a:t>täyden korvauksen periaate</a:t>
            </a:r>
            <a:r>
              <a:rPr lang="fi-FI" dirty="0">
                <a:solidFill>
                  <a:srgbClr val="000000"/>
                </a:solidFill>
              </a:rPr>
              <a:t>, millä tarkoitetaan sitä, ettei kenenkään varallisuusasema muutu lunastuksessa</a:t>
            </a:r>
          </a:p>
          <a:p>
            <a:pPr>
              <a:lnSpc>
                <a:spcPct val="90000"/>
              </a:lnSpc>
              <a:spcBef>
                <a:spcPct val="20000"/>
              </a:spcBef>
              <a:spcAft>
                <a:spcPts val="600"/>
              </a:spcAft>
            </a:pPr>
            <a:r>
              <a:rPr lang="fi-FI" dirty="0">
                <a:solidFill>
                  <a:srgbClr val="000000"/>
                </a:solidFill>
              </a:rPr>
              <a:t>Voimajohtoalueiden ollessa päällekkäin korvataan uuden voimajohdon aiheuttamat lisämenetykset</a:t>
            </a:r>
          </a:p>
          <a:p>
            <a:pPr>
              <a:lnSpc>
                <a:spcPct val="90000"/>
              </a:lnSpc>
              <a:spcBef>
                <a:spcPct val="20000"/>
              </a:spcBef>
              <a:spcAft>
                <a:spcPts val="600"/>
              </a:spcAft>
            </a:pPr>
            <a:r>
              <a:rPr lang="fi-FI" dirty="0">
                <a:solidFill>
                  <a:srgbClr val="000000"/>
                </a:solidFill>
              </a:rPr>
              <a:t>Korvaus lunastettavasta omaisuudesta määrätään käyvän hinnan perusteella, millä tarkoitetaan sitä hintaa, jonka lunastetuista menetyksistä olisi voinut saada vapaaehtoisella kaupalla</a:t>
            </a:r>
          </a:p>
          <a:p>
            <a:pPr>
              <a:lnSpc>
                <a:spcPct val="90000"/>
              </a:lnSpc>
              <a:spcBef>
                <a:spcPct val="20000"/>
              </a:spcBef>
              <a:spcAft>
                <a:spcPts val="600"/>
              </a:spcAft>
            </a:pPr>
            <a:r>
              <a:rPr lang="fi-FI" dirty="0">
                <a:solidFill>
                  <a:srgbClr val="000000"/>
                </a:solidFill>
              </a:rPr>
              <a:t>Pääsääntöisesti kertakaikkisena määrättävät korvaukset </a:t>
            </a:r>
            <a:r>
              <a:rPr lang="fi-FI" dirty="0">
                <a:solidFill>
                  <a:schemeClr val="tx1"/>
                </a:solidFill>
              </a:rPr>
              <a:t>kuuluvat siihen kiinteistöön,  </a:t>
            </a:r>
            <a:r>
              <a:rPr lang="fi-FI" dirty="0">
                <a:solidFill>
                  <a:srgbClr val="000000"/>
                </a:solidFill>
              </a:rPr>
              <a:t>jota lunastus koskee, mikä otettava huomioon erityisesti omistajanvaihdostilanteissa</a:t>
            </a:r>
          </a:p>
          <a:p>
            <a:pPr>
              <a:lnSpc>
                <a:spcPct val="90000"/>
              </a:lnSpc>
              <a:spcBef>
                <a:spcPct val="20000"/>
              </a:spcBef>
              <a:spcAft>
                <a:spcPts val="600"/>
              </a:spcAft>
            </a:pPr>
            <a:r>
              <a:rPr lang="fi-FI" dirty="0">
                <a:solidFill>
                  <a:srgbClr val="000000"/>
                </a:solidFill>
              </a:rPr>
              <a:t>Asianosaiset voivat sopia korvauksista lunastuksen hakijan kanssa.</a:t>
            </a:r>
          </a:p>
          <a:p>
            <a:endParaRPr lang="fi-FI" dirty="0"/>
          </a:p>
        </p:txBody>
      </p:sp>
      <p:sp>
        <p:nvSpPr>
          <p:cNvPr id="4" name="Suorakulmio 3"/>
          <p:cNvSpPr/>
          <p:nvPr/>
        </p:nvSpPr>
        <p:spPr>
          <a:xfrm>
            <a:off x="838200" y="1557527"/>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161017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552053"/>
            <a:ext cx="10874424" cy="1325563"/>
          </a:xfrm>
        </p:spPr>
        <p:txBody>
          <a:bodyPr>
            <a:normAutofit/>
          </a:bodyPr>
          <a:lstStyle/>
          <a:p>
            <a:r>
              <a:rPr lang="fi-FI" sz="3200" dirty="0"/>
              <a:t>Lunastustoimituksen eteneminen, </a:t>
            </a:r>
            <a:r>
              <a:rPr lang="fi-FI" sz="2000" dirty="0"/>
              <a:t>Loppukokous </a:t>
            </a:r>
            <a:r>
              <a:rPr lang="fi-FI" sz="1600" dirty="0"/>
              <a:t>(3/8)</a:t>
            </a:r>
            <a:endParaRPr lang="fi-FI" sz="1600" dirty="0">
              <a:solidFill>
                <a:srgbClr val="FF0000"/>
              </a:solidFill>
            </a:endParaRPr>
          </a:p>
        </p:txBody>
      </p:sp>
      <p:sp>
        <p:nvSpPr>
          <p:cNvPr id="3" name="Sisällön paikkamerkki 2"/>
          <p:cNvSpPr>
            <a:spLocks noGrp="1"/>
          </p:cNvSpPr>
          <p:nvPr>
            <p:ph idx="1"/>
          </p:nvPr>
        </p:nvSpPr>
        <p:spPr/>
        <p:txBody>
          <a:bodyPr>
            <a:normAutofit lnSpcReduction="10000"/>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Korvaukset</a:t>
            </a:r>
          </a:p>
          <a:p>
            <a:pPr>
              <a:lnSpc>
                <a:spcPct val="90000"/>
              </a:lnSpc>
              <a:spcBef>
                <a:spcPct val="20000"/>
              </a:spcBef>
            </a:pPr>
            <a:r>
              <a:rPr lang="fi-FI" sz="2000" dirty="0">
                <a:solidFill>
                  <a:schemeClr val="tx1"/>
                </a:solidFill>
              </a:rPr>
              <a:t>Lunastuskorvaus muodostuu kohteen-, haitan ja vahingonkorvauksesta:</a:t>
            </a:r>
          </a:p>
          <a:p>
            <a:pPr marL="1009650" lvl="2" indent="-285750">
              <a:lnSpc>
                <a:spcPct val="90000"/>
              </a:lnSpc>
              <a:spcBef>
                <a:spcPct val="20000"/>
              </a:spcBef>
            </a:pPr>
            <a:r>
              <a:rPr lang="fi-FI" sz="1800" dirty="0">
                <a:solidFill>
                  <a:schemeClr val="tx1"/>
                </a:solidFill>
              </a:rPr>
              <a:t>Kohteenkorvausta määrätään, mm.</a:t>
            </a:r>
          </a:p>
          <a:p>
            <a:pPr marL="1724025" lvl="4" indent="-285750">
              <a:spcBef>
                <a:spcPct val="20000"/>
              </a:spcBef>
            </a:pPr>
            <a:r>
              <a:rPr lang="fi-FI" sz="1600" dirty="0">
                <a:solidFill>
                  <a:schemeClr val="tx1"/>
                </a:solidFill>
              </a:rPr>
              <a:t>Metsäalueella johtoaukean ja reunavyöhykkeen maapohjasta</a:t>
            </a:r>
          </a:p>
          <a:p>
            <a:pPr marL="1724025" lvl="4" indent="-285750">
              <a:spcBef>
                <a:spcPct val="20000"/>
              </a:spcBef>
            </a:pPr>
            <a:r>
              <a:rPr lang="fi-FI" sz="1600" dirty="0">
                <a:solidFill>
                  <a:schemeClr val="tx1"/>
                </a:solidFill>
              </a:rPr>
              <a:t>Päällekkäisistä voimajohtoalueista korvataan ainoastaan lisämenetykset</a:t>
            </a:r>
          </a:p>
          <a:p>
            <a:pPr marL="1724025" lvl="4" indent="-285750">
              <a:spcBef>
                <a:spcPct val="20000"/>
              </a:spcBef>
              <a:spcAft>
                <a:spcPts val="600"/>
              </a:spcAft>
            </a:pPr>
            <a:r>
              <a:rPr lang="fi-FI" sz="1600" dirty="0">
                <a:solidFill>
                  <a:schemeClr val="tx1"/>
                </a:solidFill>
              </a:rPr>
              <a:t>Peltoalueilla pylväsaloista </a:t>
            </a:r>
          </a:p>
          <a:p>
            <a:pPr marL="1009650" lvl="2" indent="-285750">
              <a:lnSpc>
                <a:spcPct val="90000"/>
              </a:lnSpc>
              <a:spcBef>
                <a:spcPct val="20000"/>
              </a:spcBef>
            </a:pPr>
            <a:r>
              <a:rPr lang="fi-FI" sz="1800" dirty="0">
                <a:solidFill>
                  <a:schemeClr val="tx1"/>
                </a:solidFill>
              </a:rPr>
              <a:t>Haitankorvausta määrätään, mm.</a:t>
            </a:r>
          </a:p>
          <a:p>
            <a:pPr marL="1724025" lvl="4" indent="-285750">
              <a:spcBef>
                <a:spcPct val="20000"/>
              </a:spcBef>
            </a:pPr>
            <a:r>
              <a:rPr lang="fi-FI" sz="1600" dirty="0">
                <a:solidFill>
                  <a:schemeClr val="tx1"/>
                </a:solidFill>
              </a:rPr>
              <a:t>Viljelylle aiheutuvista haitoista pellolla</a:t>
            </a:r>
          </a:p>
          <a:p>
            <a:pPr marL="1724025" lvl="4" indent="-285750">
              <a:spcBef>
                <a:spcPct val="20000"/>
              </a:spcBef>
              <a:spcAft>
                <a:spcPts val="600"/>
              </a:spcAft>
            </a:pPr>
            <a:r>
              <a:rPr lang="fi-FI" sz="1600" dirty="0">
                <a:solidFill>
                  <a:schemeClr val="tx1"/>
                </a:solidFill>
              </a:rPr>
              <a:t>Maisemamuutoksesta aiheutuneesta kiinteistön arvon alentumisesta</a:t>
            </a:r>
          </a:p>
          <a:p>
            <a:pPr marL="1009650" lvl="2" indent="-285750">
              <a:lnSpc>
                <a:spcPct val="90000"/>
              </a:lnSpc>
              <a:spcBef>
                <a:spcPct val="20000"/>
              </a:spcBef>
            </a:pPr>
            <a:r>
              <a:rPr lang="fi-FI" sz="1800" dirty="0">
                <a:solidFill>
                  <a:schemeClr val="tx1"/>
                </a:solidFill>
              </a:rPr>
              <a:t>Vahingonkorvausta määrätään, mm.</a:t>
            </a:r>
          </a:p>
          <a:p>
            <a:pPr marL="1724025" lvl="4" indent="-285750">
              <a:spcBef>
                <a:spcPct val="20000"/>
              </a:spcBef>
            </a:pPr>
            <a:r>
              <a:rPr lang="fi-FI" sz="1600" dirty="0">
                <a:solidFill>
                  <a:schemeClr val="tx1"/>
                </a:solidFill>
              </a:rPr>
              <a:t>Puuston ennenaikaisesta hakkuusta</a:t>
            </a:r>
          </a:p>
          <a:p>
            <a:pPr marL="1724025" lvl="4" indent="-285750">
              <a:spcBef>
                <a:spcPct val="20000"/>
              </a:spcBef>
            </a:pPr>
            <a:r>
              <a:rPr lang="fi-FI" sz="1600" dirty="0">
                <a:solidFill>
                  <a:schemeClr val="tx1"/>
                </a:solidFill>
              </a:rPr>
              <a:t>Taimikon menetyksestä</a:t>
            </a:r>
          </a:p>
          <a:p>
            <a:pPr marL="1724025" lvl="4" indent="-285750">
              <a:spcBef>
                <a:spcPct val="20000"/>
              </a:spcBef>
            </a:pPr>
            <a:r>
              <a:rPr lang="fi-FI" sz="1600" dirty="0">
                <a:solidFill>
                  <a:schemeClr val="tx1"/>
                </a:solidFill>
              </a:rPr>
              <a:t>Sadonmenetyksestä</a:t>
            </a:r>
          </a:p>
          <a:p>
            <a:endParaRPr lang="fi-FI" dirty="0"/>
          </a:p>
        </p:txBody>
      </p:sp>
      <p:sp>
        <p:nvSpPr>
          <p:cNvPr id="4" name="Suorakulmio 3"/>
          <p:cNvSpPr/>
          <p:nvPr/>
        </p:nvSpPr>
        <p:spPr>
          <a:xfrm>
            <a:off x="838200" y="1557529"/>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62043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Loppukokous </a:t>
            </a:r>
            <a:r>
              <a:rPr lang="fi-FI" sz="1600" dirty="0"/>
              <a:t>(4/8)</a:t>
            </a:r>
            <a:r>
              <a:rPr lang="fi-FI" sz="3200" dirty="0"/>
              <a:t> </a:t>
            </a:r>
          </a:p>
        </p:txBody>
      </p:sp>
      <p:sp>
        <p:nvSpPr>
          <p:cNvPr id="3" name="Sisällön paikkamerkki 2"/>
          <p:cNvSpPr>
            <a:spLocks noGrp="1"/>
          </p:cNvSpPr>
          <p:nvPr>
            <p:ph idx="1"/>
          </p:nvPr>
        </p:nvSpPr>
        <p:spPr/>
        <p:txBody>
          <a:bodyPr/>
          <a:lstStyle/>
          <a:p>
            <a:pPr marL="0" lvl="0" indent="0">
              <a:lnSpc>
                <a:spcPct val="90000"/>
              </a:lnSpc>
              <a:spcBef>
                <a:spcPct val="20000"/>
              </a:spcBef>
              <a:buClr>
                <a:schemeClr val="accent5"/>
              </a:buClr>
              <a:buNone/>
            </a:pPr>
            <a:endParaRPr lang="fi-FI" sz="2000" b="1" dirty="0">
              <a:solidFill>
                <a:schemeClr val="tx1"/>
              </a:solidFill>
            </a:endParaRPr>
          </a:p>
          <a:p>
            <a:pPr marL="0" lvl="0" indent="0">
              <a:lnSpc>
                <a:spcPct val="90000"/>
              </a:lnSpc>
              <a:spcBef>
                <a:spcPct val="20000"/>
              </a:spcBef>
              <a:buClr>
                <a:schemeClr val="accent5"/>
              </a:buClr>
              <a:buNone/>
            </a:pPr>
            <a:r>
              <a:rPr lang="fi-FI" sz="2000" b="1" dirty="0">
                <a:solidFill>
                  <a:schemeClr val="tx1"/>
                </a:solidFill>
              </a:rPr>
              <a:t>Rakentamistyöstä aiheutuvat vahingot</a:t>
            </a:r>
          </a:p>
          <a:p>
            <a:pPr>
              <a:lnSpc>
                <a:spcPct val="90000"/>
              </a:lnSpc>
              <a:spcBef>
                <a:spcPct val="20000"/>
              </a:spcBef>
              <a:spcAft>
                <a:spcPts val="600"/>
              </a:spcAft>
            </a:pPr>
            <a:r>
              <a:rPr lang="fi-FI" sz="1800" dirty="0">
                <a:solidFill>
                  <a:schemeClr val="tx1"/>
                </a:solidFill>
              </a:rPr>
              <a:t>Rakentamisesta aiheutuvat työnaikaiset vahingot korjaa tai korvaa urakoitsija</a:t>
            </a:r>
          </a:p>
          <a:p>
            <a:pPr>
              <a:lnSpc>
                <a:spcPct val="90000"/>
              </a:lnSpc>
              <a:spcBef>
                <a:spcPct val="20000"/>
              </a:spcBef>
              <a:spcAft>
                <a:spcPts val="600"/>
              </a:spcAft>
            </a:pPr>
            <a:r>
              <a:rPr lang="fi-FI" sz="1800" dirty="0">
                <a:solidFill>
                  <a:schemeClr val="tx1"/>
                </a:solidFill>
              </a:rPr>
              <a:t>Mikäli vahinkoja jää korjaamatta tai niistä ei päästä sopimukseen, vaatimukset tulee viime kädessä esittää lunastustoimituksessa</a:t>
            </a:r>
          </a:p>
          <a:p>
            <a:pPr>
              <a:lnSpc>
                <a:spcPct val="90000"/>
              </a:lnSpc>
              <a:spcBef>
                <a:spcPct val="20000"/>
              </a:spcBef>
              <a:spcAft>
                <a:spcPts val="600"/>
              </a:spcAft>
            </a:pPr>
            <a:r>
              <a:rPr lang="fi-FI" sz="1800" dirty="0">
                <a:solidFill>
                  <a:schemeClr val="tx1"/>
                </a:solidFill>
              </a:rPr>
              <a:t>Lunastustoimikunta määrää vahingoista rahakorvauksen</a:t>
            </a:r>
          </a:p>
          <a:p>
            <a:pPr lvl="0">
              <a:lnSpc>
                <a:spcPct val="90000"/>
              </a:lnSpc>
              <a:spcBef>
                <a:spcPct val="20000"/>
              </a:spcBef>
              <a:spcAft>
                <a:spcPts val="600"/>
              </a:spcAft>
              <a:buFont typeface="Daytona" panose="020B0604030500040204" pitchFamily="34" charset="0"/>
              <a:buChar char="–"/>
            </a:pPr>
            <a:endParaRPr lang="fi-FI" sz="1800" dirty="0">
              <a:solidFill>
                <a:schemeClr val="tx1"/>
              </a:solidFill>
            </a:endParaRPr>
          </a:p>
          <a:p>
            <a:endParaRPr lang="fi-FI" dirty="0"/>
          </a:p>
        </p:txBody>
      </p:sp>
      <p:sp>
        <p:nvSpPr>
          <p:cNvPr id="4" name="Suorakulmio 3"/>
          <p:cNvSpPr/>
          <p:nvPr/>
        </p:nvSpPr>
        <p:spPr>
          <a:xfrm>
            <a:off x="838200" y="1558950"/>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1731126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kumimoji="0" lang="fi-FI" sz="20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Loppukokous </a:t>
            </a:r>
            <a:r>
              <a:rPr kumimoji="0" lang="fi-FI" sz="16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(5/8)</a:t>
            </a:r>
            <a:r>
              <a:rPr kumimoji="0" lang="fi-FI" sz="32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 </a:t>
            </a:r>
            <a:endParaRPr lang="fi-FI" sz="3200" dirty="0"/>
          </a:p>
        </p:txBody>
      </p:sp>
      <p:sp>
        <p:nvSpPr>
          <p:cNvPr id="3" name="Sisällön paikkamerkki 2"/>
          <p:cNvSpPr>
            <a:spLocks noGrp="1"/>
          </p:cNvSpPr>
          <p:nvPr>
            <p:ph idx="1"/>
          </p:nvPr>
        </p:nvSpPr>
        <p:spPr/>
        <p:txBody>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Edunvalvonta</a:t>
            </a:r>
          </a:p>
          <a:p>
            <a:pPr>
              <a:lnSpc>
                <a:spcPct val="90000"/>
              </a:lnSpc>
              <a:spcBef>
                <a:spcPct val="20000"/>
              </a:spcBef>
            </a:pPr>
            <a:r>
              <a:rPr lang="fi-FI" sz="1800" dirty="0">
                <a:solidFill>
                  <a:schemeClr val="tx1"/>
                </a:solidFill>
              </a:rPr>
              <a:t>Asianosaiselle voidaan vaadittaessa määrätä korvausta </a:t>
            </a:r>
            <a:r>
              <a:rPr lang="fi-FI" sz="1800" u="sng" dirty="0">
                <a:solidFill>
                  <a:schemeClr val="tx1"/>
                </a:solidFill>
              </a:rPr>
              <a:t>välttämättömistä</a:t>
            </a:r>
            <a:r>
              <a:rPr lang="fi-FI" sz="1800" dirty="0">
                <a:solidFill>
                  <a:schemeClr val="tx1"/>
                </a:solidFill>
              </a:rPr>
              <a:t> edunvalvontakustannuksista:</a:t>
            </a:r>
          </a:p>
          <a:p>
            <a:pPr lvl="2">
              <a:spcBef>
                <a:spcPct val="20000"/>
              </a:spcBef>
            </a:pPr>
            <a:r>
              <a:rPr lang="fi-FI" sz="1800" dirty="0">
                <a:solidFill>
                  <a:schemeClr val="tx1"/>
                </a:solidFill>
              </a:rPr>
              <a:t>Ansionmenetyksestä</a:t>
            </a:r>
          </a:p>
          <a:p>
            <a:pPr lvl="2">
              <a:spcBef>
                <a:spcPct val="20000"/>
              </a:spcBef>
            </a:pPr>
            <a:r>
              <a:rPr lang="fi-FI" sz="1800" dirty="0">
                <a:solidFill>
                  <a:schemeClr val="tx1"/>
                </a:solidFill>
              </a:rPr>
              <a:t>Matkakustannuksista</a:t>
            </a:r>
          </a:p>
          <a:p>
            <a:pPr lvl="2">
              <a:spcBef>
                <a:spcPct val="20000"/>
              </a:spcBef>
            </a:pPr>
            <a:r>
              <a:rPr lang="fi-FI" sz="1800" dirty="0">
                <a:solidFill>
                  <a:schemeClr val="tx1"/>
                </a:solidFill>
              </a:rPr>
              <a:t>Selvityskustannuksista</a:t>
            </a:r>
          </a:p>
          <a:p>
            <a:pPr lvl="2">
              <a:spcBef>
                <a:spcPct val="20000"/>
              </a:spcBef>
            </a:pPr>
            <a:r>
              <a:rPr lang="fi-FI" sz="1800" dirty="0">
                <a:solidFill>
                  <a:schemeClr val="tx1"/>
                </a:solidFill>
              </a:rPr>
              <a:t>Asiamieskustannuksista</a:t>
            </a:r>
          </a:p>
          <a:p>
            <a:endParaRPr lang="fi-FI" dirty="0"/>
          </a:p>
        </p:txBody>
      </p:sp>
      <p:sp>
        <p:nvSpPr>
          <p:cNvPr id="4" name="Suorakulmio 3"/>
          <p:cNvSpPr/>
          <p:nvPr/>
        </p:nvSpPr>
        <p:spPr>
          <a:xfrm>
            <a:off x="838200" y="1559838"/>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201251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90" y="558802"/>
            <a:ext cx="9720706" cy="1498599"/>
          </a:xfrm>
        </p:spPr>
        <p:txBody>
          <a:bodyPr anchor="ctr">
            <a:normAutofit/>
          </a:bodyPr>
          <a:lstStyle/>
          <a:p>
            <a:r>
              <a:rPr lang="fi-FI" sz="3200" dirty="0"/>
              <a:t>Voimajohtoalueen lunastustoimitus 1/2</a:t>
            </a:r>
          </a:p>
        </p:txBody>
      </p:sp>
      <p:sp>
        <p:nvSpPr>
          <p:cNvPr id="6" name="Content Placeholder 5"/>
          <p:cNvSpPr>
            <a:spLocks noGrp="1"/>
          </p:cNvSpPr>
          <p:nvPr>
            <p:ph type="body" sz="half" idx="2"/>
          </p:nvPr>
        </p:nvSpPr>
        <p:spPr>
          <a:xfrm>
            <a:off x="839790" y="2057400"/>
            <a:ext cx="5980111" cy="4143375"/>
          </a:xfrm>
        </p:spPr>
        <p:txBody>
          <a:bodyPr>
            <a:normAutofit/>
          </a:bodyPr>
          <a:lstStyle/>
          <a:p>
            <a:pPr>
              <a:buNone/>
            </a:pPr>
            <a:r>
              <a:rPr lang="fi-FI" sz="2000" b="1" dirty="0"/>
              <a:t>Esityksen sisältö:</a:t>
            </a:r>
          </a:p>
          <a:p>
            <a:pPr marL="285750" indent="-285750">
              <a:buFont typeface="Arial" panose="020B0604020202020204" pitchFamily="34" charset="0"/>
              <a:buChar char="•"/>
            </a:pPr>
            <a:r>
              <a:rPr lang="fi-FI" sz="1800" dirty="0"/>
              <a:t>Milloin voimajohtoalueen lunastustoimitusta tarvitaan?</a:t>
            </a:r>
          </a:p>
          <a:p>
            <a:pPr marL="285750" indent="-285750">
              <a:buFont typeface="Arial" panose="020B0604020202020204" pitchFamily="34" charset="0"/>
              <a:buChar char="•"/>
            </a:pPr>
            <a:r>
              <a:rPr lang="fi-FI" sz="1800" dirty="0"/>
              <a:t>Toimituksen tarkoitus</a:t>
            </a:r>
          </a:p>
          <a:p>
            <a:pPr marL="285750" indent="-285750">
              <a:buFont typeface="Arial" panose="020B0604020202020204" pitchFamily="34" charset="0"/>
              <a:buChar char="•"/>
            </a:pPr>
            <a:r>
              <a:rPr lang="fi-FI" sz="1800" dirty="0"/>
              <a:t>Lunastuslupa</a:t>
            </a:r>
          </a:p>
          <a:p>
            <a:pPr marL="285750" indent="-285750">
              <a:buFont typeface="Arial" panose="020B0604020202020204" pitchFamily="34" charset="0"/>
              <a:buChar char="•"/>
            </a:pPr>
            <a:r>
              <a:rPr lang="fi-FI" sz="1800" dirty="0"/>
              <a:t>Lunastustoimikunta ja asianosaiset</a:t>
            </a:r>
          </a:p>
          <a:p>
            <a:pPr marL="285750" indent="-285750">
              <a:buFont typeface="Arial" panose="020B0604020202020204" pitchFamily="34" charset="0"/>
              <a:buChar char="•"/>
            </a:pPr>
            <a:r>
              <a:rPr lang="fi-FI" sz="1800" dirty="0"/>
              <a:t>Miten lunastustoimitus etenee?</a:t>
            </a:r>
          </a:p>
          <a:p>
            <a:pPr lvl="2">
              <a:buFont typeface="Arial" panose="020B0604020202020204" pitchFamily="34" charset="0"/>
              <a:buChar char="•"/>
            </a:pPr>
            <a:r>
              <a:rPr lang="fi-FI" sz="1600" dirty="0"/>
              <a:t> Alkukokous</a:t>
            </a:r>
          </a:p>
          <a:p>
            <a:pPr lvl="2">
              <a:buFont typeface="Arial" panose="020B0604020202020204" pitchFamily="34" charset="0"/>
              <a:buChar char="•"/>
            </a:pPr>
            <a:r>
              <a:rPr lang="fi-FI" sz="1600" dirty="0"/>
              <a:t> Haltuunotto</a:t>
            </a:r>
          </a:p>
          <a:p>
            <a:pPr lvl="2">
              <a:buFont typeface="Arial" panose="020B0604020202020204" pitchFamily="34" charset="0"/>
              <a:buChar char="•"/>
            </a:pPr>
            <a:r>
              <a:rPr lang="fi-FI" sz="1600" dirty="0"/>
              <a:t> Rakennustyöt</a:t>
            </a:r>
          </a:p>
          <a:p>
            <a:pPr lvl="2">
              <a:buFont typeface="Arial" panose="020B0604020202020204" pitchFamily="34" charset="0"/>
              <a:buChar char="•"/>
            </a:pPr>
            <a:r>
              <a:rPr lang="fi-FI" sz="1600" dirty="0"/>
              <a:t> Jatkokokous</a:t>
            </a:r>
          </a:p>
          <a:p>
            <a:pPr lvl="2">
              <a:buFont typeface="Arial" panose="020B0604020202020204" pitchFamily="34" charset="0"/>
              <a:buChar char="•"/>
            </a:pPr>
            <a:r>
              <a:rPr lang="fi-FI" sz="1600" dirty="0"/>
              <a:t> Loppukokous</a:t>
            </a:r>
          </a:p>
          <a:p>
            <a:pPr marL="0" indent="0">
              <a:buNone/>
            </a:pPr>
            <a:endParaRPr lang="fi-FI" dirty="0"/>
          </a:p>
        </p:txBody>
      </p:sp>
      <p:pic>
        <p:nvPicPr>
          <p:cNvPr id="4" name="Kuva 3" descr="kruunupyy_nygård3.JPG, voimajohto pellolla."/>
          <p:cNvPicPr>
            <a:picLocks noChangeAspect="1"/>
          </p:cNvPicPr>
          <p:nvPr/>
        </p:nvPicPr>
        <p:blipFill rotWithShape="1">
          <a:blip r:embed="rId2" cstate="print"/>
          <a:srcRect r="33661" b="-1"/>
          <a:stretch/>
        </p:blipFill>
        <p:spPr>
          <a:xfrm>
            <a:off x="6837616" y="1093689"/>
            <a:ext cx="5411616" cy="5445224"/>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noFill/>
          <a:ln>
            <a:noFill/>
          </a:ln>
          <a:effectLst>
            <a:softEdge rad="112500"/>
          </a:effectLst>
        </p:spPr>
      </p:pic>
      <p:sp>
        <p:nvSpPr>
          <p:cNvPr id="11" name="Slide Number Placeholder 4">
            <a:extLst>
              <a:ext uri="{FF2B5EF4-FFF2-40B4-BE49-F238E27FC236}">
                <a16:creationId xmlns:a16="http://schemas.microsoft.com/office/drawing/2014/main" id="{916F4D77-9FE0-43DE-B9CF-4F8BC597F5E2}"/>
              </a:ext>
            </a:extLst>
          </p:cNvPr>
          <p:cNvSpPr>
            <a:spLocks noGrp="1"/>
          </p:cNvSpPr>
          <p:nvPr>
            <p:ph type="sldNum" sz="quarter" idx="12"/>
          </p:nvPr>
        </p:nvSpPr>
        <p:spPr>
          <a:xfrm>
            <a:off x="3567521" y="6356351"/>
            <a:ext cx="1071155" cy="365125"/>
          </a:xfrm>
        </p:spPr>
        <p:txBody>
          <a:bodyPr anchor="ctr">
            <a:normAutofit/>
          </a:bodyPr>
          <a:lstStyle/>
          <a:p>
            <a:pPr>
              <a:spcAft>
                <a:spcPts val="600"/>
              </a:spcAft>
            </a:pPr>
            <a:r>
              <a:rPr lang="fi-FI"/>
              <a:t>SIVU </a:t>
            </a:r>
            <a:fld id="{395C3D94-F3B0-4BF8-973B-87B4959310A4}" type="slidenum">
              <a:rPr lang="fi-FI" smtClean="0"/>
              <a:pPr>
                <a:spcAft>
                  <a:spcPts val="600"/>
                </a:spcAft>
              </a:pPr>
              <a:t>2</a:t>
            </a:fld>
            <a:endParaRPr lang="fi-FI"/>
          </a:p>
        </p:txBody>
      </p:sp>
      <p:sp>
        <p:nvSpPr>
          <p:cNvPr id="18" name="Footer Placeholder 5">
            <a:extLst>
              <a:ext uri="{FF2B5EF4-FFF2-40B4-BE49-F238E27FC236}">
                <a16:creationId xmlns:a16="http://schemas.microsoft.com/office/drawing/2014/main" id="{C0F66C3F-0CD1-C786-29A7-815BC5EB947D}"/>
              </a:ext>
            </a:extLst>
          </p:cNvPr>
          <p:cNvSpPr>
            <a:spLocks noGrp="1"/>
          </p:cNvSpPr>
          <p:nvPr>
            <p:ph type="ftr" sz="quarter" idx="11"/>
          </p:nvPr>
        </p:nvSpPr>
        <p:spPr>
          <a:xfrm>
            <a:off x="4638675" y="6356352"/>
            <a:ext cx="6715124" cy="365125"/>
          </a:xfrm>
        </p:spPr>
        <p:txBody>
          <a:bodyPr/>
          <a:lstStyle/>
          <a:p>
            <a:endParaRPr lang="fi-FI"/>
          </a:p>
        </p:txBody>
      </p:sp>
    </p:spTree>
    <p:extLst>
      <p:ext uri="{BB962C8B-B14F-4D97-AF65-F5344CB8AC3E}">
        <p14:creationId xmlns:p14="http://schemas.microsoft.com/office/powerpoint/2010/main" val="114879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kumimoji="0" lang="fi-FI" sz="20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Loppukokous </a:t>
            </a:r>
            <a:r>
              <a:rPr kumimoji="0" lang="fi-FI" sz="16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(6/8)</a:t>
            </a:r>
            <a:r>
              <a:rPr kumimoji="0" lang="fi-FI" sz="32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 </a:t>
            </a:r>
            <a:endParaRPr lang="fi-FI" sz="3200" dirty="0"/>
          </a:p>
        </p:txBody>
      </p:sp>
      <p:sp>
        <p:nvSpPr>
          <p:cNvPr id="3" name="Sisällön paikkamerkki 2"/>
          <p:cNvSpPr>
            <a:spLocks noGrp="1"/>
          </p:cNvSpPr>
          <p:nvPr>
            <p:ph idx="1"/>
          </p:nvPr>
        </p:nvSpPr>
        <p:spPr/>
        <p:txBody>
          <a:bodyPr>
            <a:normAutofit/>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Korvausten määrääminen</a:t>
            </a:r>
          </a:p>
          <a:p>
            <a:pPr>
              <a:lnSpc>
                <a:spcPct val="90000"/>
              </a:lnSpc>
              <a:spcBef>
                <a:spcPct val="20000"/>
              </a:spcBef>
            </a:pPr>
            <a:r>
              <a:rPr lang="fi-FI" sz="1800" dirty="0">
                <a:solidFill>
                  <a:schemeClr val="tx1"/>
                </a:solidFill>
              </a:rPr>
              <a:t>Korvaus määrätään haltuunoton ajankohdan mukaan.</a:t>
            </a:r>
          </a:p>
          <a:p>
            <a:pPr lvl="2">
              <a:spcBef>
                <a:spcPct val="20000"/>
              </a:spcBef>
            </a:pPr>
            <a:r>
              <a:rPr lang="fi-FI" sz="1600" dirty="0">
                <a:solidFill>
                  <a:schemeClr val="tx1"/>
                </a:solidFill>
              </a:rPr>
              <a:t>Haltuunoton ja maksamisen väliseltä ajalta maksetaan kuuden prosentin vuotuinen korko.</a:t>
            </a:r>
          </a:p>
          <a:p>
            <a:pPr lvl="2">
              <a:spcBef>
                <a:spcPct val="20000"/>
              </a:spcBef>
            </a:pPr>
            <a:r>
              <a:rPr lang="fi-FI" sz="1600" dirty="0">
                <a:solidFill>
                  <a:schemeClr val="tx1"/>
                </a:solidFill>
              </a:rPr>
              <a:t>Jos yleinen hintataso haltuunoton jälkeen nousee, maksamatta oleva osa korvataan kohonneen hintatason mukaan (ns. indeksikorotus).</a:t>
            </a:r>
          </a:p>
          <a:p>
            <a:pPr lvl="2">
              <a:spcBef>
                <a:spcPct val="20000"/>
              </a:spcBef>
              <a:spcAft>
                <a:spcPts val="600"/>
              </a:spcAft>
            </a:pPr>
            <a:r>
              <a:rPr lang="fi-FI" sz="1600" dirty="0">
                <a:solidFill>
                  <a:schemeClr val="tx1"/>
                </a:solidFill>
              </a:rPr>
              <a:t>Mikäli haltuunotosta on tehty asianosaisten kesken sopimus, on siinä voitu sopia esimerkiksi mahdollisesta lisähyvityksestä.</a:t>
            </a:r>
          </a:p>
          <a:p>
            <a:pPr>
              <a:lnSpc>
                <a:spcPct val="90000"/>
              </a:lnSpc>
              <a:spcBef>
                <a:spcPct val="20000"/>
              </a:spcBef>
              <a:spcAft>
                <a:spcPts val="600"/>
              </a:spcAft>
            </a:pPr>
            <a:r>
              <a:rPr lang="fi-FI" sz="1800" dirty="0">
                <a:solidFill>
                  <a:schemeClr val="tx1"/>
                </a:solidFill>
              </a:rPr>
              <a:t>Mikäli voimajohtoalueen lunastuksessa ei ole ollut ennakkohaltuunottoa, määrätään korvaukset loppukokouksen hintatason mukaan.</a:t>
            </a:r>
          </a:p>
          <a:p>
            <a:pPr>
              <a:lnSpc>
                <a:spcPct val="90000"/>
              </a:lnSpc>
              <a:spcBef>
                <a:spcPct val="20000"/>
              </a:spcBef>
            </a:pPr>
            <a:r>
              <a:rPr lang="fi-FI" sz="1800" dirty="0">
                <a:solidFill>
                  <a:schemeClr val="tx1"/>
                </a:solidFill>
              </a:rPr>
              <a:t>Korvaus voidaan määrätä talletettavaksi aluehallintovirastoon, mikäli korvauksen saajasta on epäselvyyttä taikka koko kiinteistö lunastetaan taikka jäljelle jäävä kiinteistön osa ei enää vastaa velkojen määrää vakuutena (pantinhaltijan suojaaminen).</a:t>
            </a:r>
          </a:p>
          <a:p>
            <a:endParaRPr lang="fi-FI" dirty="0"/>
          </a:p>
        </p:txBody>
      </p:sp>
      <p:sp>
        <p:nvSpPr>
          <p:cNvPr id="4" name="Suorakulmio 3"/>
          <p:cNvSpPr/>
          <p:nvPr/>
        </p:nvSpPr>
        <p:spPr>
          <a:xfrm>
            <a:off x="838200" y="1557526"/>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650946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kumimoji="0" lang="fi-FI" sz="20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Loppukokous </a:t>
            </a:r>
            <a:r>
              <a:rPr kumimoji="0" lang="fi-FI" sz="16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(7/8)</a:t>
            </a:r>
            <a:r>
              <a:rPr kumimoji="0" lang="fi-FI" sz="32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 </a:t>
            </a:r>
            <a:endParaRPr lang="fi-FI" sz="3200" dirty="0"/>
          </a:p>
        </p:txBody>
      </p:sp>
      <p:sp>
        <p:nvSpPr>
          <p:cNvPr id="3" name="Sisällön paikkamerkki 2"/>
          <p:cNvSpPr>
            <a:spLocks noGrp="1"/>
          </p:cNvSpPr>
          <p:nvPr>
            <p:ph idx="1"/>
          </p:nvPr>
        </p:nvSpPr>
        <p:spPr/>
        <p:txBody>
          <a:bodyPr>
            <a:normAutofit/>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Korvausten määrääminen</a:t>
            </a:r>
          </a:p>
          <a:p>
            <a:pPr>
              <a:lnSpc>
                <a:spcPct val="90000"/>
              </a:lnSpc>
              <a:spcBef>
                <a:spcPct val="20000"/>
              </a:spcBef>
            </a:pPr>
            <a:r>
              <a:rPr lang="fi-FI" dirty="0">
                <a:solidFill>
                  <a:schemeClr val="tx1"/>
                </a:solidFill>
              </a:rPr>
              <a:t>Lunastuksen kohteena oleville kiinteistöille </a:t>
            </a:r>
            <a:r>
              <a:rPr lang="fi-FI" u="sng" dirty="0">
                <a:solidFill>
                  <a:schemeClr val="tx1"/>
                </a:solidFill>
              </a:rPr>
              <a:t>korvaukset määrätään viran puolesta</a:t>
            </a:r>
          </a:p>
          <a:p>
            <a:pPr lvl="2">
              <a:spcBef>
                <a:spcPct val="20000"/>
              </a:spcBef>
              <a:spcAft>
                <a:spcPts val="600"/>
              </a:spcAft>
            </a:pPr>
            <a:r>
              <a:rPr lang="fi-FI" sz="1600" dirty="0">
                <a:solidFill>
                  <a:schemeClr val="tx1"/>
                </a:solidFill>
              </a:rPr>
              <a:t>Naapureille</a:t>
            </a:r>
            <a:r>
              <a:rPr lang="fi-FI" dirty="0">
                <a:solidFill>
                  <a:schemeClr val="tx1"/>
                </a:solidFill>
              </a:rPr>
              <a:t> vain vaatimuksesta </a:t>
            </a:r>
          </a:p>
          <a:p>
            <a:pPr>
              <a:lnSpc>
                <a:spcPct val="90000"/>
              </a:lnSpc>
              <a:spcBef>
                <a:spcPct val="20000"/>
              </a:spcBef>
            </a:pPr>
            <a:r>
              <a:rPr lang="fi-FI" dirty="0">
                <a:solidFill>
                  <a:schemeClr val="tx1"/>
                </a:solidFill>
              </a:rPr>
              <a:t>Asianosaisen on hyvä esittää näkemyksensä aiheutuneista haitoista ja vahingoista, sillä lunastustoimikunta ei voi aina havaita kaikkia aiheutuneita menetyksiä</a:t>
            </a:r>
          </a:p>
          <a:p>
            <a:endParaRPr lang="fi-FI" dirty="0"/>
          </a:p>
        </p:txBody>
      </p:sp>
      <p:sp>
        <p:nvSpPr>
          <p:cNvPr id="4" name="Suorakulmio 3"/>
          <p:cNvSpPr/>
          <p:nvPr/>
        </p:nvSpPr>
        <p:spPr>
          <a:xfrm>
            <a:off x="838200" y="1557526"/>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301828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kumimoji="0" lang="fi-FI" sz="2000" b="0" i="0" u="none" strike="noStrike" kern="1200" cap="none" spc="0" normalizeH="0" baseline="0" noProof="0">
                <a:ln>
                  <a:noFill/>
                </a:ln>
                <a:solidFill>
                  <a:srgbClr val="2B7D93"/>
                </a:solidFill>
                <a:effectLst/>
                <a:uLnTx/>
                <a:uFillTx/>
                <a:latin typeface="Daytona" panose="020B0604020202020204" pitchFamily="34" charset="0"/>
                <a:ea typeface="+mj-ea"/>
                <a:cs typeface="Biome" panose="020B0502040204020203" pitchFamily="34" charset="0"/>
              </a:rPr>
              <a:t>Loppukokous </a:t>
            </a:r>
            <a:r>
              <a:rPr kumimoji="0" lang="fi-FI" sz="1600" b="0" i="0" u="none" strike="noStrike" kern="1200" cap="none" spc="0" normalizeH="0" baseline="0" noProof="0">
                <a:ln>
                  <a:noFill/>
                </a:ln>
                <a:solidFill>
                  <a:srgbClr val="2B7D93"/>
                </a:solidFill>
                <a:effectLst/>
                <a:uLnTx/>
                <a:uFillTx/>
                <a:latin typeface="Daytona" panose="020B0604020202020204" pitchFamily="34" charset="0"/>
                <a:ea typeface="+mj-ea"/>
                <a:cs typeface="Biome" panose="020B0502040204020203" pitchFamily="34" charset="0"/>
              </a:rPr>
              <a:t>(8/8)</a:t>
            </a:r>
            <a:r>
              <a:rPr kumimoji="0" lang="fi-FI" sz="3200" b="0" i="0" u="none" strike="noStrike" kern="1200" cap="none" spc="0" normalizeH="0" baseline="0" noProof="0">
                <a:ln>
                  <a:noFill/>
                </a:ln>
                <a:solidFill>
                  <a:srgbClr val="2B7D93"/>
                </a:solidFill>
                <a:effectLst/>
                <a:uLnTx/>
                <a:uFillTx/>
                <a:latin typeface="Daytona" panose="020B0604020202020204" pitchFamily="34" charset="0"/>
                <a:ea typeface="+mj-ea"/>
                <a:cs typeface="Biome" panose="020B0502040204020203" pitchFamily="34" charset="0"/>
              </a:rPr>
              <a:t> </a:t>
            </a:r>
            <a:endParaRPr lang="fi-FI" sz="3200" dirty="0"/>
          </a:p>
        </p:txBody>
      </p:sp>
      <p:sp>
        <p:nvSpPr>
          <p:cNvPr id="3" name="Sisällön paikkamerkki 2"/>
          <p:cNvSpPr>
            <a:spLocks noGrp="1"/>
          </p:cNvSpPr>
          <p:nvPr>
            <p:ph idx="1"/>
          </p:nvPr>
        </p:nvSpPr>
        <p:spPr/>
        <p:txBody>
          <a:bodyPr>
            <a:normAutofit/>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Toimituksen päättyminen </a:t>
            </a:r>
          </a:p>
          <a:p>
            <a:pPr algn="l" rtl="0" fontAlgn="base">
              <a:buFont typeface="Arial" panose="020B0604020202020204" pitchFamily="34" charset="0"/>
              <a:buChar char="•"/>
            </a:pPr>
            <a:r>
              <a:rPr lang="fi-FI" b="0" i="0" u="none" strike="noStrike" dirty="0">
                <a:solidFill>
                  <a:srgbClr val="333333"/>
                </a:solidFill>
                <a:effectLst/>
                <a:latin typeface="Daytona" panose="020B0604030500040204" pitchFamily="34" charset="0"/>
              </a:rPr>
              <a:t>Toimitus päättyy viimeistään 14 päivän kuluttua loppukokouksesta. Toimitusasiakirjat ovat saatavilla toimituksen päätyttyä.</a:t>
            </a:r>
            <a:r>
              <a:rPr lang="en-US" b="0" i="0" dirty="0">
                <a:solidFill>
                  <a:srgbClr val="262626"/>
                </a:solidFill>
                <a:effectLst/>
                <a:latin typeface="Daytona" panose="020B0604030500040204" pitchFamily="34" charset="0"/>
              </a:rPr>
              <a:t>​</a:t>
            </a:r>
            <a:endParaRPr lang="en-US" b="0" i="0" dirty="0">
              <a:solidFill>
                <a:srgbClr val="262626"/>
              </a:solidFill>
              <a:effectLst/>
              <a:latin typeface="Arial" panose="020B0604020202020204" pitchFamily="34" charset="0"/>
            </a:endParaRPr>
          </a:p>
          <a:p>
            <a:pPr algn="l" rtl="0" fontAlgn="base">
              <a:buFont typeface="Arial" panose="020B0604020202020204" pitchFamily="34" charset="0"/>
              <a:buChar char="•"/>
            </a:pPr>
            <a:r>
              <a:rPr lang="fi-FI" b="0" i="0" u="none" strike="noStrike" dirty="0">
                <a:solidFill>
                  <a:srgbClr val="333333"/>
                </a:solidFill>
                <a:effectLst/>
                <a:latin typeface="Daytona" panose="020B0604030500040204" pitchFamily="34" charset="0"/>
              </a:rPr>
              <a:t>Toimituksessa tehtyihin päätöksiin voi hakea muutosta 30 päivän kuluessa toimituksen päättymisestä. Muutoksenhakuohje lähetetään asianosaisille toimitusasiakirjojen liitteenä.</a:t>
            </a:r>
            <a:endParaRPr lang="fi-FI" sz="1800" dirty="0">
              <a:solidFill>
                <a:srgbClr val="000000"/>
              </a:solidFill>
            </a:endParaRPr>
          </a:p>
          <a:p>
            <a:pPr>
              <a:lnSpc>
                <a:spcPct val="90000"/>
              </a:lnSpc>
              <a:spcBef>
                <a:spcPct val="20000"/>
              </a:spcBef>
            </a:pPr>
            <a:r>
              <a:rPr lang="fi-FI" sz="1800" dirty="0">
                <a:solidFill>
                  <a:schemeClr val="tx1"/>
                </a:solidFill>
              </a:rPr>
              <a:t>Lunastuspäätöksen lainvoimaisuuden jälkeen:</a:t>
            </a:r>
          </a:p>
          <a:p>
            <a:pPr lvl="2">
              <a:spcBef>
                <a:spcPct val="20000"/>
              </a:spcBef>
            </a:pPr>
            <a:r>
              <a:rPr lang="fi-FI" sz="1600" dirty="0">
                <a:solidFill>
                  <a:schemeClr val="tx1"/>
                </a:solidFill>
              </a:rPr>
              <a:t>Toimituksesta tehdään merkinnät kiinteistörekisteriin</a:t>
            </a:r>
          </a:p>
          <a:p>
            <a:pPr lvl="2">
              <a:spcBef>
                <a:spcPct val="20000"/>
              </a:spcBef>
            </a:pPr>
            <a:r>
              <a:rPr lang="fi-FI" sz="1600" dirty="0">
                <a:solidFill>
                  <a:schemeClr val="tx1"/>
                </a:solidFill>
              </a:rPr>
              <a:t>Lunastus katsotaan päättyneeksi</a:t>
            </a:r>
          </a:p>
          <a:p>
            <a:endParaRPr lang="fi-FI" dirty="0">
              <a:solidFill>
                <a:srgbClr val="0070C0"/>
              </a:solidFill>
            </a:endParaRPr>
          </a:p>
        </p:txBody>
      </p:sp>
      <p:sp>
        <p:nvSpPr>
          <p:cNvPr id="4" name="Suorakulmio 3"/>
          <p:cNvSpPr/>
          <p:nvPr/>
        </p:nvSpPr>
        <p:spPr>
          <a:xfrm>
            <a:off x="838200" y="1557529"/>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2641256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212" y="718413"/>
            <a:ext cx="5033690" cy="1698285"/>
          </a:xfrm>
        </p:spPr>
        <p:txBody>
          <a:bodyPr anchor="b">
            <a:normAutofit/>
          </a:bodyPr>
          <a:lstStyle/>
          <a:p>
            <a:r>
              <a:rPr lang="fi-FI" sz="3200" dirty="0"/>
              <a:t>Lisätietoja</a:t>
            </a:r>
          </a:p>
        </p:txBody>
      </p:sp>
      <p:sp>
        <p:nvSpPr>
          <p:cNvPr id="3" name="Subtitle 2"/>
          <p:cNvSpPr>
            <a:spLocks noGrp="1"/>
          </p:cNvSpPr>
          <p:nvPr>
            <p:ph type="subTitle" idx="1"/>
          </p:nvPr>
        </p:nvSpPr>
        <p:spPr>
          <a:xfrm>
            <a:off x="2082471" y="2416696"/>
            <a:ext cx="3700023" cy="1012304"/>
          </a:xfrm>
        </p:spPr>
        <p:txBody>
          <a:bodyPr>
            <a:normAutofit/>
          </a:bodyPr>
          <a:lstStyle/>
          <a:p>
            <a:r>
              <a:rPr lang="fi-FI"/>
              <a:t>www.maanmittauslaitos.fi</a:t>
            </a:r>
          </a:p>
        </p:txBody>
      </p:sp>
      <p:sp>
        <p:nvSpPr>
          <p:cNvPr id="11" name="Slide Number Placeholder 3">
            <a:extLst>
              <a:ext uri="{FF2B5EF4-FFF2-40B4-BE49-F238E27FC236}">
                <a16:creationId xmlns:a16="http://schemas.microsoft.com/office/drawing/2014/main" id="{B27CC209-1C2D-47BD-B58F-C9E85D778376}"/>
              </a:ext>
            </a:extLst>
          </p:cNvPr>
          <p:cNvSpPr>
            <a:spLocks noGrp="1"/>
          </p:cNvSpPr>
          <p:nvPr>
            <p:ph type="sldNum" sz="quarter" idx="12"/>
          </p:nvPr>
        </p:nvSpPr>
        <p:spPr>
          <a:xfrm>
            <a:off x="4199641" y="6356351"/>
            <a:ext cx="803366" cy="365125"/>
          </a:xfrm>
        </p:spPr>
        <p:txBody>
          <a:bodyPr anchor="ctr">
            <a:normAutofit/>
          </a:bodyPr>
          <a:lstStyle/>
          <a:p>
            <a:pPr>
              <a:spcAft>
                <a:spcPts val="600"/>
              </a:spcAft>
            </a:pPr>
            <a:r>
              <a:rPr lang="fi-FI"/>
              <a:t>SIVU </a:t>
            </a:r>
            <a:fld id="{395C3D94-F3B0-4BF8-973B-87B4959310A4}" type="slidenum">
              <a:rPr lang="fi-FI" smtClean="0"/>
              <a:pPr>
                <a:spcAft>
                  <a:spcPts val="600"/>
                </a:spcAft>
              </a:pPr>
              <a:t>23</a:t>
            </a:fld>
            <a:endParaRPr lang="fi-FI"/>
          </a:p>
        </p:txBody>
      </p:sp>
      <p:sp>
        <p:nvSpPr>
          <p:cNvPr id="16" name="Footer Placeholder 4">
            <a:extLst>
              <a:ext uri="{FF2B5EF4-FFF2-40B4-BE49-F238E27FC236}">
                <a16:creationId xmlns:a16="http://schemas.microsoft.com/office/drawing/2014/main" id="{191E533F-490C-4622-A68E-127724337C19}"/>
              </a:ext>
            </a:extLst>
          </p:cNvPr>
          <p:cNvSpPr>
            <a:spLocks noGrp="1"/>
          </p:cNvSpPr>
          <p:nvPr>
            <p:ph type="ftr" sz="quarter" idx="11"/>
          </p:nvPr>
        </p:nvSpPr>
        <p:spPr>
          <a:xfrm>
            <a:off x="5003007" y="6356352"/>
            <a:ext cx="5036343" cy="365125"/>
          </a:xfrm>
        </p:spPr>
        <p:txBody>
          <a:bodyPr/>
          <a:lstStyle/>
          <a:p>
            <a:endParaRPr lang="fi-FI"/>
          </a:p>
        </p:txBody>
      </p:sp>
    </p:spTree>
    <p:extLst>
      <p:ext uri="{BB962C8B-B14F-4D97-AF65-F5344CB8AC3E}">
        <p14:creationId xmlns:p14="http://schemas.microsoft.com/office/powerpoint/2010/main" val="382892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a:t>Voimajohtoalueen lunastustoimitus 2/2</a:t>
            </a:r>
            <a:endParaRPr lang="fi-FI" sz="3200" dirty="0"/>
          </a:p>
        </p:txBody>
      </p:sp>
      <p:sp>
        <p:nvSpPr>
          <p:cNvPr id="3" name="Sisällön paikkamerkki 2"/>
          <p:cNvSpPr>
            <a:spLocks noGrp="1"/>
          </p:cNvSpPr>
          <p:nvPr>
            <p:ph idx="1"/>
          </p:nvPr>
        </p:nvSpPr>
        <p:spPr/>
        <p:txBody>
          <a:bodyPr/>
          <a:lstStyle/>
          <a:p>
            <a:pPr marL="0" indent="0">
              <a:buNone/>
            </a:pPr>
            <a:r>
              <a:rPr lang="fi-FI" sz="2000" dirty="0"/>
              <a:t>On tarpeellinen, kun: </a:t>
            </a:r>
          </a:p>
          <a:p>
            <a:pPr marL="819150" lvl="1" indent="-457200">
              <a:buAutoNum type="arabicParenR"/>
            </a:pPr>
            <a:r>
              <a:rPr lang="fi-FI" sz="1800" dirty="0"/>
              <a:t>Rakennetaan uusi voimajohto uuteen johtoaukkoon</a:t>
            </a:r>
          </a:p>
          <a:p>
            <a:pPr marL="819150" lvl="1" indent="-457200">
              <a:buAutoNum type="arabicParenR"/>
            </a:pPr>
            <a:r>
              <a:rPr lang="fi-FI" sz="1800" dirty="0"/>
              <a:t>Rakennetaan uusi voimajohto vanhan rinnalle</a:t>
            </a:r>
          </a:p>
          <a:p>
            <a:pPr marL="819150" lvl="1" indent="-457200">
              <a:buAutoNum type="arabicParenR"/>
            </a:pPr>
            <a:r>
              <a:rPr lang="fi-FI" sz="1800" dirty="0"/>
              <a:t>Uusitaan vanha voimajohto nykyiseen sijaintiinsa ja leveyteensä</a:t>
            </a:r>
          </a:p>
          <a:p>
            <a:pPr marL="819150" lvl="1" indent="-457200">
              <a:buAutoNum type="arabicParenR"/>
            </a:pPr>
            <a:r>
              <a:rPr lang="fi-FI" sz="1800" dirty="0"/>
              <a:t>Uusitaan vanha voimajohto siten, että johtoalue levenee (esim. jännitetason muuttuessa)</a:t>
            </a:r>
          </a:p>
          <a:p>
            <a:pPr marL="819150" lvl="1" indent="-457200">
              <a:buAutoNum type="arabicParenR"/>
            </a:pPr>
            <a:r>
              <a:rPr lang="fi-FI" sz="1800" dirty="0"/>
              <a:t>Uusitaan vanha voimajohto siten, että johtoalue kapenee</a:t>
            </a:r>
          </a:p>
          <a:p>
            <a:pPr marL="361950" lvl="1" indent="0">
              <a:buNone/>
            </a:pPr>
            <a:endParaRPr lang="fi-FI" sz="1800" dirty="0"/>
          </a:p>
          <a:p>
            <a:pPr marL="85725" indent="0">
              <a:buNone/>
            </a:pPr>
            <a:r>
              <a:rPr lang="fi-FI" sz="2000" dirty="0"/>
              <a:t>Menettely lunastustoimituksessa on samanlainen hanketyypistä riippumatta</a:t>
            </a:r>
          </a:p>
        </p:txBody>
      </p:sp>
    </p:spTree>
    <p:extLst>
      <p:ext uri="{BB962C8B-B14F-4D97-AF65-F5344CB8AC3E}">
        <p14:creationId xmlns:p14="http://schemas.microsoft.com/office/powerpoint/2010/main" val="255177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Voimajohtoalueen lunastustoimituksen tarkoitus</a:t>
            </a:r>
          </a:p>
        </p:txBody>
      </p:sp>
      <p:sp>
        <p:nvSpPr>
          <p:cNvPr id="3" name="Sisällön paikkamerkki 2"/>
          <p:cNvSpPr>
            <a:spLocks noGrp="1"/>
          </p:cNvSpPr>
          <p:nvPr>
            <p:ph idx="1"/>
          </p:nvPr>
        </p:nvSpPr>
        <p:spPr/>
        <p:txBody>
          <a:bodyPr/>
          <a:lstStyle/>
          <a:p>
            <a:pPr marL="263525" lvl="1" indent="-252413"/>
            <a:r>
              <a:rPr lang="fi-FI" sz="2000" dirty="0"/>
              <a:t>Lunastajalle perustetaan voimajohdon </a:t>
            </a:r>
            <a:br>
              <a:rPr lang="fi-FI" sz="2000" dirty="0"/>
            </a:br>
            <a:r>
              <a:rPr lang="fi-FI" sz="2000" dirty="0"/>
              <a:t>rakentamiseksi ja kunnossapitämiseksi </a:t>
            </a:r>
            <a:br>
              <a:rPr lang="fi-FI" sz="2000" dirty="0"/>
            </a:br>
            <a:r>
              <a:rPr lang="fi-FI" sz="2000" u="sng" dirty="0"/>
              <a:t>pysyvä käyttöoikeus </a:t>
            </a:r>
          </a:p>
          <a:p>
            <a:pPr marL="263525" lvl="1" indent="-252413"/>
            <a:r>
              <a:rPr lang="fi-FI" sz="2000" dirty="0"/>
              <a:t>Maapohjan </a:t>
            </a:r>
            <a:r>
              <a:rPr lang="fi-FI" sz="2000" u="sng" dirty="0"/>
              <a:t>omistus jää </a:t>
            </a:r>
            <a:r>
              <a:rPr lang="fi-FI" sz="2000" dirty="0"/>
              <a:t>edelleen </a:t>
            </a:r>
            <a:br>
              <a:rPr lang="fi-FI" sz="2000" dirty="0"/>
            </a:br>
            <a:r>
              <a:rPr lang="fi-FI" sz="2000" u="sng" dirty="0"/>
              <a:t>maanomistajalle</a:t>
            </a:r>
          </a:p>
          <a:p>
            <a:pPr marL="263525" lvl="1" indent="-252413"/>
            <a:r>
              <a:rPr lang="fi-FI" sz="2000" dirty="0"/>
              <a:t>Käyttöoikeuden perustamisesta aiheutuvat </a:t>
            </a:r>
            <a:br>
              <a:rPr lang="fi-FI" sz="2000" dirty="0"/>
            </a:br>
            <a:r>
              <a:rPr lang="fi-FI" sz="2000" u="sng" dirty="0"/>
              <a:t>taloudelliset menetykset korvataan </a:t>
            </a:r>
            <a:br>
              <a:rPr lang="fi-FI" sz="2000" u="sng" dirty="0"/>
            </a:br>
            <a:r>
              <a:rPr lang="fi-FI" sz="2000" dirty="0"/>
              <a:t>maanomistajalle</a:t>
            </a:r>
          </a:p>
          <a:p>
            <a:pPr lvl="1"/>
            <a:endParaRPr lang="fi-FI" dirty="0"/>
          </a:p>
        </p:txBody>
      </p:sp>
      <p:pic>
        <p:nvPicPr>
          <p:cNvPr id="4" name="Picture 2" descr="Kuva, jossa kuvattu johtoaukea, johtoalue sekä rakennuskieltoalue.&#10;110 kV johdon johtoaukean leveys on yleensä 26-30 metriä. 220 kV johdon johtoaukean leveys on yleensä 32-38 metriä. 400 kV johdon johtoaukean leveys on yleensä 36-42 metriä. Reunavyöhykkeen leveys on johdon molemmin puolin 10 metriä, aina yhteensä 20 metriä. Reunavyöhykkeen ja johtoaukean puoleisessa reunassa puuston pituus saa olla 10 metriä, ja kauimpana johtoaukeaa 20 metriä."/>
          <p:cNvPicPr>
            <a:picLocks noChangeAspect="1" noChangeArrowheads="1"/>
          </p:cNvPicPr>
          <p:nvPr/>
        </p:nvPicPr>
        <p:blipFill>
          <a:blip r:embed="rId2" cstate="print"/>
          <a:srcRect/>
          <a:stretch>
            <a:fillRect/>
          </a:stretch>
        </p:blipFill>
        <p:spPr bwMode="auto">
          <a:xfrm>
            <a:off x="6888088" y="1877614"/>
            <a:ext cx="4976260" cy="4114084"/>
          </a:xfrm>
          <a:prstGeom prst="rect">
            <a:avLst/>
          </a:prstGeom>
          <a:noFill/>
          <a:ln w="9525">
            <a:noFill/>
            <a:miter lim="800000"/>
            <a:headEnd/>
            <a:tailEnd/>
          </a:ln>
        </p:spPr>
      </p:pic>
    </p:spTree>
    <p:extLst>
      <p:ext uri="{BB962C8B-B14F-4D97-AF65-F5344CB8AC3E}">
        <p14:creationId xmlns:p14="http://schemas.microsoft.com/office/powerpoint/2010/main" val="325322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i-FI" sz="3200" dirty="0"/>
              <a:t>Lunastuslupa</a:t>
            </a:r>
            <a:endParaRPr lang="fi-FI" sz="3000" dirty="0"/>
          </a:p>
        </p:txBody>
      </p:sp>
      <p:sp>
        <p:nvSpPr>
          <p:cNvPr id="7" name="Content Placeholder 6"/>
          <p:cNvSpPr>
            <a:spLocks noGrp="1"/>
          </p:cNvSpPr>
          <p:nvPr>
            <p:ph idx="1"/>
          </p:nvPr>
        </p:nvSpPr>
        <p:spPr/>
        <p:txBody>
          <a:bodyPr/>
          <a:lstStyle/>
          <a:p>
            <a:pPr>
              <a:spcBef>
                <a:spcPct val="20000"/>
              </a:spcBef>
            </a:pPr>
            <a:r>
              <a:rPr lang="fi-FI" sz="2000" dirty="0">
                <a:solidFill>
                  <a:schemeClr val="tx1"/>
                </a:solidFill>
              </a:rPr>
              <a:t>Lunastus perustuu lunastuslupaan</a:t>
            </a:r>
          </a:p>
          <a:p>
            <a:pPr lvl="2">
              <a:spcBef>
                <a:spcPct val="20000"/>
              </a:spcBef>
            </a:pPr>
            <a:r>
              <a:rPr lang="fi-FI" sz="1800" dirty="0">
                <a:solidFill>
                  <a:schemeClr val="tx1"/>
                </a:solidFill>
              </a:rPr>
              <a:t>Lunastusluvan myöntää valtioneuvosto</a:t>
            </a:r>
          </a:p>
          <a:p>
            <a:pPr lvl="2">
              <a:spcBef>
                <a:spcPct val="20000"/>
              </a:spcBef>
              <a:spcAft>
                <a:spcPts val="600"/>
              </a:spcAft>
            </a:pPr>
            <a:r>
              <a:rPr lang="fi-FI" sz="1800" dirty="0">
                <a:solidFill>
                  <a:schemeClr val="tx1"/>
                </a:solidFill>
              </a:rPr>
              <a:t>Lunastusluvan vähemmän tärkeään lunastukseen voi myöntää myös Maanmittauslaitos</a:t>
            </a:r>
          </a:p>
          <a:p>
            <a:pPr>
              <a:spcBef>
                <a:spcPct val="20000"/>
              </a:spcBef>
            </a:pPr>
            <a:r>
              <a:rPr lang="fi-FI" sz="2000" dirty="0">
                <a:solidFill>
                  <a:schemeClr val="tx1"/>
                </a:solidFill>
              </a:rPr>
              <a:t>Lunastusluvassa määrätään lunastuksen kohde</a:t>
            </a:r>
          </a:p>
          <a:p>
            <a:pPr lvl="2">
              <a:spcBef>
                <a:spcPct val="20000"/>
              </a:spcBef>
              <a:spcAft>
                <a:spcPts val="600"/>
              </a:spcAft>
            </a:pPr>
            <a:r>
              <a:rPr lang="fi-FI" sz="1800" dirty="0">
                <a:solidFill>
                  <a:schemeClr val="tx1"/>
                </a:solidFill>
              </a:rPr>
              <a:t>Lunastuksen kohteella tarkoitetaan hakijalle myönnettäviä oikeuksia (esimerkiksi käyttö- ja omistusoikeuksia) ja omistajalle asetettavia rajoituksia.</a:t>
            </a:r>
          </a:p>
          <a:p>
            <a:pPr>
              <a:spcBef>
                <a:spcPct val="20000"/>
              </a:spcBef>
              <a:spcAft>
                <a:spcPts val="1200"/>
              </a:spcAft>
            </a:pPr>
            <a:r>
              <a:rPr lang="fi-FI" sz="2000" dirty="0">
                <a:solidFill>
                  <a:schemeClr val="tx1"/>
                </a:solidFill>
              </a:rPr>
              <a:t>Lunastusluvassa voidaan lunastajalle hakemuksesta myöntää myös ennakkohaltuunottolupa</a:t>
            </a:r>
          </a:p>
          <a:p>
            <a:pPr>
              <a:spcBef>
                <a:spcPct val="20000"/>
              </a:spcBef>
            </a:pPr>
            <a:r>
              <a:rPr lang="fi-FI" sz="2000" dirty="0">
                <a:solidFill>
                  <a:schemeClr val="tx1"/>
                </a:solidFill>
              </a:rPr>
              <a:t>Lunastustoimituksen voi aloittaa </a:t>
            </a:r>
            <a:r>
              <a:rPr lang="fi-FI" sz="2000" u="sng" dirty="0">
                <a:solidFill>
                  <a:schemeClr val="tx1"/>
                </a:solidFill>
              </a:rPr>
              <a:t>heti</a:t>
            </a:r>
            <a:r>
              <a:rPr lang="fi-FI" sz="2000" dirty="0">
                <a:solidFill>
                  <a:schemeClr val="tx1"/>
                </a:solidFill>
              </a:rPr>
              <a:t>, kun lunastuslupa on myönnetty </a:t>
            </a:r>
          </a:p>
          <a:p>
            <a:pPr lvl="2">
              <a:spcBef>
                <a:spcPct val="20000"/>
              </a:spcBef>
            </a:pPr>
            <a:r>
              <a:rPr lang="fi-FI" sz="1800" dirty="0">
                <a:solidFill>
                  <a:schemeClr val="tx1"/>
                </a:solidFill>
              </a:rPr>
              <a:t>Lunastustoimitus voidaan lopettaa vasta</a:t>
            </a:r>
            <a:r>
              <a:rPr lang="fi-FI" sz="1800" dirty="0">
                <a:solidFill>
                  <a:srgbClr val="000000"/>
                </a:solidFill>
              </a:rPr>
              <a:t>, kun lupa on lainvoimainen</a:t>
            </a:r>
          </a:p>
          <a:p>
            <a:pPr marL="0" indent="0">
              <a:buNone/>
            </a:pPr>
            <a:endParaRPr lang="fi-F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ED8B49-2587-3AF1-365C-E0EB2E0E3B76}"/>
              </a:ext>
            </a:extLst>
          </p:cNvPr>
          <p:cNvSpPr>
            <a:spLocks noGrp="1"/>
          </p:cNvSpPr>
          <p:nvPr>
            <p:ph type="title"/>
          </p:nvPr>
        </p:nvSpPr>
        <p:spPr/>
        <p:txBody>
          <a:bodyPr/>
          <a:lstStyle/>
          <a:p>
            <a:r>
              <a:rPr lang="fi-FI" dirty="0"/>
              <a:t>Lunastuslupa: Myönnetyt oikeudet</a:t>
            </a:r>
          </a:p>
        </p:txBody>
      </p:sp>
      <p:sp>
        <p:nvSpPr>
          <p:cNvPr id="3" name="Sisällön paikkamerkki 2">
            <a:extLst>
              <a:ext uri="{FF2B5EF4-FFF2-40B4-BE49-F238E27FC236}">
                <a16:creationId xmlns:a16="http://schemas.microsoft.com/office/drawing/2014/main" id="{E30AB303-B104-381A-975B-7A912E7C1B77}"/>
              </a:ext>
            </a:extLst>
          </p:cNvPr>
          <p:cNvSpPr>
            <a:spLocks noGrp="1"/>
          </p:cNvSpPr>
          <p:nvPr>
            <p:ph idx="1"/>
          </p:nvPr>
        </p:nvSpPr>
        <p:spPr/>
        <p:txBody>
          <a:bodyPr/>
          <a:lstStyle/>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err="1">
                <a:effectLst/>
                <a:latin typeface="Arial" panose="020B0604020202020204" pitchFamily="34" charset="0"/>
                <a:ea typeface="Calibri" panose="020F0502020204030204" pitchFamily="34" charset="0"/>
                <a:cs typeface="Calibri" panose="020F0502020204030204" pitchFamily="34" charset="0"/>
              </a:rPr>
              <a:t>Jänkkämaa</a:t>
            </a:r>
            <a:r>
              <a:rPr lang="fi-FI" sz="1400" dirty="0">
                <a:effectLst/>
                <a:latin typeface="Arial" panose="020B0604020202020204" pitchFamily="34" charset="0"/>
                <a:ea typeface="Calibri" panose="020F0502020204030204" pitchFamily="34" charset="0"/>
                <a:cs typeface="Calibri" panose="020F0502020204030204" pitchFamily="34" charset="0"/>
              </a:rPr>
              <a:t>-Mäntyvaara 110 kV voimajohdon pituus on noin 11 kilometriä. Johtoaukean leveys on 26 metriä. Sen kummallekin puolelle lunastetaan 10 metriä leveät reunavyöhykkeet, joilla kasvavien puiden korkeus on rajoitettu siten, etteivät ne aiheuta vaaraa johdolle. Voimansiirtojohtoa varten tulee lunastettavaksi seuraavanlainen kiinteistöjen käyttöoikeuden supistus:</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1) johtopylväiden rakenteiden väliin ja kolmea (3) metriä lähemmäksi niiden ulkopuolelle ei saa pystyttää minkäänlaisia rakenteita tai laitteita, tavallisia aitoja lukuun ottamatta.</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2) aitoja ei saa kiinnittää pylväisiin eikä tukirakenteisiin.</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3) ojia tai muita kaivauksia ei saa tehdä eikä tieoikeutta perustaa kolmea metriä lähemmäksi pylväsrakenteita. Etäisyys mitataan ojan tai kaivauksen luhistumattomasta reunasta.</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4) johtoaukealla kokonaisuudessaan ei saa ilman erityistä lupaa kasvattaa puita eikä rautatiealuetta lukuun ottamatta pitää rakennuksia tai kahta (2) metriä korkeampia muitakaan rakenteita tai laitteita, tavallisia aitoja lukuun ottamatta. Rakennuksia ei saa rakentaa 23 metriä lähemmäksi johtoaukean keskiviivaa.</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5) johtoaukean molemmin puolin erotettavilla 10 metrin levyisillä ns. reunavyöhykkeillä kasvava puu saa johtoaukean reunassa olla enintään 10 metrin pituinen ja muulla osalla reunavyöhykettä niin paljon sanottua mittaa pitempi kuin puun etäisyys on johtoaukean reunasta.</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6) johtoaukealla ja sen läheisyydessä ei saa harjoittaa sellaista toimintaa, josta saattaa koitua vaaraa johdon käytölle ja kunnossa pysymiselle.</a:t>
            </a:r>
          </a:p>
        </p:txBody>
      </p:sp>
      <p:sp>
        <p:nvSpPr>
          <p:cNvPr id="4" name="Dian numeron paikkamerkki 3">
            <a:extLst>
              <a:ext uri="{FF2B5EF4-FFF2-40B4-BE49-F238E27FC236}">
                <a16:creationId xmlns:a16="http://schemas.microsoft.com/office/drawing/2014/main" id="{C33688F8-684C-63D7-50CA-80C53E1B53EB}"/>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dirty="0"/>
          </a:p>
        </p:txBody>
      </p:sp>
      <p:sp>
        <p:nvSpPr>
          <p:cNvPr id="5" name="Alatunnisteen paikkamerkki 4">
            <a:extLst>
              <a:ext uri="{FF2B5EF4-FFF2-40B4-BE49-F238E27FC236}">
                <a16:creationId xmlns:a16="http://schemas.microsoft.com/office/drawing/2014/main" id="{D368BB47-7732-1B8B-178D-E188EF8E3158}"/>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948843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5BE106EE-C53B-9EBC-8908-3125E601EC10}"/>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dirty="0"/>
          </a:p>
        </p:txBody>
      </p:sp>
      <p:sp>
        <p:nvSpPr>
          <p:cNvPr id="5" name="Alatunnisteen paikkamerkki 4">
            <a:extLst>
              <a:ext uri="{FF2B5EF4-FFF2-40B4-BE49-F238E27FC236}">
                <a16:creationId xmlns:a16="http://schemas.microsoft.com/office/drawing/2014/main" id="{20BA8293-EB3C-8D46-2F2E-B07A9E7377F1}"/>
              </a:ext>
            </a:extLst>
          </p:cNvPr>
          <p:cNvSpPr>
            <a:spLocks noGrp="1"/>
          </p:cNvSpPr>
          <p:nvPr>
            <p:ph type="ftr" sz="quarter" idx="11"/>
          </p:nvPr>
        </p:nvSpPr>
        <p:spPr/>
        <p:txBody>
          <a:bodyPr/>
          <a:lstStyle/>
          <a:p>
            <a:endParaRPr lang="fi-FI" dirty="0"/>
          </a:p>
        </p:txBody>
      </p:sp>
      <p:sp>
        <p:nvSpPr>
          <p:cNvPr id="11" name="Sisällön paikkamerkki 10">
            <a:extLst>
              <a:ext uri="{FF2B5EF4-FFF2-40B4-BE49-F238E27FC236}">
                <a16:creationId xmlns:a16="http://schemas.microsoft.com/office/drawing/2014/main" id="{ACD810AD-3320-36F7-0C07-F2EBEEFC395F}"/>
              </a:ext>
            </a:extLst>
          </p:cNvPr>
          <p:cNvSpPr>
            <a:spLocks noGrp="1"/>
          </p:cNvSpPr>
          <p:nvPr>
            <p:ph idx="1"/>
          </p:nvPr>
        </p:nvSpPr>
        <p:spPr>
          <a:xfrm>
            <a:off x="838200" y="1268760"/>
            <a:ext cx="10515600" cy="4908204"/>
          </a:xfrm>
        </p:spPr>
        <p:txBody>
          <a:bodyPr/>
          <a:lstStyle/>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Näiden rajoitusten kautta varataan johtojen omistajalle seuraavat johtojen rakentamisen, käytön, kunnossapidon ja uusimisen vuoksi tarpeelliset oikeudet kiinteistön käyttöön:</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1) oikeus pystyttää ja pitää johtoaukealla voimansiirtojohto pylväineen, johtoköysineen sekä voiman- ja tiedonsiirtoon liittyvine laitteineen. </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2) oikeus suorittaa tarpeellisia mittauksia johtoaukealla sekä suorittaa maadoituksia, joista aiheutuvat työnaikaiset vahingot korvataan erikseen maanomistajille.</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3) oikeus pitää johtoaukea vapaana puista, vesoista ja muista esineistä, jotka saattavat vaikuttaa häiritsevästi johdon käyttöön ja kunnossapitoon.</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4) oikeus poistaa johtoaukealta rakennukset ja muut rakenteet, joiden paikoillaan pysyttämisestä tai sinne pystyttämisestä ei ole erikseen sovittu.</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5) oikeus sopivalla tavalla merkitä johtoaukean rajat, niin että ne ovat helposti havaittavissa.</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6) oikeus merkitä ne reunavyöhykkeillä sekä erityisestä syystä myös johtoalueen ulkopuolella kasvavat puut, jotka mittansa vuoksi voivat olla vaarallisia johdon säilymiselle sekä kaataa tällaiset puut, ellei metsänomistaja itse huolehdi niiden kaatamisesta. Johtoalueen ulkopuolella tapahtuvasta puiden kaatamisesta aiheutuva vahinko korvataan erikseen maanomistajille.</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7) oikeus johdon omistajan lukuun työskentelevillä henkilöillä jalan tai ajoneuvoilla liikkua johtoaukeaa pitkin pylväältä toiselle sekä sitä varten tehdä sinne väliaikaisia ajoteitä ja rumpuja, tehdä ja kunnossapitää johtoaukealla olevissa aidoissa tarpeellisia veräjiä ja käyttää hyväkseen johtoaukealle johtavia kiinteistölle kuuluvia teitä ja polkuja sekä tarvittaessa muitakin alueita kulkemiseen jalan tai moottorikäyttöisillä taikka muilla työkoneilla ja ajoneuvoilla.</a:t>
            </a:r>
          </a:p>
        </p:txBody>
      </p:sp>
    </p:spTree>
    <p:extLst>
      <p:ext uri="{BB962C8B-B14F-4D97-AF65-F5344CB8AC3E}">
        <p14:creationId xmlns:p14="http://schemas.microsoft.com/office/powerpoint/2010/main" val="408627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Lunastustoimikunta ja asianosaiset</a:t>
            </a:r>
          </a:p>
        </p:txBody>
      </p:sp>
      <p:sp>
        <p:nvSpPr>
          <p:cNvPr id="3" name="Sisällön paikkamerkki 2"/>
          <p:cNvSpPr>
            <a:spLocks noGrp="1"/>
          </p:cNvSpPr>
          <p:nvPr>
            <p:ph idx="1"/>
          </p:nvPr>
        </p:nvSpPr>
        <p:spPr/>
        <p:txBody>
          <a:bodyPr>
            <a:normAutofit/>
          </a:bodyPr>
          <a:lstStyle/>
          <a:p>
            <a:pPr>
              <a:spcBef>
                <a:spcPct val="20000"/>
              </a:spcBef>
              <a:spcAft>
                <a:spcPts val="1200"/>
              </a:spcAft>
            </a:pPr>
            <a:r>
              <a:rPr lang="fi-FI" sz="2000" dirty="0">
                <a:solidFill>
                  <a:schemeClr val="tx1"/>
                </a:solidFill>
              </a:rPr>
              <a:t>Lunastustoimituksen suorittaa lunastustoimikunta, johon kuuluu puheenjohtajana toimitusinsinööri ja kaksi uskottua miestä</a:t>
            </a:r>
          </a:p>
          <a:p>
            <a:pPr>
              <a:spcBef>
                <a:spcPct val="20000"/>
              </a:spcBef>
            </a:pPr>
            <a:r>
              <a:rPr lang="fi-FI" sz="2000" dirty="0">
                <a:solidFill>
                  <a:schemeClr val="tx1"/>
                </a:solidFill>
              </a:rPr>
              <a:t>Lunastustoimituksen asianosaisia ovat:</a:t>
            </a:r>
          </a:p>
          <a:p>
            <a:pPr lvl="2">
              <a:spcBef>
                <a:spcPct val="20000"/>
              </a:spcBef>
            </a:pPr>
            <a:r>
              <a:rPr lang="fi-FI" sz="1800" dirty="0">
                <a:solidFill>
                  <a:schemeClr val="tx1"/>
                </a:solidFill>
              </a:rPr>
              <a:t>Lunastaja (voimajohdon rakentaja) </a:t>
            </a:r>
          </a:p>
          <a:p>
            <a:pPr lvl="2">
              <a:spcBef>
                <a:spcPct val="20000"/>
              </a:spcBef>
            </a:pPr>
            <a:r>
              <a:rPr lang="fi-FI" sz="1800" dirty="0">
                <a:solidFill>
                  <a:schemeClr val="tx1"/>
                </a:solidFill>
              </a:rPr>
              <a:t>Maanomistajat (voimajohdon välittömästä läheisyydestä) </a:t>
            </a:r>
          </a:p>
          <a:p>
            <a:pPr lvl="2">
              <a:spcBef>
                <a:spcPct val="20000"/>
              </a:spcBef>
            </a:pPr>
            <a:r>
              <a:rPr lang="fi-FI" sz="1800" dirty="0">
                <a:solidFill>
                  <a:schemeClr val="tx1"/>
                </a:solidFill>
              </a:rPr>
              <a:t>Mahdolliset rasite-, vuokra- ym. erityisten oikeuksien haltijat, naapurit jne.</a:t>
            </a:r>
          </a:p>
          <a:p>
            <a:pPr>
              <a:buClr>
                <a:schemeClr val="accent5"/>
              </a:buClr>
              <a:buFont typeface="Arial" panose="020B0604020202020204" pitchFamily="34" charset="0"/>
              <a:buChar char="•"/>
            </a:pPr>
            <a:endParaRPr lang="fi-FI" dirty="0">
              <a:solidFill>
                <a:schemeClr val="tx1"/>
              </a:solidFill>
            </a:endParaRPr>
          </a:p>
        </p:txBody>
      </p:sp>
    </p:spTree>
    <p:extLst>
      <p:ext uri="{BB962C8B-B14F-4D97-AF65-F5344CB8AC3E}">
        <p14:creationId xmlns:p14="http://schemas.microsoft.com/office/powerpoint/2010/main" val="296855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alkukokous</a:t>
            </a:r>
            <a:endParaRPr lang="fi-FI" sz="3200" dirty="0"/>
          </a:p>
        </p:txBody>
      </p:sp>
      <p:sp>
        <p:nvSpPr>
          <p:cNvPr id="3" name="Sisällön paikkamerkki 2"/>
          <p:cNvSpPr>
            <a:spLocks noGrp="1"/>
          </p:cNvSpPr>
          <p:nvPr>
            <p:ph idx="1"/>
          </p:nvPr>
        </p:nvSpPr>
        <p:spPr/>
        <p:txBody>
          <a:bodyPr>
            <a:normAutofit/>
          </a:bodyPr>
          <a:lstStyle/>
          <a:p>
            <a:pPr lvl="0">
              <a:lnSpc>
                <a:spcPct val="90000"/>
              </a:lnSpc>
              <a:spcBef>
                <a:spcPct val="20000"/>
              </a:spcBef>
              <a:buFont typeface="Daytona" panose="020B0604030500040204" pitchFamily="34" charset="0"/>
              <a:buChar char="–"/>
            </a:pPr>
            <a:endParaRPr lang="fi-FI" dirty="0">
              <a:solidFill>
                <a:schemeClr val="tx1"/>
              </a:solidFill>
            </a:endParaRPr>
          </a:p>
          <a:p>
            <a:pPr>
              <a:lnSpc>
                <a:spcPct val="90000"/>
              </a:lnSpc>
              <a:spcBef>
                <a:spcPct val="20000"/>
              </a:spcBef>
            </a:pPr>
            <a:r>
              <a:rPr lang="fi-FI" sz="2000" dirty="0">
                <a:solidFill>
                  <a:schemeClr val="tx1"/>
                </a:solidFill>
              </a:rPr>
              <a:t>Käydään läpi lunastusta koskevat yleiset asiat:</a:t>
            </a:r>
          </a:p>
          <a:p>
            <a:pPr lvl="2">
              <a:spcBef>
                <a:spcPct val="20000"/>
              </a:spcBef>
            </a:pPr>
            <a:r>
              <a:rPr lang="fi-FI" sz="1800" dirty="0">
                <a:solidFill>
                  <a:schemeClr val="tx1"/>
                </a:solidFill>
              </a:rPr>
              <a:t>Toimituksen kulku pääpiirteissään</a:t>
            </a:r>
          </a:p>
          <a:p>
            <a:pPr lvl="2">
              <a:spcBef>
                <a:spcPct val="20000"/>
              </a:spcBef>
              <a:spcAft>
                <a:spcPts val="600"/>
              </a:spcAft>
            </a:pPr>
            <a:r>
              <a:rPr lang="fi-FI" sz="1800" dirty="0">
                <a:solidFill>
                  <a:schemeClr val="tx1"/>
                </a:solidFill>
              </a:rPr>
              <a:t>Korvausmenettely ja sovellettava lainsäädäntö (laki kiinteän omaisuuden ja erityisten oikeuksien lunastuksesta)</a:t>
            </a:r>
          </a:p>
          <a:p>
            <a:pPr>
              <a:lnSpc>
                <a:spcPct val="90000"/>
              </a:lnSpc>
              <a:spcBef>
                <a:spcPct val="20000"/>
              </a:spcBef>
              <a:spcAft>
                <a:spcPts val="600"/>
              </a:spcAft>
            </a:pPr>
            <a:r>
              <a:rPr lang="fi-FI" sz="2000" dirty="0">
                <a:solidFill>
                  <a:schemeClr val="tx1"/>
                </a:solidFill>
              </a:rPr>
              <a:t>Lunastaja esittelee johdon rakentamishanketta ja sen aikataulua</a:t>
            </a:r>
          </a:p>
          <a:p>
            <a:pPr>
              <a:lnSpc>
                <a:spcPct val="90000"/>
              </a:lnSpc>
              <a:spcBef>
                <a:spcPct val="20000"/>
              </a:spcBef>
              <a:spcAft>
                <a:spcPts val="600"/>
              </a:spcAft>
            </a:pPr>
            <a:r>
              <a:rPr lang="fi-FI" sz="2000" dirty="0">
                <a:solidFill>
                  <a:schemeClr val="tx1"/>
                </a:solidFill>
              </a:rPr>
              <a:t>Esitetään alustava kartta</a:t>
            </a:r>
          </a:p>
          <a:p>
            <a:pPr>
              <a:lnSpc>
                <a:spcPct val="90000"/>
              </a:lnSpc>
              <a:spcBef>
                <a:spcPct val="20000"/>
              </a:spcBef>
              <a:spcAft>
                <a:spcPts val="600"/>
              </a:spcAft>
            </a:pPr>
            <a:r>
              <a:rPr lang="fi-FI" sz="2000" dirty="0">
                <a:solidFill>
                  <a:schemeClr val="tx1"/>
                </a:solidFill>
              </a:rPr>
              <a:t>Annetaan määräaika ennakkokorvausvaatimuksille, jos ei ole annettu jo aikaisemmin.</a:t>
            </a:r>
          </a:p>
          <a:p>
            <a:pPr>
              <a:lnSpc>
                <a:spcPct val="90000"/>
              </a:lnSpc>
              <a:spcBef>
                <a:spcPct val="20000"/>
              </a:spcBef>
              <a:spcAft>
                <a:spcPts val="600"/>
              </a:spcAft>
            </a:pPr>
            <a:r>
              <a:rPr lang="fi-FI" sz="2000" dirty="0">
                <a:solidFill>
                  <a:schemeClr val="tx1"/>
                </a:solidFill>
              </a:rPr>
              <a:t>Sovitaan tarvittavien maastokatselmusten suorittamisesta</a:t>
            </a:r>
            <a:r>
              <a:rPr lang="fi-FI" dirty="0">
                <a:solidFill>
                  <a:schemeClr val="tx1"/>
                </a:solidFill>
              </a:rPr>
              <a:t>.</a:t>
            </a:r>
          </a:p>
          <a:p>
            <a:endParaRPr lang="fi-FI" dirty="0"/>
          </a:p>
        </p:txBody>
      </p:sp>
      <p:sp>
        <p:nvSpPr>
          <p:cNvPr id="4" name="Suorakulmio 3"/>
          <p:cNvSpPr/>
          <p:nvPr/>
        </p:nvSpPr>
        <p:spPr>
          <a:xfrm>
            <a:off x="838200" y="1557526"/>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kern="0" dirty="0">
                <a:solidFill>
                  <a:schemeClr val="accent3"/>
                </a:solidFill>
                <a:latin typeface="+mn-lt"/>
              </a:rPr>
              <a:t>Alkukokous </a:t>
            </a:r>
            <a:r>
              <a:rPr lang="fi-FI" sz="1600" b="0" kern="0" dirty="0">
                <a:solidFill>
                  <a:schemeClr val="accent3"/>
                </a:solidFill>
                <a:latin typeface="+mn-lt"/>
              </a:rPr>
              <a:t>&gt; Haltuunotto &gt; Rakennustyöt &gt; Jatkokokous &gt; Loppukokous</a:t>
            </a:r>
          </a:p>
        </p:txBody>
      </p:sp>
    </p:spTree>
    <p:extLst>
      <p:ext uri="{BB962C8B-B14F-4D97-AF65-F5344CB8AC3E}">
        <p14:creationId xmlns:p14="http://schemas.microsoft.com/office/powerpoint/2010/main" val="3300576137"/>
      </p:ext>
    </p:extLst>
  </p:cSld>
  <p:clrMapOvr>
    <a:masterClrMapping/>
  </p:clrMapOvr>
</p:sld>
</file>

<file path=ppt/theme/theme1.xml><?xml version="1.0" encoding="utf-8"?>
<a:theme xmlns:a="http://schemas.openxmlformats.org/drawingml/2006/main" name="MMLppt-suomi">
  <a:themeElements>
    <a:clrScheme name="Maanmittauslaitos">
      <a:dk1>
        <a:srgbClr val="000000"/>
      </a:dk1>
      <a:lt1>
        <a:srgbClr val="FFFFFF"/>
      </a:lt1>
      <a:dk2>
        <a:srgbClr val="000000"/>
      </a:dk2>
      <a:lt2>
        <a:srgbClr val="FFFFFF"/>
      </a:lt2>
      <a:accent1>
        <a:srgbClr val="71B5CC"/>
      </a:accent1>
      <a:accent2>
        <a:srgbClr val="776F65"/>
      </a:accent2>
      <a:accent3>
        <a:srgbClr val="00B588"/>
      </a:accent3>
      <a:accent4>
        <a:srgbClr val="91BD10"/>
      </a:accent4>
      <a:accent5>
        <a:srgbClr val="FF7900"/>
      </a:accent5>
      <a:accent6>
        <a:srgbClr val="5E172D"/>
      </a:accent6>
      <a:hlink>
        <a:srgbClr val="71B5CC"/>
      </a:hlink>
      <a:folHlink>
        <a:srgbClr val="71B5CC"/>
      </a:folHlink>
    </a:clrScheme>
    <a:fontScheme name="Maanmittauslaito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BBE0E3"/>
        </a:accent1>
        <a:accent2>
          <a:srgbClr val="375195"/>
        </a:accent2>
        <a:accent3>
          <a:srgbClr val="FFFFFF"/>
        </a:accent3>
        <a:accent4>
          <a:srgbClr val="2A2A2A"/>
        </a:accent4>
        <a:accent5>
          <a:srgbClr val="DAEDEF"/>
        </a:accent5>
        <a:accent6>
          <a:srgbClr val="314987"/>
        </a:accent6>
        <a:hlink>
          <a:srgbClr val="FF860D"/>
        </a:hlink>
        <a:folHlink>
          <a:srgbClr val="A50021"/>
        </a:folHlink>
      </a:clrScheme>
      <a:clrMap bg1="lt1" tx1="dk1" bg2="lt2" tx2="dk2" accent1="accent1" accent2="accent2" accent3="accent3" accent4="accent4" accent5="accent5" accent6="accent6" hlink="hlink" folHlink="folHlink"/>
    </a:extraClrScheme>
    <a:extraClrScheme>
      <a:clrScheme name="Default Design 14">
        <a:dk1>
          <a:srgbClr val="333333"/>
        </a:dk1>
        <a:lt1>
          <a:srgbClr val="FFFFFF"/>
        </a:lt1>
        <a:dk2>
          <a:srgbClr val="000000"/>
        </a:dk2>
        <a:lt2>
          <a:srgbClr val="808080"/>
        </a:lt2>
        <a:accent1>
          <a:srgbClr val="BBE0E3"/>
        </a:accent1>
        <a:accent2>
          <a:srgbClr val="375195"/>
        </a:accent2>
        <a:accent3>
          <a:srgbClr val="FFFFFF"/>
        </a:accent3>
        <a:accent4>
          <a:srgbClr val="2A2A2A"/>
        </a:accent4>
        <a:accent5>
          <a:srgbClr val="DAEDEF"/>
        </a:accent5>
        <a:accent6>
          <a:srgbClr val="314987"/>
        </a:accent6>
        <a:hlink>
          <a:srgbClr val="FF860D"/>
        </a:hlink>
        <a:folHlink>
          <a:srgbClr val="ED1C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ML">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L" id="{02293EE8-0670-43D5-BB38-3A39ACC3DEDE}" vid="{17BD13BD-1CB2-4941-8B5C-E42347746691}"/>
    </a:ext>
  </a:ext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57f4d8f-9b92-4778-bfae-1dc1cb204f0c" xsi:nil="true"/>
    <OhjeenTyyppi xmlns="157f4d8f-9b92-4778-bfae-1dc1cb204f0c">Ohje</OhjeenTyyppi>
    <TaxKeywordTaxHTField xmlns="157f4d8f-9b92-4778-bfae-1dc1cb204f0c">
      <Terms xmlns="http://schemas.microsoft.com/office/infopath/2007/PartnerControls"/>
    </TaxKeywordTaxHTField>
    <Aiheen_x0020_tarkenne xmlns="157f4d8f-9b92-4778-bfae-1dc1cb204f0c">
      <Value>Kiinteistötoimitukset</Value>
    </Aiheen_x0020_tarkenne>
    <Kohderyhmä xmlns="157f4d8f-9b92-4778-bfae-1dc1cb204f0c" xsi:nil="true"/>
    <Ohjeenkieli xmlns="157f4d8f-9b92-4778-bfae-1dc1cb204f0c">suomi</Ohjeenkieli>
    <Aihepiiri xmlns="157f4d8f-9b92-4778-bfae-1dc1cb204f0c">
      <Value>Tuotanto</Value>
    </Aihepiiri>
  </documentManagement>
</p:properties>
</file>

<file path=customXml/item3.xml><?xml version="1.0" encoding="utf-8"?>
<ct:contentTypeSchema xmlns:ct="http://schemas.microsoft.com/office/2006/metadata/contentType" xmlns:ma="http://schemas.microsoft.com/office/2006/metadata/properties/metaAttributes" ct:_="" ma:_="" ma:contentTypeName="Ohjetiedosto" ma:contentTypeID="0x0101003BF6178B04E81E4AAE4AAFB04A38750800180DBB9A68C55B43B1072198FB044798" ma:contentTypeVersion="17" ma:contentTypeDescription="" ma:contentTypeScope="" ma:versionID="c32e0abed5dcfe9739948088c6f957a2">
  <xsd:schema xmlns:xsd="http://www.w3.org/2001/XMLSchema" xmlns:xs="http://www.w3.org/2001/XMLSchema" xmlns:p="http://schemas.microsoft.com/office/2006/metadata/properties" xmlns:ns2="157f4d8f-9b92-4778-bfae-1dc1cb204f0c" xmlns:ns3="bba6eaab-d994-4ce3-a09c-e609c799fec2" targetNamespace="http://schemas.microsoft.com/office/2006/metadata/properties" ma:root="true" ma:fieldsID="215c075a5579ac07f8d1a8fd5d98ec94" ns2:_="" ns3:_="">
    <xsd:import namespace="157f4d8f-9b92-4778-bfae-1dc1cb204f0c"/>
    <xsd:import namespace="bba6eaab-d994-4ce3-a09c-e609c799fec2"/>
    <xsd:element name="properties">
      <xsd:complexType>
        <xsd:sequence>
          <xsd:element name="documentManagement">
            <xsd:complexType>
              <xsd:all>
                <xsd:element ref="ns2:OhjeenTyyppi" minOccurs="0"/>
                <xsd:element ref="ns2:Aihepiiri" minOccurs="0"/>
                <xsd:element ref="ns2:Aiheen_x0020_tarkenne" minOccurs="0"/>
                <xsd:element ref="ns2:Kohderyhmä" minOccurs="0"/>
                <xsd:element ref="ns2:Ohjeenkieli"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2:TaxKeywordTaxHTField" minOccurs="0"/>
                <xsd:element ref="ns2:TaxCatchAll" minOccurs="0"/>
                <xsd:element ref="ns3:MediaServiceDateTaken"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f4d8f-9b92-4778-bfae-1dc1cb204f0c" elementFormDefault="qualified">
    <xsd:import namespace="http://schemas.microsoft.com/office/2006/documentManagement/types"/>
    <xsd:import namespace="http://schemas.microsoft.com/office/infopath/2007/PartnerControls"/>
    <xsd:element name="OhjeenTyyppi" ma:index="2" nillable="true" ma:displayName="Ohjeen tyyppi" ma:default="Ohje" ma:format="RadioButtons" ma:internalName="OhjeenTyyppi">
      <xsd:simpleType>
        <xsd:restriction base="dms:Choice">
          <xsd:enumeration value="Ohje"/>
          <xsd:enumeration value="Säädös"/>
          <xsd:enumeration value="Määräys"/>
        </xsd:restriction>
      </xsd:simpleType>
    </xsd:element>
    <xsd:element name="Aihepiiri" ma:index="3" nillable="true" ma:displayName="Aihepiiri" ma:format="Dropdown" ma:internalName="Aihepiiri" ma:requiredMultiChoice="true">
      <xsd:complexType>
        <xsd:complexContent>
          <xsd:extension base="dms:MultiChoice">
            <xsd:sequence>
              <xsd:element name="Value" maxOccurs="unbounded" minOccurs="0" nillable="true">
                <xsd:simpleType>
                  <xsd:restriction base="dms:Choice">
                    <xsd:enumeration value="Henkilöstöasiat"/>
                    <xsd:enumeration value="Tietohallinto"/>
                    <xsd:enumeration value="Toimitilat"/>
                    <xsd:enumeration value="Oikeusasiat"/>
                    <xsd:enumeration value="Talous"/>
                    <xsd:enumeration value="Tutkimus"/>
                    <xsd:enumeration value="Tuotanto"/>
                    <xsd:enumeration value="Tietopalvelu"/>
                    <xsd:enumeration value="Viestintä"/>
                    <xsd:enumeration value="Muutoksenhallinta"/>
                  </xsd:restriction>
                </xsd:simpleType>
              </xsd:element>
            </xsd:sequence>
          </xsd:extension>
        </xsd:complexContent>
      </xsd:complexType>
    </xsd:element>
    <xsd:element name="Aiheen_x0020_tarkenne" ma:index="4" nillable="true" ma:displayName="Aiheen tarkenne" ma:format="Dropdown" ma:internalName="Aiheen_x0020_tarkenne">
      <xsd:complexType>
        <xsd:complexContent>
          <xsd:extension base="dms:MultiChoice">
            <xsd:sequence>
              <xsd:element name="Value" maxOccurs="unbounded" minOccurs="0" nillable="true">
                <xsd:simpleType>
                  <xsd:restriction base="dms:Choice">
                    <xsd:enumeration value="Hankerahoitus"/>
                    <xsd:enumeration value="Tilaustyöt"/>
                    <xsd:enumeration value="Julkaisutoiminta"/>
                    <xsd:enumeration value="Tutkimusetiikka"/>
                    <xsd:enumeration value="Rekrytointi ja perehdytys"/>
                    <xsd:enumeration value="Virka-/työsuhde"/>
                    <xsd:enumeration value="Työhyvinvointi ja työterveys"/>
                    <xsd:enumeration value="Henkilöstön kehittäminen"/>
                    <xsd:enumeration value="Sisäinen viestintä"/>
                    <xsd:enumeration value="Ulkoinen viestintä"/>
                    <xsd:enumeration value="Kriisit ja varautuminen"/>
                    <xsd:enumeration value="Käännökset"/>
                    <xsd:enumeration value="Tapahtumat"/>
                    <xsd:enumeration value="Turvallisuus"/>
                    <xsd:enumeration value="Huoneistokirjaaminen"/>
                    <xsd:enumeration value="Kiinteistökirjaaminen"/>
                    <xsd:enumeration value="Kiinteistötoimitukset"/>
                    <xsd:enumeration value="Maastomittaus"/>
                    <xsd:enumeration value="Paikkatieto"/>
                    <xsd:enumeration value="Arkistopalvelut"/>
                    <xsd:enumeration value="Tietosuoja"/>
                    <xsd:enumeration value="Saavutettavuus"/>
                    <xsd:enumeration value="Sovellusten käyttöohjeet"/>
                    <xsd:enumeration value="Perustietotekniikka"/>
                    <xsd:enumeration value="Käyttöoikeudet"/>
                    <xsd:enumeration value="Hinnoittelu"/>
                    <xsd:enumeration value="Laskutus"/>
                    <xsd:enumeration value="Hankinnat"/>
                    <xsd:enumeration value="Kartat"/>
                    <xsd:enumeration value="Sähköiset palvelut"/>
                    <xsd:enumeration value="Tietojen luovuttaminen"/>
                    <xsd:enumeration value="Tiedonhallinta"/>
                  </xsd:restriction>
                </xsd:simpleType>
              </xsd:element>
            </xsd:sequence>
          </xsd:extension>
        </xsd:complexContent>
      </xsd:complexType>
    </xsd:element>
    <xsd:element name="Kohderyhmä" ma:index="5" nillable="true" ma:displayName="Kohderyhmä" ma:default="" ma:internalName="Kohderyhm_x00e4_">
      <xsd:complexType>
        <xsd:complexContent>
          <xsd:extension base="dms:MultiChoice">
            <xsd:sequence>
              <xsd:element name="Value" maxOccurs="unbounded" minOccurs="0" nillable="true">
                <xsd:simpleType>
                  <xsd:restriction base="dms:Choice">
                    <xsd:enumeration value="Esihenkilöt"/>
                    <xsd:enumeration value="Asiakaspalvelu"/>
                    <xsd:enumeration value="Uusi työntekijä/harjoittelija"/>
                    <xsd:enumeration value="Tutkijat"/>
                    <xsd:enumeration value="Maastotyöntekijät"/>
                  </xsd:restriction>
                </xsd:simpleType>
              </xsd:element>
            </xsd:sequence>
          </xsd:extension>
        </xsd:complexContent>
      </xsd:complexType>
    </xsd:element>
    <xsd:element name="Ohjeenkieli" ma:index="6" nillable="true" ma:displayName="Kieli" ma:default="suomi" ma:format="RadioButtons" ma:internalName="Ohjeenkieli" ma:readOnly="false">
      <xsd:simpleType>
        <xsd:restriction base="dms:Choice">
          <xsd:enumeration value="suomi"/>
          <xsd:enumeration value="englanti"/>
          <xsd:enumeration value="ruotsi"/>
        </xsd:restriction>
      </xsd:simpleType>
    </xsd:element>
    <xsd:element name="TaxKeywordTaxHTField" ma:index="19" nillable="true" ma:taxonomy="true" ma:internalName="TaxKeywordTaxHTField" ma:taxonomyFieldName="TaxKeyword" ma:displayName="Yrityksen avainsanat" ma:fieldId="{23f27201-bee3-471e-b2e7-b64fd8b7ca38}" ma:taxonomyMulti="true" ma:sspId="b1b57b5c-250e-4870-960d-b632009de295" ma:termSetId="00000000-0000-0000-0000-000000000000" ma:anchorId="00000000-0000-0000-0000-000000000000" ma:open="true" ma:isKeyword="true">
      <xsd:complexType>
        <xsd:sequence>
          <xsd:element ref="pc:Terms" minOccurs="0" maxOccurs="1"/>
        </xsd:sequence>
      </xsd:complexType>
    </xsd:element>
    <xsd:element name="TaxCatchAll" ma:index="20" nillable="true" ma:displayName="Taxonomy Catch All Column" ma:hidden="true" ma:list="{50de3484-6c51-4162-b6bc-ed9f8bf35d41}" ma:internalName="TaxCatchAll" ma:showField="CatchAllData" ma:web="157f4d8f-9b92-4778-bfae-1dc1cb204f0c">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6eaab-d994-4ce3-a09c-e609c799fec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C3B7EF-8383-4C31-833E-E292A43B34D4}">
  <ds:schemaRefs>
    <ds:schemaRef ds:uri="http://schemas.microsoft.com/sharepoint/v3/contenttype/forms"/>
  </ds:schemaRefs>
</ds:datastoreItem>
</file>

<file path=customXml/itemProps2.xml><?xml version="1.0" encoding="utf-8"?>
<ds:datastoreItem xmlns:ds="http://schemas.openxmlformats.org/officeDocument/2006/customXml" ds:itemID="{1323CDC6-956B-46E5-9030-683E0B7BB335}">
  <ds:schemaRefs>
    <ds:schemaRef ds:uri="http://purl.org/dc/elements/1.1/"/>
    <ds:schemaRef ds:uri="http://www.w3.org/XML/1998/namespac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bba6eaab-d994-4ce3-a09c-e609c799fec2"/>
    <ds:schemaRef ds:uri="http://schemas.microsoft.com/office/2006/metadata/properties"/>
    <ds:schemaRef ds:uri="157f4d8f-9b92-4778-bfae-1dc1cb204f0c"/>
    <ds:schemaRef ds:uri="http://purl.org/dc/dcmitype/"/>
  </ds:schemaRefs>
</ds:datastoreItem>
</file>

<file path=customXml/itemProps3.xml><?xml version="1.0" encoding="utf-8"?>
<ds:datastoreItem xmlns:ds="http://schemas.openxmlformats.org/officeDocument/2006/customXml" ds:itemID="{A15BC3EB-BC76-47AF-B803-4D8BE3290C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f4d8f-9b92-4778-bfae-1dc1cb204f0c"/>
    <ds:schemaRef ds:uri="bba6eaab-d994-4ce3-a09c-e609c799fe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kalvopohja_su_2014</Template>
  <TotalTime>7911</TotalTime>
  <Words>1520</Words>
  <Application>Microsoft Office PowerPoint</Application>
  <PresentationFormat>Laajakuva</PresentationFormat>
  <Paragraphs>191</Paragraphs>
  <Slides>23</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23</vt:i4>
      </vt:variant>
    </vt:vector>
  </HeadingPairs>
  <TitlesOfParts>
    <vt:vector size="29" baseType="lpstr">
      <vt:lpstr>Arial</vt:lpstr>
      <vt:lpstr>Daytona</vt:lpstr>
      <vt:lpstr>Georgia</vt:lpstr>
      <vt:lpstr>Verdana</vt:lpstr>
      <vt:lpstr>MMLppt-suomi</vt:lpstr>
      <vt:lpstr>MML</vt:lpstr>
      <vt:lpstr> Voimajohtoalueen  lunastustoimitus </vt:lpstr>
      <vt:lpstr>Voimajohtoalueen lunastustoimitus 1/2</vt:lpstr>
      <vt:lpstr>Voimajohtoalueen lunastustoimitus 2/2</vt:lpstr>
      <vt:lpstr>Voimajohtoalueen lunastustoimituksen tarkoitus</vt:lpstr>
      <vt:lpstr>Lunastuslupa</vt:lpstr>
      <vt:lpstr>Lunastuslupa: Myönnetyt oikeudet</vt:lpstr>
      <vt:lpstr>PowerPoint-esitys</vt:lpstr>
      <vt:lpstr>Lunastustoimikunta ja asianosaiset</vt:lpstr>
      <vt:lpstr>Lunastustoimituksen eteneminen, alkukokous</vt:lpstr>
      <vt:lpstr>Lunastustoimituksen eteneminen, haltuunotto (1/2)</vt:lpstr>
      <vt:lpstr>Lunastustoimituksen eteneminen, haltuunotto (2/2)</vt:lpstr>
      <vt:lpstr>Lunastustoimituksen eteneminen, rakennustyöt</vt:lpstr>
      <vt:lpstr>Lunastustoimituksen eteneminen, jatkokokous (1/2)</vt:lpstr>
      <vt:lpstr>Lunastustoimituksen eteneminen, jatkokokous (2/2)</vt:lpstr>
      <vt:lpstr>Lunastustoimituksen eteneminen, loppukokous (1/8)</vt:lpstr>
      <vt:lpstr>Lunastustoimituksen eteneminen, Loppukokous (2/8) </vt:lpstr>
      <vt:lpstr>Lunastustoimituksen eteneminen, Loppukokous (3/8)</vt:lpstr>
      <vt:lpstr>Lunastustoimituksen eteneminen, Loppukokous (4/8) </vt:lpstr>
      <vt:lpstr>Lunastustoimituksen eteneminen, Loppukokous (5/8) </vt:lpstr>
      <vt:lpstr>Lunastustoimituksen eteneminen, Loppukokous (6/8) </vt:lpstr>
      <vt:lpstr>Lunastustoimituksen eteneminen, Loppukokous (7/8) </vt:lpstr>
      <vt:lpstr>Lunastustoimituksen eteneminen, Loppukokous (8/8) </vt:lpstr>
      <vt:lpstr>Lisätietoja</vt:lpstr>
    </vt:vector>
  </TitlesOfParts>
  <Company>Maanmittauslaitos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Voimalinjalunastus</dc:title>
  <dc:creator>Lauhkonen Hanna</dc:creator>
  <cp:lastModifiedBy>Koponen Jukka</cp:lastModifiedBy>
  <cp:revision>105</cp:revision>
  <cp:lastPrinted>2016-05-04T12:10:08Z</cp:lastPrinted>
  <dcterms:created xsi:type="dcterms:W3CDTF">2015-05-25T07:29:41Z</dcterms:created>
  <dcterms:modified xsi:type="dcterms:W3CDTF">2023-09-22T07:55:07Z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0x0101003BF6178B04E81E4AAE4AAFB04A38750800180DBB9A68C55B43B1072198FB044798</vt:lpwstr>
  </property>
  <property fmtid="{D5CDD505-2E9C-101B-9397-08002B2CF9AE}" pid="4" name="TaxKeyword">
    <vt:lpwstr/>
  </property>
</Properties>
</file>