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301" r:id="rId6"/>
    <p:sldId id="257" r:id="rId7"/>
    <p:sldId id="284" r:id="rId8"/>
    <p:sldId id="299" r:id="rId9"/>
    <p:sldId id="285" r:id="rId10"/>
    <p:sldId id="287" r:id="rId11"/>
    <p:sldId id="288" r:id="rId12"/>
    <p:sldId id="289" r:id="rId13"/>
    <p:sldId id="290" r:id="rId14"/>
    <p:sldId id="293" r:id="rId15"/>
    <p:sldId id="291" r:id="rId16"/>
    <p:sldId id="295" r:id="rId17"/>
    <p:sldId id="292" r:id="rId18"/>
    <p:sldId id="294" r:id="rId19"/>
    <p:sldId id="298" r:id="rId20"/>
    <p:sldId id="296" r:id="rId21"/>
    <p:sldId id="297" r:id="rId22"/>
    <p:sldId id="300" r:id="rId23"/>
    <p:sldId id="263" r:id="rId24"/>
    <p:sldId id="264"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37F80F-8CC9-764B-B549-2861D68E3699}" name="Nikander Juho (MML)" initials="N(" userId="S::juho.nikander@maanmittauslaitos.fi::3f8478fa-ed92-4d35-b02e-52519abd9751" providerId="AD"/>
  <p188:author id="{A7637D56-20E7-FBD7-0A1B-DA8AE28590CE}" name="Oksanen Kaija (MML)" initials="O(" userId="S::kaija.oksanen@maanmittauslaitos.fi::9f064002-cdf0-4c60-93af-a600f8a791cf" providerId="AD"/>
  <p188:author id="{42786CF0-569A-70B6-46CA-6838885634DC}" name="Virtanen Jouni (MML)" initials="V(" userId="S::jouni.virtanen@maanmittauslaitos.fi::b8c01e91-ba32-4ffc-8c33-97944e2185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72" y="960"/>
      </p:cViewPr>
      <p:guideLst>
        <p:guide orient="horz" pos="2160"/>
        <p:guide/>
        <p:guide pos="76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22/05/2023</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22.5.2023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a:t>Muokkaa </a:t>
            </a:r>
            <a:r>
              <a:rPr lang="fi-FI" err="1"/>
              <a:t>ots</a:t>
            </a:r>
            <a:r>
              <a:rPr lang="fi-FI"/>
              <a:t>. </a:t>
            </a:r>
            <a:r>
              <a:rPr lang="fi-FI" err="1"/>
              <a:t>perustyyl</a:t>
            </a:r>
            <a:r>
              <a:rPr lang="fi-FI"/>
              <a:t>. </a:t>
            </a:r>
            <a:r>
              <a:rPr lang="fi-FI" err="1"/>
              <a:t>napsautt</a:t>
            </a:r>
            <a:r>
              <a:rPr lang="fi-FI"/>
              <a:t>.</a:t>
            </a:r>
            <a:br>
              <a:rPr lang="fi-FI"/>
            </a:br>
            <a:r>
              <a:rPr lang="fi-FI" err="1"/>
              <a:t>tt</a:t>
            </a:r>
            <a:endParaRPr lang="fi-FI"/>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Esittäjä</a:t>
            </a:r>
            <a:endParaRPr lang="en-GB"/>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sp>
        <p:nvSpPr>
          <p:cNvPr id="14" name="Kuvan paikkamerkki 13">
            <a:extLst>
              <a:ext uri="{FF2B5EF4-FFF2-40B4-BE49-F238E27FC236}">
                <a16:creationId xmlns:a16="http://schemas.microsoft.com/office/drawing/2014/main" id="{3753A34E-7BDC-438A-A3A1-FFD1D9D3EFBB}"/>
              </a:ext>
            </a:extLst>
          </p:cNvPr>
          <p:cNvSpPr>
            <a:spLocks noGrp="1"/>
          </p:cNvSpPr>
          <p:nvPr>
            <p:ph type="pic" sz="quarter" idx="16"/>
          </p:nvPr>
        </p:nvSpPr>
        <p:spPr>
          <a:xfrm>
            <a:off x="0" y="0"/>
            <a:ext cx="12192000" cy="4648200"/>
          </a:xfrm>
          <a:solidFill>
            <a:schemeClr val="bg1">
              <a:lumMod val="95000"/>
            </a:schemeClr>
          </a:solidFill>
        </p:spPr>
        <p:txBody>
          <a:bodyPr/>
          <a:lstStyle/>
          <a:p>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endParaRPr lang="en-GB"/>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0"/>
            <a:endParaRPr lang="en-GB"/>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endParaRPr lang="en-GB"/>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0"/>
            <a:endParaRPr lang="en-GB"/>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endParaRPr lang="en-GB"/>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0"/>
            <a:endParaRPr lang="en-GB"/>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endParaRPr lang="en-GB"/>
          </a:p>
        </p:txBody>
      </p:sp>
      <p:pic>
        <p:nvPicPr>
          <p:cNvPr id="15" name="Kuva 14">
            <a:extLst>
              <a:ext uri="{FF2B5EF4-FFF2-40B4-BE49-F238E27FC236}">
                <a16:creationId xmlns:a16="http://schemas.microsoft.com/office/drawing/2014/main" id="{5AD47F70-CED7-411B-A4C4-4A3E8E64C3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Dian numeron paikkamerkki 12">
            <a:extLst>
              <a:ext uri="{FF2B5EF4-FFF2-40B4-BE49-F238E27FC236}">
                <a16:creationId xmlns:a16="http://schemas.microsoft.com/office/drawing/2014/main" id="{1BEF68F8-3336-4582-9EAD-BDB8C19B5CF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2" name="Alatunnisteen paikkamerkki 11">
            <a:extLst>
              <a:ext uri="{FF2B5EF4-FFF2-40B4-BE49-F238E27FC236}">
                <a16:creationId xmlns:a16="http://schemas.microsoft.com/office/drawing/2014/main" id="{8A0F5DFF-01E6-4399-AA5D-55B4D1388531}"/>
              </a:ext>
            </a:extLst>
          </p:cNvPr>
          <p:cNvSpPr>
            <a:spLocks noGrp="1"/>
          </p:cNvSpPr>
          <p:nvPr>
            <p:ph type="ftr" sz="quarter" idx="11"/>
          </p:nvPr>
        </p:nvSpPr>
        <p:spPr>
          <a:xfrm>
            <a:off x="4038600" y="6356350"/>
            <a:ext cx="4114800" cy="365125"/>
          </a:xfrm>
        </p:spPr>
        <p:txBody>
          <a:bodyPr/>
          <a:lstStyle/>
          <a:p>
            <a:endParaRPr lang="fi-FI"/>
          </a:p>
        </p:txBody>
      </p:sp>
      <p:sp>
        <p:nvSpPr>
          <p:cNvPr id="23" name="Päivämäärän paikkamerkki 10">
            <a:extLst>
              <a:ext uri="{FF2B5EF4-FFF2-40B4-BE49-F238E27FC236}">
                <a16:creationId xmlns:a16="http://schemas.microsoft.com/office/drawing/2014/main" id="{E7C6AAC3-8B70-4145-B178-69C00258E8F2}"/>
              </a:ext>
            </a:extLst>
          </p:cNvPr>
          <p:cNvSpPr>
            <a:spLocks noGrp="1"/>
          </p:cNvSpPr>
          <p:nvPr>
            <p:ph type="dt" sz="half" idx="10"/>
          </p:nvPr>
        </p:nvSpPr>
        <p:spPr>
          <a:xfrm>
            <a:off x="2417855" y="6356350"/>
            <a:ext cx="839423" cy="365125"/>
          </a:xfrm>
        </p:spPr>
        <p:txBody>
          <a:bodyPr/>
          <a:lstStyle>
            <a:lvl1pPr algn="ctr">
              <a:defRPr/>
            </a:lvl1pPr>
          </a:lstStyle>
          <a:p>
            <a:fld id="{3B9902DE-89BB-4501-97B9-1CF528431DBC}" type="datetime1">
              <a:rPr lang="fi-FI" smtClean="0"/>
              <a:t>22.5.2023</a:t>
            </a:fld>
            <a:endParaRPr lang="fi-FI"/>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78DE432E-266F-4DC7-88BA-9607D8C1DE6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984A9B78-1747-40DE-83BB-C0D1E57A9080}"/>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508CA619-2683-4E44-818F-92C19D79A82D}"/>
              </a:ext>
            </a:extLst>
          </p:cNvPr>
          <p:cNvSpPr>
            <a:spLocks noGrp="1"/>
          </p:cNvSpPr>
          <p:nvPr>
            <p:ph type="dt" sz="half" idx="10"/>
          </p:nvPr>
        </p:nvSpPr>
        <p:spPr>
          <a:xfrm>
            <a:off x="2417855" y="6356350"/>
            <a:ext cx="839423" cy="365125"/>
          </a:xfrm>
        </p:spPr>
        <p:txBody>
          <a:bodyPr/>
          <a:lstStyle>
            <a:lvl1pPr algn="ctr">
              <a:defRPr/>
            </a:lvl1pPr>
          </a:lstStyle>
          <a:p>
            <a:fld id="{8062CB6B-4282-471D-9B1B-A6E389750BA6}"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pic>
        <p:nvPicPr>
          <p:cNvPr id="10" name="Kuva 9">
            <a:extLst>
              <a:ext uri="{FF2B5EF4-FFF2-40B4-BE49-F238E27FC236}">
                <a16:creationId xmlns:a16="http://schemas.microsoft.com/office/drawing/2014/main" id="{A10FE784-5184-4ABD-99CC-6879E40B38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1 Kuva, suurempi (muotti)">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78DE432E-266F-4DC7-88BA-9607D8C1DE6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984A9B78-1747-40DE-83BB-C0D1E57A9080}"/>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508CA619-2683-4E44-818F-92C19D79A82D}"/>
              </a:ext>
            </a:extLst>
          </p:cNvPr>
          <p:cNvSpPr>
            <a:spLocks noGrp="1"/>
          </p:cNvSpPr>
          <p:nvPr>
            <p:ph type="dt" sz="half" idx="10"/>
          </p:nvPr>
        </p:nvSpPr>
        <p:spPr>
          <a:xfrm>
            <a:off x="2417855" y="6356350"/>
            <a:ext cx="839423" cy="365125"/>
          </a:xfrm>
        </p:spPr>
        <p:txBody>
          <a:bodyPr/>
          <a:lstStyle>
            <a:lvl1pPr algn="ctr">
              <a:defRPr/>
            </a:lvl1pPr>
          </a:lstStyle>
          <a:p>
            <a:fld id="{8062CB6B-4282-471D-9B1B-A6E389750BA6}"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0" name="Kuva 9">
            <a:extLst>
              <a:ext uri="{FF2B5EF4-FFF2-40B4-BE49-F238E27FC236}">
                <a16:creationId xmlns:a16="http://schemas.microsoft.com/office/drawing/2014/main" id="{A10FE784-5184-4ABD-99CC-6879E40B38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Kuvan paikkamerkki 16">
            <a:extLst>
              <a:ext uri="{FF2B5EF4-FFF2-40B4-BE49-F238E27FC236}">
                <a16:creationId xmlns:a16="http://schemas.microsoft.com/office/drawing/2014/main" id="{99BC3EE8-757B-42EE-9926-2D6914EBEB3B}"/>
              </a:ext>
            </a:extLst>
          </p:cNvPr>
          <p:cNvSpPr>
            <a:spLocks noGrp="1"/>
          </p:cNvSpPr>
          <p:nvPr>
            <p:ph type="pic" sz="quarter" idx="17"/>
          </p:nvPr>
        </p:nvSpPr>
        <p:spPr>
          <a:xfrm>
            <a:off x="6120085" y="0"/>
            <a:ext cx="6071915" cy="6867525"/>
          </a:xfrm>
          <a:custGeom>
            <a:avLst/>
            <a:gdLst>
              <a:gd name="connsiteX0" fmla="*/ 4467271 w 6605315"/>
              <a:gd name="connsiteY0" fmla="*/ 0 h 6858000"/>
              <a:gd name="connsiteX1" fmla="*/ 6605315 w 6605315"/>
              <a:gd name="connsiteY1" fmla="*/ 0 h 6858000"/>
              <a:gd name="connsiteX2" fmla="*/ 6605315 w 6605315"/>
              <a:gd name="connsiteY2" fmla="*/ 6858000 h 6858000"/>
              <a:gd name="connsiteX3" fmla="*/ 1738676 w 6605315"/>
              <a:gd name="connsiteY3" fmla="*/ 6858000 h 6858000"/>
              <a:gd name="connsiteX4" fmla="*/ 252141 w 6605315"/>
              <a:gd name="connsiteY4" fmla="*/ 4594860 h 6858000"/>
              <a:gd name="connsiteX5" fmla="*/ 665526 w 6605315"/>
              <a:gd name="connsiteY5" fmla="*/ 2508885 h 6858000"/>
              <a:gd name="connsiteX0" fmla="*/ 4467271 w 6605315"/>
              <a:gd name="connsiteY0" fmla="*/ 0 h 6867525"/>
              <a:gd name="connsiteX1" fmla="*/ 6605315 w 6605315"/>
              <a:gd name="connsiteY1" fmla="*/ 0 h 6867525"/>
              <a:gd name="connsiteX2" fmla="*/ 6071915 w 6605315"/>
              <a:gd name="connsiteY2" fmla="*/ 6867525 h 6867525"/>
              <a:gd name="connsiteX3" fmla="*/ 1738676 w 6605315"/>
              <a:gd name="connsiteY3" fmla="*/ 6858000 h 6867525"/>
              <a:gd name="connsiteX4" fmla="*/ 252141 w 6605315"/>
              <a:gd name="connsiteY4" fmla="*/ 4594860 h 6867525"/>
              <a:gd name="connsiteX5" fmla="*/ 665526 w 6605315"/>
              <a:gd name="connsiteY5" fmla="*/ 2508885 h 6867525"/>
              <a:gd name="connsiteX6" fmla="*/ 4467271 w 6605315"/>
              <a:gd name="connsiteY6" fmla="*/ 0 h 6867525"/>
              <a:gd name="connsiteX0" fmla="*/ 4467271 w 6071915"/>
              <a:gd name="connsiteY0" fmla="*/ 0 h 6867525"/>
              <a:gd name="connsiteX1" fmla="*/ 6062390 w 6071915"/>
              <a:gd name="connsiteY1" fmla="*/ 0 h 6867525"/>
              <a:gd name="connsiteX2" fmla="*/ 6071915 w 6071915"/>
              <a:gd name="connsiteY2" fmla="*/ 6867525 h 6867525"/>
              <a:gd name="connsiteX3" fmla="*/ 1738676 w 6071915"/>
              <a:gd name="connsiteY3" fmla="*/ 6858000 h 6867525"/>
              <a:gd name="connsiteX4" fmla="*/ 252141 w 6071915"/>
              <a:gd name="connsiteY4" fmla="*/ 4594860 h 6867525"/>
              <a:gd name="connsiteX5" fmla="*/ 665526 w 6071915"/>
              <a:gd name="connsiteY5" fmla="*/ 2508885 h 6867525"/>
              <a:gd name="connsiteX6" fmla="*/ 4467271 w 6071915"/>
              <a:gd name="connsiteY6"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1915" h="6867525">
                <a:moveTo>
                  <a:pt x="4467271" y="0"/>
                </a:moveTo>
                <a:lnTo>
                  <a:pt x="6062390" y="0"/>
                </a:lnTo>
                <a:lnTo>
                  <a:pt x="6071915" y="6867525"/>
                </a:lnTo>
                <a:lnTo>
                  <a:pt x="1738676" y="6858000"/>
                </a:lnTo>
                <a:lnTo>
                  <a:pt x="252141" y="4594860"/>
                </a:lnTo>
                <a:cubicBezTo>
                  <a:pt x="-206964" y="3896360"/>
                  <a:pt x="-21544" y="2962910"/>
                  <a:pt x="665526" y="2508885"/>
                </a:cubicBezTo>
                <a:lnTo>
                  <a:pt x="4467271" y="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88707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16" name="Dian numeron paikkamerkki 12">
            <a:extLst>
              <a:ext uri="{FF2B5EF4-FFF2-40B4-BE49-F238E27FC236}">
                <a16:creationId xmlns:a16="http://schemas.microsoft.com/office/drawing/2014/main" id="{CF933BC2-7C3D-46E1-AC0E-AEB2B07155FC}"/>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5" name="Alatunnisteen paikkamerkki 11">
            <a:extLst>
              <a:ext uri="{FF2B5EF4-FFF2-40B4-BE49-F238E27FC236}">
                <a16:creationId xmlns:a16="http://schemas.microsoft.com/office/drawing/2014/main" id="{B64FDCFC-945E-4792-821C-128865A98CDF}"/>
              </a:ext>
            </a:extLst>
          </p:cNvPr>
          <p:cNvSpPr>
            <a:spLocks noGrp="1"/>
          </p:cNvSpPr>
          <p:nvPr>
            <p:ph type="ftr" sz="quarter" idx="11"/>
          </p:nvPr>
        </p:nvSpPr>
        <p:spPr>
          <a:xfrm>
            <a:off x="4038600" y="6356350"/>
            <a:ext cx="4114800" cy="365125"/>
          </a:xfrm>
        </p:spPr>
        <p:txBody>
          <a:bodyPr/>
          <a:lstStyle/>
          <a:p>
            <a:endParaRPr lang="fi-FI"/>
          </a:p>
        </p:txBody>
      </p:sp>
      <p:sp>
        <p:nvSpPr>
          <p:cNvPr id="14" name="Päivämäärän paikkamerkki 10">
            <a:extLst>
              <a:ext uri="{FF2B5EF4-FFF2-40B4-BE49-F238E27FC236}">
                <a16:creationId xmlns:a16="http://schemas.microsoft.com/office/drawing/2014/main" id="{837B9746-831D-417A-A84F-96C5C3687632}"/>
              </a:ext>
            </a:extLst>
          </p:cNvPr>
          <p:cNvSpPr>
            <a:spLocks noGrp="1"/>
          </p:cNvSpPr>
          <p:nvPr>
            <p:ph type="dt" sz="half" idx="10"/>
          </p:nvPr>
        </p:nvSpPr>
        <p:spPr>
          <a:xfrm>
            <a:off x="2417855" y="6356350"/>
            <a:ext cx="839423" cy="365125"/>
          </a:xfrm>
        </p:spPr>
        <p:txBody>
          <a:bodyPr/>
          <a:lstStyle>
            <a:lvl1pPr algn="ctr">
              <a:defRPr/>
            </a:lvl1pPr>
          </a:lstStyle>
          <a:p>
            <a:fld id="{8EA8E9A7-5484-4E2B-9A2C-29576BFA3A62}"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pic>
        <p:nvPicPr>
          <p:cNvPr id="10" name="Kuva 9">
            <a:extLst>
              <a:ext uri="{FF2B5EF4-FFF2-40B4-BE49-F238E27FC236}">
                <a16:creationId xmlns:a16="http://schemas.microsoft.com/office/drawing/2014/main" id="{86AE12A2-759C-40F1-B3C5-5EEDDF2CE2E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33403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3 Kuvaa (muotti)">
    <p:spTree>
      <p:nvGrpSpPr>
        <p:cNvPr id="1" name=""/>
        <p:cNvGrpSpPr/>
        <p:nvPr/>
      </p:nvGrpSpPr>
      <p:grpSpPr>
        <a:xfrm>
          <a:off x="0" y="0"/>
          <a:ext cx="0" cy="0"/>
          <a:chOff x="0" y="0"/>
          <a:chExt cx="0" cy="0"/>
        </a:xfrm>
      </p:grpSpPr>
      <p:sp>
        <p:nvSpPr>
          <p:cNvPr id="18" name="Dian numeron paikkamerkki 12">
            <a:extLst>
              <a:ext uri="{FF2B5EF4-FFF2-40B4-BE49-F238E27FC236}">
                <a16:creationId xmlns:a16="http://schemas.microsoft.com/office/drawing/2014/main" id="{6CE25E3D-09AA-4782-B684-3CAA78A7742F}"/>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7" name="Alatunnisteen paikkamerkki 11">
            <a:extLst>
              <a:ext uri="{FF2B5EF4-FFF2-40B4-BE49-F238E27FC236}">
                <a16:creationId xmlns:a16="http://schemas.microsoft.com/office/drawing/2014/main" id="{CB238EC0-E1DA-454B-B0CD-DCB57B43C6C1}"/>
              </a:ext>
            </a:extLst>
          </p:cNvPr>
          <p:cNvSpPr>
            <a:spLocks noGrp="1"/>
          </p:cNvSpPr>
          <p:nvPr>
            <p:ph type="ftr" sz="quarter" idx="11"/>
          </p:nvPr>
        </p:nvSpPr>
        <p:spPr>
          <a:xfrm>
            <a:off x="4038600" y="6356350"/>
            <a:ext cx="4114800" cy="365125"/>
          </a:xfrm>
        </p:spPr>
        <p:txBody>
          <a:bodyPr/>
          <a:lstStyle/>
          <a:p>
            <a:endParaRPr lang="fi-FI"/>
          </a:p>
        </p:txBody>
      </p:sp>
      <p:sp>
        <p:nvSpPr>
          <p:cNvPr id="15" name="Päivämäärän paikkamerkki 10">
            <a:extLst>
              <a:ext uri="{FF2B5EF4-FFF2-40B4-BE49-F238E27FC236}">
                <a16:creationId xmlns:a16="http://schemas.microsoft.com/office/drawing/2014/main" id="{8A00DF95-BF00-4EEE-808F-0E89BA3A19D4}"/>
              </a:ext>
            </a:extLst>
          </p:cNvPr>
          <p:cNvSpPr>
            <a:spLocks noGrp="1"/>
          </p:cNvSpPr>
          <p:nvPr>
            <p:ph type="dt" sz="half" idx="10"/>
          </p:nvPr>
        </p:nvSpPr>
        <p:spPr>
          <a:xfrm>
            <a:off x="2417855" y="6356350"/>
            <a:ext cx="839423" cy="365125"/>
          </a:xfrm>
        </p:spPr>
        <p:txBody>
          <a:bodyPr/>
          <a:lstStyle>
            <a:lvl1pPr algn="ctr">
              <a:defRPr/>
            </a:lvl1pPr>
          </a:lstStyle>
          <a:p>
            <a:fld id="{E7E0501E-0EF0-4011-A25B-7D088C1A1B77}"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704447"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8" y="2057399"/>
            <a:ext cx="5704447"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6743699" y="1332718"/>
            <a:ext cx="3264498" cy="3284772"/>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sp>
        <p:nvSpPr>
          <p:cNvPr id="10" name="Kuvan paikkamerkki 28">
            <a:extLst>
              <a:ext uri="{FF2B5EF4-FFF2-40B4-BE49-F238E27FC236}">
                <a16:creationId xmlns:a16="http://schemas.microsoft.com/office/drawing/2014/main" id="{583C486A-092E-4FD1-A2AA-BEF0D7B42CF1}"/>
              </a:ext>
            </a:extLst>
          </p:cNvPr>
          <p:cNvSpPr>
            <a:spLocks noGrp="1" noChangeAspect="1"/>
          </p:cNvSpPr>
          <p:nvPr>
            <p:ph type="pic" sz="quarter" idx="21"/>
          </p:nvPr>
        </p:nvSpPr>
        <p:spPr>
          <a:xfrm>
            <a:off x="9103540" y="-349236"/>
            <a:ext cx="3340470" cy="3361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sp>
        <p:nvSpPr>
          <p:cNvPr id="16" name="Kuvan paikkamerkki 28">
            <a:extLst>
              <a:ext uri="{FF2B5EF4-FFF2-40B4-BE49-F238E27FC236}">
                <a16:creationId xmlns:a16="http://schemas.microsoft.com/office/drawing/2014/main" id="{39DBBB42-CCC5-4DC9-AC8E-89CDDA2778F1}"/>
              </a:ext>
            </a:extLst>
          </p:cNvPr>
          <p:cNvSpPr>
            <a:spLocks noGrp="1" noChangeAspect="1"/>
          </p:cNvSpPr>
          <p:nvPr>
            <p:ph type="pic" sz="quarter" idx="23"/>
          </p:nvPr>
        </p:nvSpPr>
        <p:spPr>
          <a:xfrm>
            <a:off x="9631955" y="2890603"/>
            <a:ext cx="3264498" cy="3284772"/>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pic>
        <p:nvPicPr>
          <p:cNvPr id="11" name="Kuva 10">
            <a:extLst>
              <a:ext uri="{FF2B5EF4-FFF2-40B4-BE49-F238E27FC236}">
                <a16:creationId xmlns:a16="http://schemas.microsoft.com/office/drawing/2014/main" id="{91FBFF52-B6EA-47D1-8CFE-E4BFF5B6A8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80637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22.5.2023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97240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22.5.2023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22664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22.5.2023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761322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22.5.2023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2104749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22.5.2023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endParaRPr lang="en-GB"/>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endParaRPr lang="en-GB"/>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endParaRPr lang="en-GB"/>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76523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17" name="Dian numeron paikkamerkki 12">
            <a:extLst>
              <a:ext uri="{FF2B5EF4-FFF2-40B4-BE49-F238E27FC236}">
                <a16:creationId xmlns:a16="http://schemas.microsoft.com/office/drawing/2014/main" id="{89EADED2-722A-4F78-A112-83BCA621C85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6" name="Alatunnisteen paikkamerkki 11">
            <a:extLst>
              <a:ext uri="{FF2B5EF4-FFF2-40B4-BE49-F238E27FC236}">
                <a16:creationId xmlns:a16="http://schemas.microsoft.com/office/drawing/2014/main" id="{DBED2E63-3DD6-4D77-B68E-BA8658DA87F9}"/>
              </a:ext>
            </a:extLst>
          </p:cNvPr>
          <p:cNvSpPr>
            <a:spLocks noGrp="1"/>
          </p:cNvSpPr>
          <p:nvPr>
            <p:ph type="ftr" sz="quarter" idx="11"/>
          </p:nvPr>
        </p:nvSpPr>
        <p:spPr>
          <a:xfrm>
            <a:off x="4038600" y="6356350"/>
            <a:ext cx="4114800" cy="365125"/>
          </a:xfrm>
        </p:spPr>
        <p:txBody>
          <a:bodyPr/>
          <a:lstStyle/>
          <a:p>
            <a:endParaRPr lang="fi-FI"/>
          </a:p>
        </p:txBody>
      </p:sp>
      <p:sp>
        <p:nvSpPr>
          <p:cNvPr id="15" name="Päivämäärän paikkamerkki 10">
            <a:extLst>
              <a:ext uri="{FF2B5EF4-FFF2-40B4-BE49-F238E27FC236}">
                <a16:creationId xmlns:a16="http://schemas.microsoft.com/office/drawing/2014/main" id="{5F247003-C078-4761-95F0-1B35946443B3}"/>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22.5.2023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pic>
        <p:nvPicPr>
          <p:cNvPr id="14" name="Kuva 13">
            <a:extLst>
              <a:ext uri="{FF2B5EF4-FFF2-40B4-BE49-F238E27FC236}">
                <a16:creationId xmlns:a16="http://schemas.microsoft.com/office/drawing/2014/main" id="{BCF371FC-059A-4F27-928C-8D84867B3E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1" name="Dian numeron paikkamerkki 12">
            <a:extLst>
              <a:ext uri="{FF2B5EF4-FFF2-40B4-BE49-F238E27FC236}">
                <a16:creationId xmlns:a16="http://schemas.microsoft.com/office/drawing/2014/main" id="{A1423C27-5889-4488-A0FC-41A2DBB20ED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0" name="Alatunnisteen paikkamerkki 11">
            <a:extLst>
              <a:ext uri="{FF2B5EF4-FFF2-40B4-BE49-F238E27FC236}">
                <a16:creationId xmlns:a16="http://schemas.microsoft.com/office/drawing/2014/main" id="{6AB8C829-55A5-4F84-AB37-D2EECDA9E1F3}"/>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11F80442-681E-40A1-BE06-EC93DAB0655B}"/>
              </a:ext>
            </a:extLst>
          </p:cNvPr>
          <p:cNvSpPr>
            <a:spLocks noGrp="1"/>
          </p:cNvSpPr>
          <p:nvPr>
            <p:ph type="dt" sz="half" idx="10"/>
          </p:nvPr>
        </p:nvSpPr>
        <p:spPr>
          <a:xfrm>
            <a:off x="2417855" y="6356350"/>
            <a:ext cx="839423" cy="365125"/>
          </a:xfrm>
        </p:spPr>
        <p:txBody>
          <a:bodyPr/>
          <a:lstStyle>
            <a:lvl1pPr algn="ctr">
              <a:defRPr/>
            </a:lvl1pPr>
          </a:lstStyle>
          <a:p>
            <a:fld id="{158D7AB8-D306-437F-9F7F-585EB0517B16}"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pic>
        <p:nvPicPr>
          <p:cNvPr id="12" name="Kuva 11">
            <a:extLst>
              <a:ext uri="{FF2B5EF4-FFF2-40B4-BE49-F238E27FC236}">
                <a16:creationId xmlns:a16="http://schemas.microsoft.com/office/drawing/2014/main" id="{A7FA5150-5C96-4B7C-81F0-D0F5295527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50564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Teksti + 1 Kuva (pysty)">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22.5.2023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1979117"/>
            <a:ext cx="4533899" cy="946151"/>
          </a:xfrm>
        </p:spPr>
        <p:txBody>
          <a:bodyPr anchor="t">
            <a:noAutofit/>
          </a:bodyPr>
          <a:lstStyle>
            <a:lvl1pPr>
              <a:lnSpc>
                <a:spcPct val="100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2925268"/>
            <a:ext cx="4533900"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213110" y="-114300"/>
            <a:ext cx="5978889" cy="7086600"/>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364703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Teksti + 1 Kuva (pysty)">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22.5.2023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95800" y="651968"/>
            <a:ext cx="2962274" cy="1371599"/>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95800" y="2207718"/>
            <a:ext cx="2962275" cy="3496664"/>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114300" y="-76200"/>
            <a:ext cx="4182301" cy="7048500"/>
          </a:xfrm>
          <a:prstGeom prst="roundRect">
            <a:avLst>
              <a:gd name="adj" fmla="val 1495"/>
            </a:avLst>
          </a:prstGeom>
          <a:solidFill>
            <a:schemeClr val="bg1">
              <a:lumMod val="95000"/>
            </a:schemeClr>
          </a:solidFill>
        </p:spPr>
        <p:txBody>
          <a:bodyPr/>
          <a:lstStyle/>
          <a:p>
            <a:endParaRPr lang="en-GB"/>
          </a:p>
        </p:txBody>
      </p:sp>
      <p:sp>
        <p:nvSpPr>
          <p:cNvPr id="10" name="Kuvan paikkamerkki 5">
            <a:extLst>
              <a:ext uri="{FF2B5EF4-FFF2-40B4-BE49-F238E27FC236}">
                <a16:creationId xmlns:a16="http://schemas.microsoft.com/office/drawing/2014/main" id="{18488963-AACE-489F-BB30-A3C137A0B9A3}"/>
              </a:ext>
            </a:extLst>
          </p:cNvPr>
          <p:cNvSpPr>
            <a:spLocks noGrp="1"/>
          </p:cNvSpPr>
          <p:nvPr>
            <p:ph type="pic" sz="quarter" idx="14"/>
          </p:nvPr>
        </p:nvSpPr>
        <p:spPr>
          <a:xfrm>
            <a:off x="8123999" y="-95250"/>
            <a:ext cx="4182300" cy="7048500"/>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24096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Teksti + 2 Kuvaa (pysty)">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22.5.2023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1979117"/>
            <a:ext cx="4533899" cy="946151"/>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2925268"/>
            <a:ext cx="4533900"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18314" y="-104775"/>
            <a:ext cx="3573462" cy="3476625"/>
          </a:xfrm>
          <a:prstGeom prst="roundRect">
            <a:avLst>
              <a:gd name="adj" fmla="val 1495"/>
            </a:avLst>
          </a:prstGeom>
          <a:solidFill>
            <a:schemeClr val="bg1">
              <a:lumMod val="95000"/>
            </a:schemeClr>
          </a:solidFill>
        </p:spPr>
        <p:txBody>
          <a:bodyPr/>
          <a:lstStyle/>
          <a:p>
            <a:endParaRPr lang="en-GB"/>
          </a:p>
        </p:txBody>
      </p:sp>
      <p:sp>
        <p:nvSpPr>
          <p:cNvPr id="10" name="Kuvan paikkamerkki 5">
            <a:extLst>
              <a:ext uri="{FF2B5EF4-FFF2-40B4-BE49-F238E27FC236}">
                <a16:creationId xmlns:a16="http://schemas.microsoft.com/office/drawing/2014/main" id="{09FE9C02-2781-43A2-8472-0D2C00D8B934}"/>
              </a:ext>
            </a:extLst>
          </p:cNvPr>
          <p:cNvSpPr>
            <a:spLocks noGrp="1"/>
          </p:cNvSpPr>
          <p:nvPr>
            <p:ph type="pic" sz="quarter" idx="14"/>
          </p:nvPr>
        </p:nvSpPr>
        <p:spPr>
          <a:xfrm>
            <a:off x="6818313" y="3486150"/>
            <a:ext cx="3573462" cy="3476624"/>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58425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22.5.2023</a:t>
            </a:fld>
            <a:endParaRPr lang="fi-FI"/>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endParaRPr lang="en-GB"/>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endParaRPr lang="en-GB"/>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endParaRPr lang="en-GB"/>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3407740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1" name="Dian numeron paikkamerkki 12">
            <a:extLst>
              <a:ext uri="{FF2B5EF4-FFF2-40B4-BE49-F238E27FC236}">
                <a16:creationId xmlns:a16="http://schemas.microsoft.com/office/drawing/2014/main" id="{FA73AC12-37B3-4DB7-AC38-166FFF03D6D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0" name="Alatunnisteen paikkamerkki 11">
            <a:extLst>
              <a:ext uri="{FF2B5EF4-FFF2-40B4-BE49-F238E27FC236}">
                <a16:creationId xmlns:a16="http://schemas.microsoft.com/office/drawing/2014/main" id="{312208B4-335E-414E-BF18-AE28DB1E7A90}"/>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6C18FE85-C13D-4207-9F9B-526DFF48967B}"/>
              </a:ext>
            </a:extLst>
          </p:cNvPr>
          <p:cNvSpPr>
            <a:spLocks noGrp="1"/>
          </p:cNvSpPr>
          <p:nvPr>
            <p:ph type="dt" sz="half" idx="10"/>
          </p:nvPr>
        </p:nvSpPr>
        <p:spPr>
          <a:xfrm>
            <a:off x="2417855" y="6356350"/>
            <a:ext cx="839423" cy="365125"/>
          </a:xfrm>
        </p:spPr>
        <p:txBody>
          <a:bodyPr/>
          <a:lstStyle>
            <a:lvl1pPr algn="ctr">
              <a:defRPr/>
            </a:lvl1pPr>
          </a:lstStyle>
          <a:p>
            <a:fld id="{46475869-75B8-446B-85C1-08DDDEFAE1A9}"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pic>
        <p:nvPicPr>
          <p:cNvPr id="15" name="Kuva 14">
            <a:extLst>
              <a:ext uri="{FF2B5EF4-FFF2-40B4-BE49-F238E27FC236}">
                <a16:creationId xmlns:a16="http://schemas.microsoft.com/office/drawing/2014/main" id="{ADF49F6B-3889-4A66-9674-30662297B3B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341460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D35631E9-5DB0-46A8-8BD7-C952E120ABD4}"/>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7627DBF-8F13-4150-8090-72572BD41CA8}"/>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C90997E3-4BF5-4534-918C-D1EC955AA423}"/>
              </a:ext>
            </a:extLst>
          </p:cNvPr>
          <p:cNvSpPr>
            <a:spLocks noGrp="1"/>
          </p:cNvSpPr>
          <p:nvPr>
            <p:ph type="dt" sz="half" idx="10"/>
          </p:nvPr>
        </p:nvSpPr>
        <p:spPr>
          <a:xfrm>
            <a:off x="2417855" y="6356350"/>
            <a:ext cx="839423" cy="365125"/>
          </a:xfrm>
        </p:spPr>
        <p:txBody>
          <a:bodyPr/>
          <a:lstStyle>
            <a:lvl1pPr algn="ctr">
              <a:defRPr/>
            </a:lvl1pPr>
          </a:lstStyle>
          <a:p>
            <a:fld id="{44CA999C-63D5-478F-BD71-21042FC79E5F}"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0" name="Kuva 9">
            <a:extLst>
              <a:ext uri="{FF2B5EF4-FFF2-40B4-BE49-F238E27FC236}">
                <a16:creationId xmlns:a16="http://schemas.microsoft.com/office/drawing/2014/main" id="{A10FE784-5184-4ABD-99CC-6879E40B38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endParaRPr lang="en-GB"/>
          </a:p>
        </p:txBody>
      </p:sp>
    </p:spTree>
    <p:extLst>
      <p:ext uri="{BB962C8B-B14F-4D97-AF65-F5344CB8AC3E}">
        <p14:creationId xmlns:p14="http://schemas.microsoft.com/office/powerpoint/2010/main" val="4153941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BD580F7B-9E97-4650-BF38-49F83B6FFB20}"/>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1D5AA76-B207-446A-BC5D-93A3ACED0561}"/>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C0AEE058-695B-4ED0-A54E-C5DBA92A8787}"/>
              </a:ext>
            </a:extLst>
          </p:cNvPr>
          <p:cNvSpPr>
            <a:spLocks noGrp="1"/>
          </p:cNvSpPr>
          <p:nvPr>
            <p:ph type="dt" sz="half" idx="10"/>
          </p:nvPr>
        </p:nvSpPr>
        <p:spPr>
          <a:xfrm>
            <a:off x="2417855" y="6356350"/>
            <a:ext cx="839423" cy="365125"/>
          </a:xfrm>
        </p:spPr>
        <p:txBody>
          <a:bodyPr/>
          <a:lstStyle>
            <a:lvl1pPr algn="ctr">
              <a:defRPr/>
            </a:lvl1pPr>
          </a:lstStyle>
          <a:p>
            <a:fld id="{DAB2F150-526D-47B8-B846-DFB7FF91ED26}"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endParaRPr lang="en-GB"/>
          </a:p>
        </p:txBody>
      </p:sp>
      <p:pic>
        <p:nvPicPr>
          <p:cNvPr id="10" name="Kuva 9">
            <a:extLst>
              <a:ext uri="{FF2B5EF4-FFF2-40B4-BE49-F238E27FC236}">
                <a16:creationId xmlns:a16="http://schemas.microsoft.com/office/drawing/2014/main" id="{DC0B7D05-4810-4996-9F5C-A0D12724D0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717770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Kaavio vasemmalle">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0204C8A5-BB20-4093-9468-D7605445D9A8}"/>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666B1FB4-A6EC-4655-AB18-4F50052AB315}"/>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66D8DCC4-4EEB-4295-B8F8-1AE75FACF49C}"/>
              </a:ext>
            </a:extLst>
          </p:cNvPr>
          <p:cNvSpPr>
            <a:spLocks noGrp="1"/>
          </p:cNvSpPr>
          <p:nvPr>
            <p:ph type="dt" sz="half" idx="10"/>
          </p:nvPr>
        </p:nvSpPr>
        <p:spPr>
          <a:xfrm>
            <a:off x="2417855" y="6356350"/>
            <a:ext cx="839423" cy="365125"/>
          </a:xfrm>
        </p:spPr>
        <p:txBody>
          <a:bodyPr/>
          <a:lstStyle>
            <a:lvl1pPr algn="ctr">
              <a:defRPr/>
            </a:lvl1pPr>
          </a:lstStyle>
          <a:p>
            <a:fld id="{D104A81E-1506-4F61-9986-8B05084C3FC8}"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2" cy="1498599"/>
          </a:xfrm>
        </p:spPr>
        <p:txBody>
          <a:bodyPr anchor="ctr">
            <a:normAutofit/>
          </a:bodyPr>
          <a:lstStyle>
            <a:lvl1pPr>
              <a:lnSpc>
                <a:spcPct val="100000"/>
              </a:lnSpc>
              <a:defRPr sz="4400"/>
            </a:lvl1pPr>
          </a:lstStyle>
          <a:p>
            <a:r>
              <a:rPr lang="fi-FI"/>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7543799" y="2057399"/>
            <a:ext cx="3808412" cy="3838575"/>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057401"/>
            <a:ext cx="6408737" cy="3838574"/>
          </a:xfrm>
          <a:solidFill>
            <a:schemeClr val="accent1">
              <a:lumMod val="20000"/>
              <a:lumOff val="80000"/>
            </a:schemeClr>
          </a:solidFill>
        </p:spPr>
        <p:txBody>
          <a:bodyPr anchor="ctr"/>
          <a:lstStyle>
            <a:lvl1pPr>
              <a:defRPr sz="2000"/>
            </a:lvl1pPr>
          </a:lstStyle>
          <a:p>
            <a:endParaRPr lang="en-GB"/>
          </a:p>
        </p:txBody>
      </p:sp>
      <p:pic>
        <p:nvPicPr>
          <p:cNvPr id="10" name="Kuva 9">
            <a:extLst>
              <a:ext uri="{FF2B5EF4-FFF2-40B4-BE49-F238E27FC236}">
                <a16:creationId xmlns:a16="http://schemas.microsoft.com/office/drawing/2014/main" id="{DC0B7D05-4810-4996-9F5C-A0D12724D0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204560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C6BFE31C-D44F-4549-9CE1-73CDE372D96D}"/>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A672276-36D9-42A8-A07E-B560C5A70181}"/>
              </a:ext>
            </a:extLst>
          </p:cNvPr>
          <p:cNvSpPr>
            <a:spLocks noGrp="1"/>
          </p:cNvSpPr>
          <p:nvPr>
            <p:ph type="ftr" sz="quarter" idx="11"/>
          </p:nvPr>
        </p:nvSpPr>
        <p:spPr>
          <a:xfrm>
            <a:off x="4038600" y="6356350"/>
            <a:ext cx="4114800" cy="365125"/>
          </a:xfrm>
        </p:spPr>
        <p:txBody>
          <a:bodyPr/>
          <a:lstStyle/>
          <a:p>
            <a:endParaRPr lang="fi-FI"/>
          </a:p>
        </p:txBody>
      </p:sp>
      <p:sp>
        <p:nvSpPr>
          <p:cNvPr id="13" name="Päivämäärän paikkamerkki 10">
            <a:extLst>
              <a:ext uri="{FF2B5EF4-FFF2-40B4-BE49-F238E27FC236}">
                <a16:creationId xmlns:a16="http://schemas.microsoft.com/office/drawing/2014/main" id="{C70EEC32-BCC0-462B-8A8E-F748A0B16FC2}"/>
              </a:ext>
            </a:extLst>
          </p:cNvPr>
          <p:cNvSpPr>
            <a:spLocks noGrp="1"/>
          </p:cNvSpPr>
          <p:nvPr>
            <p:ph type="dt" sz="half" idx="10"/>
          </p:nvPr>
        </p:nvSpPr>
        <p:spPr>
          <a:xfrm>
            <a:off x="2417855" y="6356350"/>
            <a:ext cx="839423" cy="365125"/>
          </a:xfrm>
        </p:spPr>
        <p:txBody>
          <a:bodyPr/>
          <a:lstStyle>
            <a:lvl1pPr algn="ctr">
              <a:defRPr/>
            </a:lvl1pPr>
          </a:lstStyle>
          <a:p>
            <a:fld id="{DEF3CE95-878B-43C3-B592-C77F74E893AA}" type="datetime1">
              <a:rPr lang="fi-FI" smtClean="0"/>
              <a:t>22.5.2023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endParaRPr lang="en-GB"/>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endParaRPr lang="en-GB"/>
          </a:p>
        </p:txBody>
      </p:sp>
      <p:pic>
        <p:nvPicPr>
          <p:cNvPr id="12" name="Kuva 11">
            <a:extLst>
              <a:ext uri="{FF2B5EF4-FFF2-40B4-BE49-F238E27FC236}">
                <a16:creationId xmlns:a16="http://schemas.microsoft.com/office/drawing/2014/main" id="{A66F1D03-2048-4591-AA52-613644F97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63431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22.5.2023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BD580F7B-9E97-4650-BF38-49F83B6FFB20}"/>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1D5AA76-B207-446A-BC5D-93A3ACED0561}"/>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C0AEE058-695B-4ED0-A54E-C5DBA92A8787}"/>
              </a:ext>
            </a:extLst>
          </p:cNvPr>
          <p:cNvSpPr>
            <a:spLocks noGrp="1"/>
          </p:cNvSpPr>
          <p:nvPr>
            <p:ph type="dt" sz="half" idx="10"/>
          </p:nvPr>
        </p:nvSpPr>
        <p:spPr>
          <a:xfrm>
            <a:off x="2417855" y="6356350"/>
            <a:ext cx="839423" cy="365125"/>
          </a:xfrm>
        </p:spPr>
        <p:txBody>
          <a:bodyPr/>
          <a:lstStyle>
            <a:lvl1pPr algn="ctr">
              <a:defRPr/>
            </a:lvl1pPr>
          </a:lstStyle>
          <a:p>
            <a:fld id="{DAB2F150-526D-47B8-B846-DFB7FF91ED26}" type="datetime1">
              <a:rPr lang="fi-FI" smtClean="0"/>
              <a:t>22.5.2023</a:t>
            </a:fld>
            <a:endParaRPr lang="fi-FI"/>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endParaRPr lang="en-GB"/>
          </a:p>
        </p:txBody>
      </p:sp>
      <p:pic>
        <p:nvPicPr>
          <p:cNvPr id="10" name="Kuva 9">
            <a:extLst>
              <a:ext uri="{FF2B5EF4-FFF2-40B4-BE49-F238E27FC236}">
                <a16:creationId xmlns:a16="http://schemas.microsoft.com/office/drawing/2014/main" id="{DC0B7D05-4810-4996-9F5C-A0D12724D0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652389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22.5.2023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386001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22.5.2023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2828630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22.5.2023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2263791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22.5.2023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3572788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2_7 Välidia Vaalea 3">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22.5.2023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a:xfrm>
            <a:off x="1480349" y="2350403"/>
            <a:ext cx="7126014" cy="1325563"/>
          </a:xfrm>
        </p:spPr>
        <p:txBody>
          <a:bodyPr>
            <a:noAutofit/>
          </a:bodyPr>
          <a:lstStyle>
            <a:lvl1pPr algn="l">
              <a:lnSpc>
                <a:spcPct val="100000"/>
              </a:lnSpc>
              <a:defRPr>
                <a:solidFill>
                  <a:schemeClr val="accent3"/>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4" name="Suorakulmio: Pyöristetyt kulmat 3">
            <a:extLst>
              <a:ext uri="{FF2B5EF4-FFF2-40B4-BE49-F238E27FC236}">
                <a16:creationId xmlns:a16="http://schemas.microsoft.com/office/drawing/2014/main" id="{37E4AF01-C158-4D9E-B00D-1CA079147027}"/>
              </a:ext>
              <a:ext uri="{C183D7F6-B498-43B3-948B-1728B52AA6E4}">
                <adec:decorative xmlns:adec="http://schemas.microsoft.com/office/drawing/2017/decorative" val="1"/>
              </a:ext>
            </a:extLst>
          </p:cNvPr>
          <p:cNvSpPr/>
          <p:nvPr userDrawn="1"/>
        </p:nvSpPr>
        <p:spPr>
          <a:xfrm>
            <a:off x="622890" y="1286540"/>
            <a:ext cx="1905000" cy="202019"/>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0870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Dian numeron paikkamerkki 12">
            <a:extLst>
              <a:ext uri="{FF2B5EF4-FFF2-40B4-BE49-F238E27FC236}">
                <a16:creationId xmlns:a16="http://schemas.microsoft.com/office/drawing/2014/main" id="{E9CFB132-ED67-4C6C-B70A-F94A9CE81B6E}"/>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1" name="Alatunnisteen paikkamerkki 11">
            <a:extLst>
              <a:ext uri="{FF2B5EF4-FFF2-40B4-BE49-F238E27FC236}">
                <a16:creationId xmlns:a16="http://schemas.microsoft.com/office/drawing/2014/main" id="{8A8035C9-1926-4D0F-AB71-82F4AB1FBF87}"/>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2B358E9D-63D9-4DD0-BB53-6D4C122F4F3F}"/>
              </a:ext>
            </a:extLst>
          </p:cNvPr>
          <p:cNvSpPr>
            <a:spLocks noGrp="1"/>
          </p:cNvSpPr>
          <p:nvPr>
            <p:ph type="dt" sz="half" idx="10"/>
          </p:nvPr>
        </p:nvSpPr>
        <p:spPr>
          <a:xfrm>
            <a:off x="2417855" y="6356350"/>
            <a:ext cx="839423" cy="365125"/>
          </a:xfrm>
        </p:spPr>
        <p:txBody>
          <a:bodyPr/>
          <a:lstStyle>
            <a:lvl1pPr algn="ctr">
              <a:defRPr/>
            </a:lvl1pPr>
          </a:lstStyle>
          <a:p>
            <a:fld id="{DC129146-BE42-486B-9F5D-367950DA55A5}" type="datetime1">
              <a:rPr lang="fi-FI" smtClean="0"/>
              <a:t>22.5.2023</a:t>
            </a:fld>
            <a:endParaRPr lang="fi-FI"/>
          </a:p>
        </p:txBody>
      </p:sp>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a:t>Kiitos</a:t>
            </a:r>
            <a:endParaRPr lang="en-GB"/>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endParaRPr lang="fi-FI"/>
          </a:p>
        </p:txBody>
      </p:sp>
      <p:pic>
        <p:nvPicPr>
          <p:cNvPr id="23" name="Kuva 22">
            <a:extLst>
              <a:ext uri="{FF2B5EF4-FFF2-40B4-BE49-F238E27FC236}">
                <a16:creationId xmlns:a16="http://schemas.microsoft.com/office/drawing/2014/main" id="{808280CE-EA2F-4AAF-879D-4E7B263CC9A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spTree>
    <p:extLst>
      <p:ext uri="{BB962C8B-B14F-4D97-AF65-F5344CB8AC3E}">
        <p14:creationId xmlns:p14="http://schemas.microsoft.com/office/powerpoint/2010/main" val="2032500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Dian numeron paikkamerkki 12">
            <a:extLst>
              <a:ext uri="{FF2B5EF4-FFF2-40B4-BE49-F238E27FC236}">
                <a16:creationId xmlns:a16="http://schemas.microsoft.com/office/drawing/2014/main" id="{E9CFB132-ED67-4C6C-B70A-F94A9CE81B6E}"/>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1" name="Alatunnisteen paikkamerkki 11">
            <a:extLst>
              <a:ext uri="{FF2B5EF4-FFF2-40B4-BE49-F238E27FC236}">
                <a16:creationId xmlns:a16="http://schemas.microsoft.com/office/drawing/2014/main" id="{8A8035C9-1926-4D0F-AB71-82F4AB1FBF87}"/>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2B358E9D-63D9-4DD0-BB53-6D4C122F4F3F}"/>
              </a:ext>
            </a:extLst>
          </p:cNvPr>
          <p:cNvSpPr>
            <a:spLocks noGrp="1"/>
          </p:cNvSpPr>
          <p:nvPr>
            <p:ph type="dt" sz="half" idx="10"/>
          </p:nvPr>
        </p:nvSpPr>
        <p:spPr>
          <a:xfrm>
            <a:off x="2417855" y="6356350"/>
            <a:ext cx="839423" cy="365125"/>
          </a:xfrm>
        </p:spPr>
        <p:txBody>
          <a:bodyPr/>
          <a:lstStyle>
            <a:lvl1pPr algn="ctr">
              <a:defRPr/>
            </a:lvl1pPr>
          </a:lstStyle>
          <a:p>
            <a:fld id="{DC129146-BE42-486B-9F5D-367950DA55A5}" type="datetime1">
              <a:rPr lang="fi-FI" smtClean="0"/>
              <a:t>22.5.2023</a:t>
            </a:fld>
            <a:endParaRPr lang="fi-FI"/>
          </a:p>
        </p:txBody>
      </p:sp>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a:t>Kiitos</a:t>
            </a:r>
            <a:endParaRPr lang="en-GB"/>
          </a:p>
        </p:txBody>
      </p:sp>
      <p:pic>
        <p:nvPicPr>
          <p:cNvPr id="23" name="Kuva 22">
            <a:extLst>
              <a:ext uri="{FF2B5EF4-FFF2-40B4-BE49-F238E27FC236}">
                <a16:creationId xmlns:a16="http://schemas.microsoft.com/office/drawing/2014/main" id="{808280CE-EA2F-4AAF-879D-4E7B263CC9A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654983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a:solidFill>
                  <a:schemeClr val="accent3"/>
                </a:solidFill>
                <a:latin typeface="+mj-lt"/>
              </a:rPr>
              <a:t>Yhteiseen suuntaan</a:t>
            </a:r>
            <a:endParaRPr lang="en-GB" sz="480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3FBF8D9-EA46-4606-BEE8-0168E2F939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9" name="Päivämäärän paikkamerkki 10">
            <a:extLst>
              <a:ext uri="{FF2B5EF4-FFF2-40B4-BE49-F238E27FC236}">
                <a16:creationId xmlns:a16="http://schemas.microsoft.com/office/drawing/2014/main" id="{B25CD700-9849-41C3-8739-52CEC4E32E0E}"/>
              </a:ext>
            </a:extLst>
          </p:cNvPr>
          <p:cNvSpPr>
            <a:spLocks noGrp="1"/>
          </p:cNvSpPr>
          <p:nvPr>
            <p:ph type="dt" sz="half" idx="10"/>
          </p:nvPr>
        </p:nvSpPr>
        <p:spPr>
          <a:xfrm>
            <a:off x="2417855" y="6356350"/>
            <a:ext cx="839423" cy="365125"/>
          </a:xfrm>
        </p:spPr>
        <p:txBody>
          <a:bodyPr/>
          <a:lstStyle>
            <a:lvl1pPr algn="ctr">
              <a:defRPr/>
            </a:lvl1pPr>
          </a:lstStyle>
          <a:p>
            <a:fld id="{49380C91-2A18-4549-B4E3-398F680DBB57}" type="datetime1">
              <a:rPr lang="fi-FI" smtClean="0"/>
              <a:t>22.5.2023</a:t>
            </a:fld>
            <a:endParaRPr lang="fi-FI"/>
          </a:p>
        </p:txBody>
      </p:sp>
      <p:sp>
        <p:nvSpPr>
          <p:cNvPr id="10" name="Alatunnisteen paikkamerkki 11">
            <a:extLst>
              <a:ext uri="{FF2B5EF4-FFF2-40B4-BE49-F238E27FC236}">
                <a16:creationId xmlns:a16="http://schemas.microsoft.com/office/drawing/2014/main" id="{592DD780-6291-4E8D-BB25-C35A945B69EE}"/>
              </a:ext>
            </a:extLst>
          </p:cNvPr>
          <p:cNvSpPr>
            <a:spLocks noGrp="1"/>
          </p:cNvSpPr>
          <p:nvPr>
            <p:ph type="ftr" sz="quarter" idx="11"/>
          </p:nvPr>
        </p:nvSpPr>
        <p:spPr>
          <a:xfrm>
            <a:off x="4038600" y="6356350"/>
            <a:ext cx="4114800" cy="365125"/>
          </a:xfrm>
        </p:spPr>
        <p:txBody>
          <a:bodyPr/>
          <a:lstStyle/>
          <a:p>
            <a:endParaRPr lang="fi-FI"/>
          </a:p>
        </p:txBody>
      </p:sp>
      <p:sp>
        <p:nvSpPr>
          <p:cNvPr id="11" name="Dian numeron paikkamerkki 12">
            <a:extLst>
              <a:ext uri="{FF2B5EF4-FFF2-40B4-BE49-F238E27FC236}">
                <a16:creationId xmlns:a16="http://schemas.microsoft.com/office/drawing/2014/main" id="{DE704074-83C5-4311-97A1-3BD92362AEC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Tree>
    <p:extLst>
      <p:ext uri="{BB962C8B-B14F-4D97-AF65-F5344CB8AC3E}">
        <p14:creationId xmlns:p14="http://schemas.microsoft.com/office/powerpoint/2010/main" val="302685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22.5.2023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75" y="6476453"/>
            <a:ext cx="1905000" cy="124918"/>
          </a:xfrm>
          <a:prstGeom prst="rect">
            <a:avLst/>
          </a:prstGeom>
        </p:spPr>
      </p:pic>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1</a:t>
            </a:r>
            <a:endParaRPr lang="en-GB">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2</a:t>
            </a:r>
            <a:endParaRPr lang="en-GB">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3</a:t>
            </a:r>
            <a:endParaRPr lang="en-GB">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458303"/>
            <a:ext cx="1008017" cy="365125"/>
          </a:xfrm>
        </p:spPr>
        <p:txBody>
          <a:bodyPr/>
          <a:lstStyle/>
          <a:p>
            <a:fld id="{C312FA34-5D1D-499F-961D-1685BB9FE7CA}" type="datetime1">
              <a:rPr lang="fi-FI" smtClean="0"/>
              <a:t>22.5.2023</a:t>
            </a:fld>
            <a:endParaRPr lang="fi-FI"/>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3135698"/>
            <a:ext cx="2280603" cy="365125"/>
          </a:xfrm>
        </p:spPr>
        <p:txBody>
          <a:bodyPr/>
          <a:lstStyle/>
          <a:p>
            <a:endParaRPr lang="fi-FI"/>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1497889"/>
            <a:ext cx="1071155" cy="365125"/>
          </a:xfrm>
        </p:spPr>
        <p:txBody>
          <a:bodyPr/>
          <a:lstStyle/>
          <a:p>
            <a:r>
              <a:rPr lang="fi-FI"/>
              <a:t>SIVU </a:t>
            </a:r>
            <a:fld id="{395C3D94-F3B0-4BF8-973B-87B4959310A4}" type="slidenum">
              <a:rPr lang="fi-FI" smtClean="0"/>
              <a:pPr/>
              <a:t>‹#›</a:t>
            </a:fld>
            <a:endParaRPr lang="fi-FI"/>
          </a:p>
        </p:txBody>
      </p:sp>
    </p:spTree>
    <p:extLst>
      <p:ext uri="{BB962C8B-B14F-4D97-AF65-F5344CB8AC3E}">
        <p14:creationId xmlns:p14="http://schemas.microsoft.com/office/powerpoint/2010/main" val="81912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22.5.2023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75" y="6476453"/>
            <a:ext cx="1905000" cy="124918"/>
          </a:xfrm>
          <a:prstGeom prst="rect">
            <a:avLst/>
          </a:prstGeom>
        </p:spPr>
      </p:pic>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1</a:t>
            </a:r>
            <a:endParaRPr lang="en-GB">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2</a:t>
            </a:r>
            <a:endParaRPr lang="en-GB">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3</a:t>
            </a:r>
            <a:endParaRPr lang="en-GB">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019032" y="183317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4</a:t>
            </a:r>
            <a:endParaRPr lang="en-GB">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19032" y="50712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22.5.2023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75" y="6476453"/>
            <a:ext cx="1905000" cy="124918"/>
          </a:xfrm>
          <a:prstGeom prst="rect">
            <a:avLst/>
          </a:prstGeom>
        </p:spPr>
      </p:pic>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328187"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1</a:t>
            </a:r>
            <a:endParaRPr lang="en-GB">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2</a:t>
            </a:r>
            <a:endParaRPr lang="en-GB">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3</a:t>
            </a:r>
            <a:endParaRPr lang="en-GB">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019032" y="183317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4743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4</a:t>
            </a:r>
            <a:endParaRPr lang="en-GB">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17855" y="431877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27114" y="5052150"/>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5</a:t>
            </a:r>
            <a:endParaRPr lang="en-GB">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898912" y="5071200"/>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DD371D0C-9555-4C87-A153-85E55DD90F4A}"/>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1684FA9-1336-424A-883F-2D1751782760}"/>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CB581957-D6EC-4831-A42B-56EC08EB6CDC}"/>
              </a:ext>
            </a:extLst>
          </p:cNvPr>
          <p:cNvSpPr>
            <a:spLocks noGrp="1"/>
          </p:cNvSpPr>
          <p:nvPr>
            <p:ph type="dt" sz="half" idx="10"/>
          </p:nvPr>
        </p:nvSpPr>
        <p:spPr>
          <a:xfrm>
            <a:off x="2417855" y="6356350"/>
            <a:ext cx="839423" cy="365125"/>
          </a:xfrm>
        </p:spPr>
        <p:txBody>
          <a:bodyPr/>
          <a:lstStyle>
            <a:lvl1pPr algn="ctr">
              <a:defRPr/>
            </a:lvl1pPr>
          </a:lstStyle>
          <a:p>
            <a:fld id="{36F12D70-F590-4470-A51A-3133ADB0943F}" type="datetime1">
              <a:rPr lang="fi-FI" smtClean="0"/>
              <a:t>22.5.2023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7" name="Kuva 6">
            <a:extLst>
              <a:ext uri="{FF2B5EF4-FFF2-40B4-BE49-F238E27FC236}">
                <a16:creationId xmlns:a16="http://schemas.microsoft.com/office/drawing/2014/main" id="{4329377B-D253-46F2-B933-4C3E7C0EB91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0EB4B033-A315-4B27-B5CF-72B66C5265A0}"/>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96E2A34E-E099-41B3-8D90-45101051B037}"/>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C150E4F4-9AC5-4712-95B0-41528C56E9B5}"/>
              </a:ext>
            </a:extLst>
          </p:cNvPr>
          <p:cNvSpPr>
            <a:spLocks noGrp="1"/>
          </p:cNvSpPr>
          <p:nvPr>
            <p:ph type="dt" sz="half" idx="10"/>
          </p:nvPr>
        </p:nvSpPr>
        <p:spPr>
          <a:xfrm>
            <a:off x="2417855" y="6356350"/>
            <a:ext cx="839423" cy="365125"/>
          </a:xfrm>
        </p:spPr>
        <p:txBody>
          <a:bodyPr/>
          <a:lstStyle>
            <a:lvl1pPr algn="ctr">
              <a:defRPr/>
            </a:lvl1pPr>
          </a:lstStyle>
          <a:p>
            <a:fld id="{42202EAD-DF27-4972-A69F-6D6CEBB8B645}" type="datetime1">
              <a:rPr lang="fi-FI" smtClean="0"/>
              <a:t>22.5.2023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endParaRPr lang="en-GB"/>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6" name="Dian numeron paikkamerkki 12">
            <a:extLst>
              <a:ext uri="{FF2B5EF4-FFF2-40B4-BE49-F238E27FC236}">
                <a16:creationId xmlns:a16="http://schemas.microsoft.com/office/drawing/2014/main" id="{65854CE0-55AD-48D6-B94E-DE93AF2BA32E}"/>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5" name="Alatunnisteen paikkamerkki 11">
            <a:extLst>
              <a:ext uri="{FF2B5EF4-FFF2-40B4-BE49-F238E27FC236}">
                <a16:creationId xmlns:a16="http://schemas.microsoft.com/office/drawing/2014/main" id="{692D334F-CC61-4EA6-842D-76E78971A6A7}"/>
              </a:ext>
            </a:extLst>
          </p:cNvPr>
          <p:cNvSpPr>
            <a:spLocks noGrp="1"/>
          </p:cNvSpPr>
          <p:nvPr>
            <p:ph type="ftr" sz="quarter" idx="11"/>
          </p:nvPr>
        </p:nvSpPr>
        <p:spPr>
          <a:xfrm>
            <a:off x="4038600" y="6356350"/>
            <a:ext cx="4114800" cy="365125"/>
          </a:xfrm>
        </p:spPr>
        <p:txBody>
          <a:bodyPr/>
          <a:lstStyle/>
          <a:p>
            <a:endParaRPr lang="fi-FI"/>
          </a:p>
        </p:txBody>
      </p:sp>
      <p:sp>
        <p:nvSpPr>
          <p:cNvPr id="14" name="Päivämäärän paikkamerkki 10">
            <a:extLst>
              <a:ext uri="{FF2B5EF4-FFF2-40B4-BE49-F238E27FC236}">
                <a16:creationId xmlns:a16="http://schemas.microsoft.com/office/drawing/2014/main" id="{66C62B2F-470F-46B3-8236-33F6156FC005}"/>
              </a:ext>
            </a:extLst>
          </p:cNvPr>
          <p:cNvSpPr>
            <a:spLocks noGrp="1"/>
          </p:cNvSpPr>
          <p:nvPr>
            <p:ph type="dt" sz="half" idx="10"/>
          </p:nvPr>
        </p:nvSpPr>
        <p:spPr>
          <a:xfrm>
            <a:off x="2417855" y="6356350"/>
            <a:ext cx="839423" cy="365125"/>
          </a:xfrm>
        </p:spPr>
        <p:txBody>
          <a:bodyPr/>
          <a:lstStyle>
            <a:lvl1pPr algn="ctr">
              <a:defRPr/>
            </a:lvl1pPr>
          </a:lstStyle>
          <a:p>
            <a:fld id="{3B9902DE-89BB-4501-97B9-1CF528431DBC}" type="datetime1">
              <a:rPr lang="fi-FI" smtClean="0"/>
              <a:t>22.5.2023</a:t>
            </a:fld>
            <a:endParaRPr lang="fi-FI"/>
          </a:p>
        </p:txBody>
      </p:sp>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8" y="1896022"/>
            <a:ext cx="5157787"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8" y="2736057"/>
            <a:ext cx="5157787"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1" name="Kuva 10">
            <a:extLst>
              <a:ext uri="{FF2B5EF4-FFF2-40B4-BE49-F238E27FC236}">
                <a16:creationId xmlns:a16="http://schemas.microsoft.com/office/drawing/2014/main" id="{CF0330FA-ABFB-4F7C-9913-3A6FAE8A31A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123825" y="6356350"/>
            <a:ext cx="1008017" cy="365125"/>
          </a:xfrm>
          <a:prstGeom prst="rect">
            <a:avLst/>
          </a:prstGeom>
        </p:spPr>
        <p:txBody>
          <a:bodyPr vert="horz" lIns="91440" tIns="45720" rIns="91440" bIns="45720" rtlCol="0" anchor="ctr"/>
          <a:lstStyle>
            <a:lvl1pPr algn="l">
              <a:defRPr sz="1050">
                <a:solidFill>
                  <a:schemeClr val="bg2">
                    <a:lumMod val="50000"/>
                  </a:schemeClr>
                </a:solidFill>
                <a:latin typeface="Daytona" panose="020B0604030500040204" pitchFamily="34" charset="0"/>
              </a:defRPr>
            </a:lvl1pPr>
          </a:lstStyle>
          <a:p>
            <a:fld id="{5F33D40F-B22E-45FF-BADA-EE8B5ACB92FA}" type="datetime1">
              <a:rPr lang="fi-FI" smtClean="0"/>
              <a:t>22.5.2023</a:t>
            </a:fld>
            <a:endParaRPr lang="fi-FI"/>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2202997" y="6356350"/>
            <a:ext cx="4114800" cy="365125"/>
          </a:xfrm>
          <a:prstGeom prst="rect">
            <a:avLst/>
          </a:prstGeom>
        </p:spPr>
        <p:txBody>
          <a:bodyPr vert="horz" lIns="9144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1131842" y="6356350"/>
            <a:ext cx="1071155" cy="365125"/>
          </a:xfrm>
          <a:prstGeom prst="rect">
            <a:avLst/>
          </a:prstGeom>
        </p:spPr>
        <p:txBody>
          <a:bodyPr vert="horz" lIns="91440" tIns="45720" rIns="91440" bIns="45720" rtlCol="0" anchor="ctr"/>
          <a:lstStyle>
            <a:lvl1pPr algn="l">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89" r:id="rId12"/>
    <p:sldLayoutId id="2147483661" r:id="rId13"/>
    <p:sldLayoutId id="2147483669" r:id="rId14"/>
    <p:sldLayoutId id="2147483680" r:id="rId15"/>
    <p:sldLayoutId id="2147483701" r:id="rId16"/>
    <p:sldLayoutId id="2147483702" r:id="rId17"/>
    <p:sldLayoutId id="2147483698" r:id="rId18"/>
    <p:sldLayoutId id="2147483696" r:id="rId19"/>
    <p:sldLayoutId id="2147483657" r:id="rId20"/>
    <p:sldLayoutId id="2147483695" r:id="rId21"/>
    <p:sldLayoutId id="2147483703" r:id="rId22"/>
    <p:sldLayoutId id="2147483697" r:id="rId23"/>
    <p:sldLayoutId id="2147483700" r:id="rId24"/>
    <p:sldLayoutId id="2147483666" r:id="rId25"/>
    <p:sldLayoutId id="2147483681" r:id="rId26"/>
    <p:sldLayoutId id="2147483670" r:id="rId27"/>
    <p:sldLayoutId id="2147483682" r:id="rId28"/>
    <p:sldLayoutId id="2147483671" r:id="rId29"/>
    <p:sldLayoutId id="2147483685" r:id="rId30"/>
    <p:sldLayoutId id="2147483691" r:id="rId31"/>
    <p:sldLayoutId id="2147483693" r:id="rId32"/>
    <p:sldLayoutId id="2147483692" r:id="rId33"/>
    <p:sldLayoutId id="2147483699" r:id="rId34"/>
    <p:sldLayoutId id="2147483687" r:id="rId35"/>
    <p:sldLayoutId id="2147483672" r:id="rId36"/>
    <p:sldLayoutId id="2147483688" r:id="rId37"/>
    <p:sldLayoutId id="2147483684" r:id="rId38"/>
    <p:sldLayoutId id="2147483655" r:id="rId39"/>
    <p:sldLayoutId id="2147483665" r:id="rId40"/>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50222" y="6275292"/>
            <a:ext cx="5953124" cy="330296"/>
          </a:xfrm>
        </p:spPr>
        <p:txBody>
          <a:bodyPr/>
          <a:lstStyle/>
          <a:p>
            <a:r>
              <a:rPr lang="en-GB" dirty="0"/>
              <a:t>Tomi Lehtola</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4294093"/>
            <a:ext cx="5953125" cy="1012304"/>
          </a:xfrm>
        </p:spPr>
        <p:txBody>
          <a:bodyPr/>
          <a:lstStyle/>
          <a:p>
            <a:r>
              <a:rPr lang="en-GB" dirty="0"/>
              <a:t>2023-711347</a:t>
            </a:r>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12898" y="2312894"/>
            <a:ext cx="7115175" cy="1981199"/>
          </a:xfrm>
        </p:spPr>
        <p:txBody>
          <a:bodyPr/>
          <a:lstStyle/>
          <a:p>
            <a:r>
              <a:rPr lang="fi-FI"/>
              <a:t>Maantietoimitus</a:t>
            </a:r>
            <a:endParaRPr lang="en-GB"/>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a:xfrm>
            <a:off x="838200" y="1877614"/>
            <a:ext cx="6862011" cy="4299349"/>
          </a:xfrm>
        </p:spPr>
        <p:txBody>
          <a:bodyPr/>
          <a:lstStyle/>
          <a:p>
            <a:pPr marL="342900" indent="-342900">
              <a:buFont typeface="Arial" panose="020B0604020202020204" pitchFamily="34" charset="0"/>
              <a:buChar char="•"/>
            </a:pPr>
            <a:r>
              <a:rPr lang="fi-FI" sz="2000"/>
              <a:t>Tiealueen rajat merkitään maastoon paaluilla</a:t>
            </a:r>
          </a:p>
          <a:p>
            <a:pPr marL="342900" indent="-342900">
              <a:buFont typeface="Arial" panose="020B0604020202020204" pitchFamily="34" charset="0"/>
              <a:buChar char="•"/>
            </a:pPr>
            <a:r>
              <a:rPr lang="fi-FI" sz="2000"/>
              <a:t>Kadonneiden ja tien alle jääneiden rajapyykkien osalta tehdään tarvittavat rajankäynnit</a:t>
            </a:r>
          </a:p>
          <a:p>
            <a:pPr marL="342900" indent="-342900">
              <a:buFont typeface="Arial" panose="020B0604020202020204" pitchFamily="34" charset="0"/>
              <a:buChar char="•"/>
            </a:pPr>
            <a:r>
              <a:rPr lang="fi-FI" sz="2000"/>
              <a:t>Toimituskartasta ilmenevät:</a:t>
            </a:r>
          </a:p>
          <a:p>
            <a:pPr marL="800100" lvl="1" indent="-342900">
              <a:buFont typeface="Arial" panose="020B0604020202020204" pitchFamily="34" charset="0"/>
              <a:buChar char="•"/>
            </a:pPr>
            <a:r>
              <a:rPr lang="fi-FI" sz="1800"/>
              <a:t>Lopullinen tiealue</a:t>
            </a:r>
          </a:p>
          <a:p>
            <a:pPr marL="800100" lvl="1" indent="-342900">
              <a:buFont typeface="Arial" panose="020B0604020202020204" pitchFamily="34" charset="0"/>
              <a:buChar char="•"/>
            </a:pPr>
            <a:r>
              <a:rPr lang="fi-FI" sz="1800"/>
              <a:t>Tien suoja- ja näkemäalueet</a:t>
            </a:r>
          </a:p>
          <a:p>
            <a:pPr marL="800100" lvl="1" indent="-342900">
              <a:buFont typeface="Arial" panose="020B0604020202020204" pitchFamily="34" charset="0"/>
              <a:buChar char="•"/>
            </a:pPr>
            <a:r>
              <a:rPr lang="fi-FI" sz="1800"/>
              <a:t>Käyttöoikeudet yksityisteihin, laskuojiin ym.</a:t>
            </a:r>
          </a:p>
          <a:p>
            <a:pPr marL="800100" lvl="1" indent="-342900">
              <a:buFont typeface="Arial" panose="020B0604020202020204" pitchFamily="34" charset="0"/>
              <a:buChar char="•"/>
            </a:pPr>
            <a:r>
              <a:rPr lang="fi-FI" sz="1800"/>
              <a:t>Rajankäynnit ja tilusjärjestelyt</a:t>
            </a:r>
          </a:p>
          <a:p>
            <a:pPr marL="800100" lvl="1" indent="-342900">
              <a:buFont typeface="Arial" panose="020B0604020202020204" pitchFamily="34" charset="0"/>
              <a:buChar char="•"/>
            </a:pPr>
            <a:r>
              <a:rPr lang="fi-FI" sz="1800"/>
              <a:t>Lakanneet maantiealueet</a:t>
            </a:r>
          </a:p>
          <a:p>
            <a:pPr marL="342900" indent="-342900">
              <a:buFont typeface="Arial" panose="020B0604020202020204" pitchFamily="34" charset="0"/>
              <a:buChar char="•"/>
            </a:pPr>
            <a:r>
              <a:rPr lang="fi-FI" sz="2000"/>
              <a:t>Toimituskartta ja siitä lasketut pinta-alat ovat yhdessä haltuunottoluettelon kanssa pohjana korvausten määräämiselle</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a:xfrm>
            <a:off x="838200" y="552051"/>
            <a:ext cx="6862011" cy="1325563"/>
          </a:xfrm>
        </p:spPr>
        <p:txBody>
          <a:bodyPr>
            <a:normAutofit/>
          </a:bodyPr>
          <a:lstStyle/>
          <a:p>
            <a:r>
              <a:rPr lang="en-GB" sz="3200" err="1"/>
              <a:t>Kartoitus</a:t>
            </a:r>
            <a:r>
              <a:rPr lang="en-GB" sz="3200"/>
              <a:t> </a:t>
            </a:r>
            <a:r>
              <a:rPr lang="en-GB" sz="3200" err="1"/>
              <a:t>ja</a:t>
            </a:r>
            <a:r>
              <a:rPr lang="en-GB" sz="3200"/>
              <a:t> </a:t>
            </a:r>
            <a:r>
              <a:rPr lang="en-GB" sz="3200" err="1"/>
              <a:t>maastotyöt</a:t>
            </a:r>
            <a:endParaRPr lang="en-GB" sz="3200"/>
          </a:p>
        </p:txBody>
      </p:sp>
      <p:pic>
        <p:nvPicPr>
          <p:cNvPr id="9" name="Picture 9" descr="Esimerkkikuva maantietoimituksen toimituskartasta.">
            <a:extLst>
              <a:ext uri="{FF2B5EF4-FFF2-40B4-BE49-F238E27FC236}">
                <a16:creationId xmlns:a16="http://schemas.microsoft.com/office/drawing/2014/main" id="{A68F8C1C-BF5D-4302-8797-D61F528405D1}"/>
              </a:ext>
            </a:extLst>
          </p:cNvPr>
          <p:cNvPicPr>
            <a:picLocks noChangeAspect="1" noChangeArrowheads="1"/>
          </p:cNvPicPr>
          <p:nvPr/>
        </p:nvPicPr>
        <p:blipFill>
          <a:blip r:embed="rId2" cstate="print"/>
          <a:srcRect l="13953" t="17561" r="24033" b="1775"/>
          <a:stretch>
            <a:fillRect/>
          </a:stretch>
        </p:blipFill>
        <p:spPr bwMode="auto">
          <a:xfrm>
            <a:off x="7909459" y="962526"/>
            <a:ext cx="3886901" cy="5000372"/>
          </a:xfrm>
          <a:prstGeom prst="rect">
            <a:avLst/>
          </a:prstGeom>
          <a:noFill/>
          <a:ln w="9525">
            <a:noFill/>
            <a:miter lim="800000"/>
            <a:headEnd/>
            <a:tailEnd/>
          </a:ln>
        </p:spPr>
      </p:pic>
    </p:spTree>
    <p:extLst>
      <p:ext uri="{BB962C8B-B14F-4D97-AF65-F5344CB8AC3E}">
        <p14:creationId xmlns:p14="http://schemas.microsoft.com/office/powerpoint/2010/main" val="170378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a:t>Lähtökohtana on täyden korvauksen periaate eli varallisuusaseman säilyttäminen muuttumattomana.</a:t>
            </a:r>
          </a:p>
          <a:p>
            <a:pPr marL="342900" indent="-342900">
              <a:buFont typeface="Arial" panose="020B0604020202020204" pitchFamily="34" charset="0"/>
              <a:buChar char="•"/>
            </a:pPr>
            <a:r>
              <a:rPr lang="fi-FI" sz="2000"/>
              <a:t>Jos kiinteistön omistus muuttuu toimituksen aikana, korvaus määrätään lähtökohtaisesti toimituksen lopettamishetken omistajalle. Osapuolet voivat sopia toisin esimerkiksi kiinteistön luovutuskirjassa.</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Korvaukset</a:t>
            </a:r>
            <a:r>
              <a:rPr lang="en-GB" sz="3200"/>
              <a:t> </a:t>
            </a:r>
            <a:r>
              <a:rPr lang="en-GB" sz="1600"/>
              <a:t>(1/3)</a:t>
            </a:r>
            <a:endParaRPr lang="en-GB" sz="3200"/>
          </a:p>
        </p:txBody>
      </p:sp>
    </p:spTree>
    <p:extLst>
      <p:ext uri="{BB962C8B-B14F-4D97-AF65-F5344CB8AC3E}">
        <p14:creationId xmlns:p14="http://schemas.microsoft.com/office/powerpoint/2010/main" val="162346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r>
              <a:rPr lang="fi-FI" b="1">
                <a:latin typeface="Daytona"/>
              </a:rPr>
              <a:t>Lunastuskorvaus muodostuu kolmesta osasta</a:t>
            </a:r>
            <a:endParaRPr lang="fi-FI" b="1"/>
          </a:p>
          <a:p>
            <a:pPr marL="800100" lvl="1" indent="-342900">
              <a:buFont typeface="Arial" panose="020B0604020202020204" pitchFamily="34" charset="0"/>
              <a:buChar char="•"/>
            </a:pPr>
            <a:r>
              <a:rPr lang="fi-FI" i="1">
                <a:latin typeface="Daytona"/>
              </a:rPr>
              <a:t>Kohteenkorvausta</a:t>
            </a:r>
            <a:r>
              <a:rPr lang="fi-FI">
                <a:latin typeface="Daytona"/>
              </a:rPr>
              <a:t> määrätään lunastettavasta omaisuudesta. Korvaus määrätään käyvän hinnan mukaisena korvauksena, millä tarkoitetaan omaisuuden todennäköisintä luovutushintaa, jos omaisuus olisi myyty vapaaehtoisella kaupalla. Jos käypä hinta ei vastaa luovuttajan menetystä, omaisuus arvioidaan sen tuottoon tai kustannuksiin perustuen.</a:t>
            </a:r>
          </a:p>
          <a:p>
            <a:pPr marL="800100" lvl="1" indent="-342900">
              <a:buFont typeface="Arial" panose="020B0604020202020204" pitchFamily="34" charset="0"/>
              <a:buChar char="•"/>
            </a:pPr>
            <a:r>
              <a:rPr lang="fi-FI" i="1"/>
              <a:t>Haitankorvausta</a:t>
            </a:r>
            <a:r>
              <a:rPr lang="fi-FI"/>
              <a:t> voidaan määrätä jäljelle jäävän omaisuuden arvon alentumisesta, esimerkiksi meluhaitan johdosta.</a:t>
            </a:r>
          </a:p>
          <a:p>
            <a:pPr marL="800100" lvl="1" indent="-342900">
              <a:buFont typeface="Arial" panose="020B0604020202020204" pitchFamily="34" charset="0"/>
              <a:buChar char="•"/>
            </a:pPr>
            <a:r>
              <a:rPr lang="fi-FI" i="1"/>
              <a:t>Vahingonkorvausta</a:t>
            </a:r>
            <a:r>
              <a:rPr lang="fi-FI"/>
              <a:t> voidaan määrätä erilaisista kustannuksista, tappioista ja vahingoista, esimerkiksi ennenaikaisesta hakkuusta, sadon menetyksestä tai rakennuksen vaurioitumisesta.</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Korvaukset</a:t>
            </a:r>
            <a:r>
              <a:rPr lang="en-GB" sz="3200"/>
              <a:t> </a:t>
            </a:r>
            <a:r>
              <a:rPr lang="en-GB" sz="1600"/>
              <a:t>(2/3)</a:t>
            </a:r>
            <a:endParaRPr lang="en-GB" sz="3200"/>
          </a:p>
        </p:txBody>
      </p:sp>
    </p:spTree>
    <p:extLst>
      <p:ext uri="{BB962C8B-B14F-4D97-AF65-F5344CB8AC3E}">
        <p14:creationId xmlns:p14="http://schemas.microsoft.com/office/powerpoint/2010/main" val="371094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r>
              <a:rPr lang="fi-FI" b="1"/>
              <a:t>Korvausten määrääminen</a:t>
            </a:r>
          </a:p>
          <a:p>
            <a:pPr marL="800100" lvl="1" indent="-342900">
              <a:buFont typeface="Arial" panose="020B0604020202020204" pitchFamily="34" charset="0"/>
              <a:buChar char="•"/>
            </a:pPr>
            <a:r>
              <a:rPr lang="fi-FI"/>
              <a:t>Korvaus määrätään haltuunottopäivän arvon ja kunnon mukaan</a:t>
            </a:r>
          </a:p>
          <a:p>
            <a:pPr marL="800100" lvl="1" indent="-342900">
              <a:buFont typeface="Arial" panose="020B0604020202020204" pitchFamily="34" charset="0"/>
              <a:buChar char="•"/>
            </a:pPr>
            <a:r>
              <a:rPr lang="fi-FI"/>
              <a:t>Jos yleinen hintataso kohoaa haltuunoton jälkeen, maksamatta oleva korvaus korotetaan hintatason muutosta vastaavasti (ns. indeksikorotus).</a:t>
            </a:r>
          </a:p>
          <a:p>
            <a:pPr marL="800100" lvl="1" indent="-342900">
              <a:buFont typeface="Arial" panose="020B0604020202020204" pitchFamily="34" charset="0"/>
              <a:buChar char="•"/>
            </a:pPr>
            <a:r>
              <a:rPr lang="fi-FI"/>
              <a:t>Maksamatta olevalle korvaukselle ja sen korotukselle maksetaan kuuden prosentin vuotuista korkoa haltuunotosta maksupäivään saakka.</a:t>
            </a:r>
          </a:p>
          <a:p>
            <a:pPr marL="800100" lvl="1" indent="-342900">
              <a:buFont typeface="Arial" panose="020B0604020202020204" pitchFamily="34" charset="0"/>
              <a:buChar char="•"/>
            </a:pPr>
            <a:r>
              <a:rPr lang="fi-FI"/>
              <a:t>Korvaus määrätään talletettavaksi aluehallintovirastoon, jos korvauksen saajasta on epäselvyyttä tai jos tallettaminen on tarpeen kiinteistöön kohdistuvan panttioikeuden haltijan oikeuden turvaamiseksi</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Korvaukset</a:t>
            </a:r>
            <a:r>
              <a:rPr lang="en-GB" sz="3200"/>
              <a:t> </a:t>
            </a:r>
            <a:r>
              <a:rPr lang="en-GB" sz="1600"/>
              <a:t>(3/3)</a:t>
            </a:r>
            <a:endParaRPr lang="en-GB" sz="3200"/>
          </a:p>
        </p:txBody>
      </p:sp>
    </p:spTree>
    <p:extLst>
      <p:ext uri="{BB962C8B-B14F-4D97-AF65-F5344CB8AC3E}">
        <p14:creationId xmlns:p14="http://schemas.microsoft.com/office/powerpoint/2010/main" val="39732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14</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a:t>Lunastuksen kohteena olevien kiinteistöjen korvaukset määrätään viran puolesta ilman, että niitä on erikseen vaadittava.</a:t>
            </a:r>
          </a:p>
          <a:p>
            <a:pPr marL="800100" lvl="1" indent="-342900">
              <a:buFont typeface="Arial" panose="020B0604020202020204" pitchFamily="34" charset="0"/>
              <a:buChar char="•"/>
            </a:pPr>
            <a:r>
              <a:rPr lang="fi-FI" sz="1800"/>
              <a:t>Asianosaisten on mahdollista esittää yksityiskohtaisia korvausvaatimuksia tai kertoa mielipiteensä korvaukseen vaikuttavista seikoista.</a:t>
            </a:r>
          </a:p>
          <a:p>
            <a:pPr marL="800100" lvl="1" indent="-342900">
              <a:buFont typeface="Arial" panose="020B0604020202020204" pitchFamily="34" charset="0"/>
              <a:buChar char="•"/>
            </a:pPr>
            <a:r>
              <a:rPr lang="fi-FI" sz="1800">
                <a:latin typeface="Daytona"/>
              </a:rPr>
              <a:t>Erilaisten haittojen ja vahinkojen korvaamista on hyvä vaatia, koska lunastustoimikunta ei aina voi niitä havaita.</a:t>
            </a:r>
            <a:br>
              <a:rPr lang="fi-FI" sz="1800"/>
            </a:br>
            <a:endParaRPr lang="fi-FI" sz="1800"/>
          </a:p>
          <a:p>
            <a:pPr marL="342900" indent="-342900">
              <a:buFont typeface="Arial" panose="020B0604020202020204" pitchFamily="34" charset="0"/>
              <a:buChar char="•"/>
            </a:pPr>
            <a:r>
              <a:rPr lang="fi-FI" sz="2000"/>
              <a:t>Muiden kuin lunastettavan omaisuuden omistajien on aina vaadittava korvausta.</a:t>
            </a:r>
          </a:p>
          <a:p>
            <a:pPr marL="800100" lvl="1" indent="-342900">
              <a:buFont typeface="Arial" panose="020B0604020202020204" pitchFamily="34" charset="0"/>
              <a:buChar char="•"/>
            </a:pPr>
            <a:r>
              <a:rPr lang="fi-FI" sz="1800"/>
              <a:t>Esimerkiksi korvaus lisääntyneestä melusta tai maiseman huonontumisesta</a:t>
            </a:r>
            <a:br>
              <a:rPr lang="fi-FI" sz="1800"/>
            </a:br>
            <a:endParaRPr lang="fi-FI" sz="1800"/>
          </a:p>
          <a:p>
            <a:pPr marL="342900" indent="-342900">
              <a:buFont typeface="Arial" panose="020B0604020202020204" pitchFamily="34" charset="0"/>
              <a:buChar char="•"/>
            </a:pPr>
            <a:r>
              <a:rPr lang="fi-FI" sz="2000"/>
              <a:t>Asianosaiset voivat myös sopia korvauksesta ELY-keskuksen kanssa</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Korvausmenettely</a:t>
            </a:r>
            <a:endParaRPr lang="en-GB" sz="3200"/>
          </a:p>
        </p:txBody>
      </p:sp>
    </p:spTree>
    <p:extLst>
      <p:ext uri="{BB962C8B-B14F-4D97-AF65-F5344CB8AC3E}">
        <p14:creationId xmlns:p14="http://schemas.microsoft.com/office/powerpoint/2010/main" val="248819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15</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dirty="0"/>
              <a:t>Asianosaiselle voidaan vaadittaessa määrätä korvausta </a:t>
            </a:r>
            <a:r>
              <a:rPr lang="fi-FI" sz="2000" i="1" dirty="0"/>
              <a:t>välttämättömistä</a:t>
            </a:r>
            <a:r>
              <a:rPr lang="fi-FI" sz="2000" dirty="0"/>
              <a:t> edunvalvontakustannuksista:</a:t>
            </a:r>
          </a:p>
          <a:p>
            <a:pPr marL="800100" lvl="1" indent="-342900">
              <a:buFont typeface="Arial" panose="020B0604020202020204" pitchFamily="34" charset="0"/>
              <a:buChar char="•"/>
            </a:pPr>
            <a:r>
              <a:rPr lang="fi-FI" sz="1800" dirty="0"/>
              <a:t>Ansionmenetys</a:t>
            </a:r>
          </a:p>
          <a:p>
            <a:pPr marL="800100" lvl="1" indent="-342900">
              <a:buFont typeface="Arial" panose="020B0604020202020204" pitchFamily="34" charset="0"/>
              <a:buChar char="•"/>
            </a:pPr>
            <a:r>
              <a:rPr lang="fi-FI" sz="1800" dirty="0"/>
              <a:t>Matkakustannukset</a:t>
            </a:r>
          </a:p>
          <a:p>
            <a:pPr marL="800100" lvl="1" indent="-342900">
              <a:buFont typeface="Arial" panose="020B0604020202020204" pitchFamily="34" charset="0"/>
              <a:buChar char="•"/>
            </a:pPr>
            <a:r>
              <a:rPr lang="fi-FI" sz="1800" dirty="0"/>
              <a:t>Kustannukset tarvittavista selvityksistä</a:t>
            </a:r>
          </a:p>
          <a:p>
            <a:pPr marL="800100" lvl="1" indent="-342900">
              <a:buFont typeface="Arial" panose="020B0604020202020204" pitchFamily="34" charset="0"/>
              <a:buChar char="•"/>
            </a:pPr>
            <a:r>
              <a:rPr lang="fi-FI" sz="1800" dirty="0"/>
              <a:t>Asiamieskustannukset</a:t>
            </a:r>
            <a:br>
              <a:rPr lang="fi-FI" dirty="0"/>
            </a:br>
            <a:endParaRPr lang="fi-FI" dirty="0"/>
          </a:p>
          <a:p>
            <a:pPr marL="342900" indent="-342900">
              <a:buFont typeface="Arial" panose="020B0604020202020204" pitchFamily="34" charset="0"/>
              <a:buChar char="•"/>
            </a:pPr>
            <a:r>
              <a:rPr lang="fi-FI" sz="2000" dirty="0"/>
              <a:t>Kustannuksista on esitettävä luotettava selvitys viimeistään toimituksen loppukokouksessa</a:t>
            </a:r>
          </a:p>
          <a:p>
            <a:pPr marL="342900" indent="-342900">
              <a:buFont typeface="Arial" panose="020B0604020202020204" pitchFamily="34" charset="0"/>
              <a:buChar char="•"/>
            </a:pPr>
            <a:r>
              <a:rPr lang="fi-FI" sz="2000" dirty="0">
                <a:latin typeface="Daytona"/>
              </a:rPr>
              <a:t>Usein lunastaja hyväksyy tietyn vakiokorvauksen maksettavaksi ilman  selvitystä</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Edunvalvonta</a:t>
            </a:r>
            <a:endParaRPr lang="en-GB" sz="3200"/>
          </a:p>
        </p:txBody>
      </p:sp>
    </p:spTree>
    <p:extLst>
      <p:ext uri="{BB962C8B-B14F-4D97-AF65-F5344CB8AC3E}">
        <p14:creationId xmlns:p14="http://schemas.microsoft.com/office/powerpoint/2010/main" val="359049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a:latin typeface="Daytona"/>
              </a:rPr>
              <a:t>Lopulliset päätösasiakirjat ovat saatavilla viimeistään 14 päivän kuluessa loppukokouksesta. Toimituksessa tehdyistä päätöksistä voi tämän jälkeen valittaa maaoikeuteen 30 päivän ajan.</a:t>
            </a:r>
            <a:endParaRPr lang="fi-FI">
              <a:latin typeface="Daytona"/>
            </a:endParaRPr>
          </a:p>
          <a:p>
            <a:pPr marL="342900" indent="-342900">
              <a:buFont typeface="Arial" panose="020B0604020202020204" pitchFamily="34" charset="0"/>
              <a:buChar char="•"/>
            </a:pPr>
            <a:r>
              <a:rPr lang="fi-FI" sz="2000">
                <a:latin typeface="Daytona"/>
              </a:rPr>
              <a:t>Toimitus on lainvoimainen valitusajan päätyttyä tai kun mahdollinen muutoksenhaku on lopullisesti ratkaistu.</a:t>
            </a:r>
          </a:p>
          <a:p>
            <a:pPr marL="342900" indent="-342900">
              <a:buFont typeface="Arial" panose="020B0604020202020204" pitchFamily="34" charset="0"/>
              <a:buChar char="•"/>
            </a:pPr>
            <a:r>
              <a:rPr lang="fi-FI" sz="2000"/>
              <a:t>Toimituksen saatua lainvoiman toimituksesta tehdään merkinnät kiinteistörekisteriin.</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Maantietoimituksen</a:t>
            </a:r>
            <a:r>
              <a:rPr lang="en-GB" sz="3200"/>
              <a:t> </a:t>
            </a:r>
            <a:r>
              <a:rPr lang="en-GB" sz="3200" err="1"/>
              <a:t>päättyminen</a:t>
            </a:r>
            <a:endParaRPr lang="en-GB" sz="3200"/>
          </a:p>
        </p:txBody>
      </p:sp>
    </p:spTree>
    <p:extLst>
      <p:ext uri="{BB962C8B-B14F-4D97-AF65-F5344CB8AC3E}">
        <p14:creationId xmlns:p14="http://schemas.microsoft.com/office/powerpoint/2010/main" val="276053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a:t>ELY-keskus maksaa korvaukset toimituksen lopettamisen jälkeen</a:t>
            </a:r>
          </a:p>
          <a:p>
            <a:pPr marL="800100" lvl="1" indent="-342900">
              <a:buFont typeface="Arial" panose="020B0604020202020204" pitchFamily="34" charset="0"/>
              <a:buChar char="•"/>
            </a:pPr>
            <a:r>
              <a:rPr lang="fi-FI"/>
              <a:t>Jos korvauksen saaja valittaa, korvaus maksetaan toimituksessa määrätyn suuruisena</a:t>
            </a:r>
          </a:p>
          <a:p>
            <a:pPr marL="800100" lvl="1" indent="-342900">
              <a:buFont typeface="Arial" panose="020B0604020202020204" pitchFamily="34" charset="0"/>
              <a:buChar char="•"/>
            </a:pPr>
            <a:r>
              <a:rPr lang="fi-FI"/>
              <a:t>Jos ELY-keskus valittaa, riidanalainen osa korvauksesta maksetaan maanomistajalle vain tienpitäjän hyväksymää vakuutta vastaan</a:t>
            </a:r>
            <a:br>
              <a:rPr lang="fi-FI"/>
            </a:br>
            <a:endParaRPr lang="fi-FI"/>
          </a:p>
          <a:p>
            <a:pPr marL="342900" indent="-342900">
              <a:buFont typeface="Arial" panose="020B0604020202020204" pitchFamily="34" charset="0"/>
              <a:buChar char="•"/>
            </a:pPr>
            <a:r>
              <a:rPr lang="fi-FI" sz="2000"/>
              <a:t>Korvaukset maksetaan kolmen kuukauden kuluessa toimituksen lopettamisesta</a:t>
            </a:r>
          </a:p>
          <a:p>
            <a:pPr marL="800100" lvl="1" indent="-342900">
              <a:buFont typeface="Arial" panose="020B0604020202020204" pitchFamily="34" charset="0"/>
              <a:buChar char="•"/>
            </a:pPr>
            <a:r>
              <a:rPr lang="fi-FI"/>
              <a:t>Maksun viivästyessä korvaukselle maksetaan korkolain mukaista viivästyskorkoa</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Korvausten</a:t>
            </a:r>
            <a:r>
              <a:rPr lang="en-GB" sz="3200"/>
              <a:t> </a:t>
            </a:r>
            <a:r>
              <a:rPr lang="en-GB" sz="3200" err="1"/>
              <a:t>maksaminen</a:t>
            </a:r>
            <a:endParaRPr lang="en-GB" sz="3200"/>
          </a:p>
        </p:txBody>
      </p:sp>
    </p:spTree>
    <p:extLst>
      <p:ext uri="{BB962C8B-B14F-4D97-AF65-F5344CB8AC3E}">
        <p14:creationId xmlns:p14="http://schemas.microsoft.com/office/powerpoint/2010/main" val="243753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a:t>Korvaukset ja korko ovat veronalaista tuloa, joka asianosaisen on ilmoitettava oma-aloitteisesti verottajalle</a:t>
            </a:r>
          </a:p>
          <a:p>
            <a:pPr marL="342900" indent="-342900">
              <a:buFont typeface="Arial" panose="020B0604020202020204" pitchFamily="34" charset="0"/>
              <a:buChar char="•"/>
            </a:pPr>
            <a:r>
              <a:rPr lang="fi-FI" sz="2000"/>
              <a:t>Korvausta verotetaan myyntivoittona tai maataloustulona</a:t>
            </a:r>
          </a:p>
          <a:p>
            <a:pPr marL="342900" indent="-342900">
              <a:buFont typeface="Arial" panose="020B0604020202020204" pitchFamily="34" charset="0"/>
              <a:buChar char="•"/>
            </a:pPr>
            <a:r>
              <a:rPr lang="fi-FI" sz="2000"/>
              <a:t>Kohteenkorvauksiin ja yleensä haitankorvauksiinkin sovelletaan säännöstä luovutusvoiton osittaisesta verovapaudesta </a:t>
            </a:r>
            <a:r>
              <a:rPr lang="fi-FI" sz="2000">
                <a:latin typeface="Arial" panose="020B0604020202020204" pitchFamily="34" charset="0"/>
                <a:cs typeface="Arial" panose="020B0604020202020204" pitchFamily="34" charset="0"/>
              </a:rPr>
              <a:t>→ hankintameno-olettama 80 %</a:t>
            </a:r>
          </a:p>
          <a:p>
            <a:pPr marL="342900" indent="-342900">
              <a:buFont typeface="Arial" panose="020B0604020202020204" pitchFamily="34" charset="0"/>
              <a:buChar char="•"/>
            </a:pPr>
            <a:r>
              <a:rPr lang="fi-FI" sz="2000">
                <a:latin typeface="+mj-lt"/>
                <a:cs typeface="Arial" panose="020B0604020202020204" pitchFamily="34" charset="0"/>
              </a:rPr>
              <a:t>Veronalaisen tulon sijaan saadut vahingonkorvaukset ovat veronalaista tuloa</a:t>
            </a:r>
          </a:p>
          <a:p>
            <a:pPr marL="800100" lvl="1" indent="-342900">
              <a:buFont typeface="Arial" panose="020B0604020202020204" pitchFamily="34" charset="0"/>
              <a:buChar char="•"/>
            </a:pPr>
            <a:r>
              <a:rPr lang="fi-FI" sz="1600">
                <a:latin typeface="Arial" panose="020B0604020202020204" pitchFamily="34" charset="0"/>
                <a:cs typeface="Arial" panose="020B0604020202020204" pitchFamily="34" charset="0"/>
              </a:rPr>
              <a:t> </a:t>
            </a:r>
            <a:r>
              <a:rPr lang="fi-FI" sz="1800">
                <a:latin typeface="+mj-lt"/>
                <a:cs typeface="Arial" panose="020B0604020202020204" pitchFamily="34" charset="0"/>
              </a:rPr>
              <a:t>Esimerkiksi korvaus sadon menetyksestä on maatalouden tuloa</a:t>
            </a:r>
          </a:p>
          <a:p>
            <a:pPr marL="342900" indent="-342900">
              <a:buFont typeface="Arial" panose="020B0604020202020204" pitchFamily="34" charset="0"/>
              <a:buChar char="•"/>
            </a:pPr>
            <a:r>
              <a:rPr lang="fi-FI" sz="2000">
                <a:latin typeface="+mj-lt"/>
                <a:cs typeface="Arial" panose="020B0604020202020204" pitchFamily="34" charset="0"/>
              </a:rPr>
              <a:t>Esimerkiksi poistetusta pihakasvillisuudesta tai –rakenteista maksetut korvaukset ovat verovapaita</a:t>
            </a:r>
          </a:p>
          <a:p>
            <a:pPr marL="342900" indent="-342900">
              <a:buFont typeface="Arial" panose="020B0604020202020204" pitchFamily="34" charset="0"/>
              <a:buChar char="•"/>
            </a:pPr>
            <a:r>
              <a:rPr lang="fi-FI" sz="2000">
                <a:latin typeface="+mj-lt"/>
                <a:cs typeface="Arial" panose="020B0604020202020204" pitchFamily="34" charset="0"/>
              </a:rPr>
              <a:t>Tarvittaessa lisätietoja antaa Verohallinto</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Korvausten</a:t>
            </a:r>
            <a:r>
              <a:rPr lang="en-GB" sz="3200"/>
              <a:t> </a:t>
            </a:r>
            <a:r>
              <a:rPr lang="en-GB" sz="3200" err="1"/>
              <a:t>verotus</a:t>
            </a:r>
            <a:endParaRPr lang="en-GB" sz="3200"/>
          </a:p>
        </p:txBody>
      </p:sp>
    </p:spTree>
    <p:extLst>
      <p:ext uri="{BB962C8B-B14F-4D97-AF65-F5344CB8AC3E}">
        <p14:creationId xmlns:p14="http://schemas.microsoft.com/office/powerpoint/2010/main" val="40823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BC16B171-B60A-43DE-BE44-186DA5271FD8}"/>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a:p>
        </p:txBody>
      </p:sp>
      <p:sp>
        <p:nvSpPr>
          <p:cNvPr id="3" name="Alatunnisteen paikkamerkki 2">
            <a:extLst>
              <a:ext uri="{FF2B5EF4-FFF2-40B4-BE49-F238E27FC236}">
                <a16:creationId xmlns:a16="http://schemas.microsoft.com/office/drawing/2014/main" id="{CC2A7FAA-F51D-454B-B99A-F9DF718912D8}"/>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6A071E3E-BE36-495B-ACF9-FDD8FEE784E4}"/>
              </a:ext>
            </a:extLst>
          </p:cNvPr>
          <p:cNvSpPr>
            <a:spLocks noGrp="1"/>
          </p:cNvSpPr>
          <p:nvPr>
            <p:ph type="dt" sz="half" idx="10"/>
          </p:nvPr>
        </p:nvSpPr>
        <p:spPr/>
        <p:txBody>
          <a:bodyPr/>
          <a:lstStyle/>
          <a:p>
            <a:fld id="{29D7E288-A8EB-44DE-9BA6-BC2B7B9D7E42}" type="datetime1">
              <a:rPr lang="fi-FI" smtClean="0"/>
              <a:t>22.5.2023</a:t>
            </a:fld>
            <a:endParaRPr lang="fi-FI"/>
          </a:p>
        </p:txBody>
      </p:sp>
      <p:sp>
        <p:nvSpPr>
          <p:cNvPr id="5" name="Otsikko 4">
            <a:extLst>
              <a:ext uri="{FF2B5EF4-FFF2-40B4-BE49-F238E27FC236}">
                <a16:creationId xmlns:a16="http://schemas.microsoft.com/office/drawing/2014/main" id="{7374ECF0-F794-44F8-B00B-E096A1BE87CF}"/>
              </a:ext>
            </a:extLst>
          </p:cNvPr>
          <p:cNvSpPr>
            <a:spLocks noGrp="1"/>
          </p:cNvSpPr>
          <p:nvPr>
            <p:ph type="title"/>
          </p:nvPr>
        </p:nvSpPr>
        <p:spPr/>
        <p:txBody>
          <a:bodyPr/>
          <a:lstStyle/>
          <a:p>
            <a:r>
              <a:rPr lang="fi-FI" sz="3200"/>
              <a:t>Lisätietoja</a:t>
            </a:r>
          </a:p>
        </p:txBody>
      </p:sp>
      <p:sp>
        <p:nvSpPr>
          <p:cNvPr id="6" name="Alaotsikko 5">
            <a:extLst>
              <a:ext uri="{FF2B5EF4-FFF2-40B4-BE49-F238E27FC236}">
                <a16:creationId xmlns:a16="http://schemas.microsoft.com/office/drawing/2014/main" id="{FCD11602-ECED-4604-9B5C-E4BDC2EA606C}"/>
              </a:ext>
            </a:extLst>
          </p:cNvPr>
          <p:cNvSpPr>
            <a:spLocks noGrp="1"/>
          </p:cNvSpPr>
          <p:nvPr>
            <p:ph type="subTitle" idx="1"/>
          </p:nvPr>
        </p:nvSpPr>
        <p:spPr/>
        <p:txBody>
          <a:bodyPr/>
          <a:lstStyle/>
          <a:p>
            <a:r>
              <a:rPr lang="fi-FI" sz="2000"/>
              <a:t>www.maanmittauslaitos.fi</a:t>
            </a:r>
          </a:p>
        </p:txBody>
      </p:sp>
    </p:spTree>
    <p:extLst>
      <p:ext uri="{BB962C8B-B14F-4D97-AF65-F5344CB8AC3E}">
        <p14:creationId xmlns:p14="http://schemas.microsoft.com/office/powerpoint/2010/main" val="244873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A5BDA82-07BB-14E9-F3C4-38250523C7C1}"/>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a:p>
        </p:txBody>
      </p:sp>
      <p:sp>
        <p:nvSpPr>
          <p:cNvPr id="3" name="Alatunnisteen paikkamerkki 2">
            <a:extLst>
              <a:ext uri="{FF2B5EF4-FFF2-40B4-BE49-F238E27FC236}">
                <a16:creationId xmlns:a16="http://schemas.microsoft.com/office/drawing/2014/main" id="{B20BBD97-B42E-FB68-5BAB-6FC58A12867C}"/>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B0387379-42ED-1893-6643-2D36583845C4}"/>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5" name="Otsikko 4">
            <a:extLst>
              <a:ext uri="{FF2B5EF4-FFF2-40B4-BE49-F238E27FC236}">
                <a16:creationId xmlns:a16="http://schemas.microsoft.com/office/drawing/2014/main" id="{9EFFE1BF-1B5B-7D50-389F-B50BD89098F0}"/>
              </a:ext>
            </a:extLst>
          </p:cNvPr>
          <p:cNvSpPr>
            <a:spLocks noGrp="1"/>
          </p:cNvSpPr>
          <p:nvPr>
            <p:ph type="title"/>
          </p:nvPr>
        </p:nvSpPr>
        <p:spPr/>
        <p:txBody>
          <a:bodyPr/>
          <a:lstStyle/>
          <a:p>
            <a:r>
              <a:rPr lang="fi-FI" dirty="0"/>
              <a:t>Kokouksen kulku</a:t>
            </a:r>
          </a:p>
        </p:txBody>
      </p:sp>
      <p:sp>
        <p:nvSpPr>
          <p:cNvPr id="6" name="Sisällön paikkamerkki 5">
            <a:extLst>
              <a:ext uri="{FF2B5EF4-FFF2-40B4-BE49-F238E27FC236}">
                <a16:creationId xmlns:a16="http://schemas.microsoft.com/office/drawing/2014/main" id="{D0426CDE-D9B2-9E1F-1606-0557CEEDA0A1}"/>
              </a:ext>
            </a:extLst>
          </p:cNvPr>
          <p:cNvSpPr>
            <a:spLocks noGrp="1"/>
          </p:cNvSpPr>
          <p:nvPr>
            <p:ph idx="1"/>
          </p:nvPr>
        </p:nvSpPr>
        <p:spPr/>
        <p:txBody>
          <a:bodyPr/>
          <a:lstStyle/>
          <a:p>
            <a:pPr marL="342900" indent="-342900">
              <a:buFont typeface="Arial" panose="020B0604020202020204" pitchFamily="34" charset="0"/>
              <a:buChar char="•"/>
            </a:pPr>
            <a:r>
              <a:rPr lang="fi-FI" dirty="0" err="1"/>
              <a:t>Vireilletulo</a:t>
            </a:r>
            <a:r>
              <a:rPr lang="fi-FI" dirty="0"/>
              <a:t>, tiedottaminen ja kokouksen laillisuus</a:t>
            </a:r>
          </a:p>
          <a:p>
            <a:pPr marL="342900" indent="-342900">
              <a:buFont typeface="Arial" panose="020B0604020202020204" pitchFamily="34" charset="0"/>
              <a:buChar char="•"/>
            </a:pPr>
            <a:r>
              <a:rPr lang="fi-FI" dirty="0"/>
              <a:t>Toimituksen tarkoitus ja edellytykset</a:t>
            </a:r>
          </a:p>
          <a:p>
            <a:pPr marL="342900" indent="-342900">
              <a:buFont typeface="Arial" panose="020B0604020202020204" pitchFamily="34" charset="0"/>
              <a:buChar char="•"/>
            </a:pPr>
            <a:r>
              <a:rPr lang="fi-FI" dirty="0"/>
              <a:t>Toimitusmenettely ja rakentamishankkeen selostaminen</a:t>
            </a:r>
          </a:p>
          <a:p>
            <a:pPr marL="342900" indent="-342900">
              <a:buFont typeface="Arial" panose="020B0604020202020204" pitchFamily="34" charset="0"/>
              <a:buChar char="•"/>
            </a:pPr>
            <a:r>
              <a:rPr lang="fi-FI" dirty="0"/>
              <a:t>Haltuunottokatselmus</a:t>
            </a:r>
          </a:p>
          <a:p>
            <a:pPr marL="342900" indent="-342900">
              <a:buFont typeface="Arial" panose="020B0604020202020204" pitchFamily="34" charset="0"/>
              <a:buChar char="•"/>
            </a:pPr>
            <a:r>
              <a:rPr lang="fi-FI" dirty="0"/>
              <a:t>Ennakkokorvaukset</a:t>
            </a:r>
          </a:p>
          <a:p>
            <a:pPr marL="342900" indent="-342900">
              <a:buFont typeface="Arial" panose="020B0604020202020204" pitchFamily="34" charset="0"/>
              <a:buChar char="•"/>
            </a:pPr>
            <a:r>
              <a:rPr lang="fi-FI" dirty="0"/>
              <a:t>Oikeudenvalvontakustannukset</a:t>
            </a:r>
          </a:p>
          <a:p>
            <a:pPr marL="342900" indent="-342900">
              <a:buFont typeface="Arial" panose="020B0604020202020204" pitchFamily="34" charset="0"/>
              <a:buChar char="•"/>
            </a:pPr>
            <a:r>
              <a:rPr lang="fi-FI" dirty="0"/>
              <a:t>Toimituskustannukset ja osalaskutuspäätös</a:t>
            </a:r>
          </a:p>
          <a:p>
            <a:pPr marL="342900" indent="-342900">
              <a:buFont typeface="Arial" panose="020B0604020202020204" pitchFamily="34" charset="0"/>
              <a:buChar char="•"/>
            </a:pPr>
            <a:r>
              <a:rPr lang="fi-FI" dirty="0"/>
              <a:t>Asiakirjojen lähettäminen</a:t>
            </a:r>
          </a:p>
          <a:p>
            <a:pPr marL="342900" indent="-342900">
              <a:buFont typeface="Arial" panose="020B0604020202020204" pitchFamily="34" charset="0"/>
              <a:buChar char="•"/>
            </a:pPr>
            <a:r>
              <a:rPr lang="fi-FI" dirty="0"/>
              <a:t>Kokoukseen päättäminen</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1695850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BD36F066-8BA5-4543-B92D-E6ABC3D71F96}"/>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a:p>
        </p:txBody>
      </p:sp>
      <p:sp>
        <p:nvSpPr>
          <p:cNvPr id="4" name="Alatunnisteen paikkamerkki 3">
            <a:extLst>
              <a:ext uri="{FF2B5EF4-FFF2-40B4-BE49-F238E27FC236}">
                <a16:creationId xmlns:a16="http://schemas.microsoft.com/office/drawing/2014/main" id="{666CC90E-5286-4C3E-99EF-C7600B9DB5A6}"/>
              </a:ext>
            </a:extLst>
          </p:cNvPr>
          <p:cNvSpPr>
            <a:spLocks noGrp="1"/>
          </p:cNvSpPr>
          <p:nvPr>
            <p:ph type="ftr" sz="quarter" idx="11"/>
          </p:nvPr>
        </p:nvSpPr>
        <p:spPr/>
        <p:txBody>
          <a:bodyPr/>
          <a:lstStyle/>
          <a:p>
            <a:endParaRPr lang="fi-FI"/>
          </a:p>
        </p:txBody>
      </p:sp>
      <p:sp>
        <p:nvSpPr>
          <p:cNvPr id="3" name="Päivämäärän paikkamerkki 2">
            <a:extLst>
              <a:ext uri="{FF2B5EF4-FFF2-40B4-BE49-F238E27FC236}">
                <a16:creationId xmlns:a16="http://schemas.microsoft.com/office/drawing/2014/main" id="{413AF1A8-C291-4CFD-B107-B728A89DF1C4}"/>
              </a:ext>
            </a:extLst>
          </p:cNvPr>
          <p:cNvSpPr>
            <a:spLocks noGrp="1"/>
          </p:cNvSpPr>
          <p:nvPr>
            <p:ph type="dt" sz="half" idx="10"/>
          </p:nvPr>
        </p:nvSpPr>
        <p:spPr/>
        <p:txBody>
          <a:bodyPr/>
          <a:lstStyle/>
          <a:p>
            <a:fld id="{29D7E288-A8EB-44DE-9BA6-BC2B7B9D7E42}" type="datetime1">
              <a:rPr lang="fi-FI" smtClean="0"/>
              <a:t>22.5.2023</a:t>
            </a:fld>
            <a:endParaRPr lang="fi-FI"/>
          </a:p>
        </p:txBody>
      </p:sp>
      <p:sp>
        <p:nvSpPr>
          <p:cNvPr id="2" name="Otsikko 1">
            <a:extLst>
              <a:ext uri="{FF2B5EF4-FFF2-40B4-BE49-F238E27FC236}">
                <a16:creationId xmlns:a16="http://schemas.microsoft.com/office/drawing/2014/main" id="{499D3CB6-4119-41C8-B7D6-0D04D220CD96}"/>
              </a:ext>
            </a:extLst>
          </p:cNvPr>
          <p:cNvSpPr>
            <a:spLocks noGrp="1"/>
          </p:cNvSpPr>
          <p:nvPr>
            <p:ph type="title"/>
          </p:nvPr>
        </p:nvSpPr>
        <p:spPr/>
        <p:txBody>
          <a:bodyPr/>
          <a:lstStyle/>
          <a:p>
            <a:endParaRPr lang="en-GB"/>
          </a:p>
        </p:txBody>
      </p:sp>
      <p:grpSp>
        <p:nvGrpSpPr>
          <p:cNvPr id="22" name="Kuva 12" descr="instagramin logo">
            <a:extLst>
              <a:ext uri="{FF2B5EF4-FFF2-40B4-BE49-F238E27FC236}">
                <a16:creationId xmlns:a16="http://schemas.microsoft.com/office/drawing/2014/main" id="{4DC66FF6-4360-4CB7-9C03-AA67658DA33D}"/>
              </a:ext>
            </a:extLst>
          </p:cNvPr>
          <p:cNvGrpSpPr/>
          <p:nvPr/>
        </p:nvGrpSpPr>
        <p:grpSpPr>
          <a:xfrm>
            <a:off x="2569921" y="3012242"/>
            <a:ext cx="256339" cy="253686"/>
            <a:chOff x="3695700" y="1028700"/>
            <a:chExt cx="4800600" cy="4799647"/>
          </a:xfrm>
          <a:solidFill>
            <a:schemeClr val="tx1">
              <a:lumMod val="90000"/>
              <a:lumOff val="10000"/>
            </a:schemeClr>
          </a:solidFill>
        </p:grpSpPr>
        <p:sp>
          <p:nvSpPr>
            <p:cNvPr id="23" name="Vapaamuotoinen: Muoto 22">
              <a:extLst>
                <a:ext uri="{FF2B5EF4-FFF2-40B4-BE49-F238E27FC236}">
                  <a16:creationId xmlns:a16="http://schemas.microsoft.com/office/drawing/2014/main" id="{284106EB-10A9-4EBA-BC56-97A3076BB81F}"/>
                </a:ext>
              </a:extLst>
            </p:cNvPr>
            <p:cNvSpPr/>
            <p:nvPr/>
          </p:nvSpPr>
          <p:spPr>
            <a:xfrm>
              <a:off x="3695700" y="1028700"/>
              <a:ext cx="4800600" cy="4799647"/>
            </a:xfrm>
            <a:custGeom>
              <a:avLst/>
              <a:gdLst>
                <a:gd name="connsiteX0" fmla="*/ 2399348 w 4800600"/>
                <a:gd name="connsiteY0" fmla="*/ 432435 h 4799647"/>
                <a:gd name="connsiteX1" fmla="*/ 3368993 w 4800600"/>
                <a:gd name="connsiteY1" fmla="*/ 446723 h 4799647"/>
                <a:gd name="connsiteX2" fmla="*/ 3814763 w 4800600"/>
                <a:gd name="connsiteY2" fmla="*/ 529590 h 4799647"/>
                <a:gd name="connsiteX3" fmla="*/ 4090988 w 4800600"/>
                <a:gd name="connsiteY3" fmla="*/ 708660 h 4799647"/>
                <a:gd name="connsiteX4" fmla="*/ 4270058 w 4800600"/>
                <a:gd name="connsiteY4" fmla="*/ 984885 h 4799647"/>
                <a:gd name="connsiteX5" fmla="*/ 4352925 w 4800600"/>
                <a:gd name="connsiteY5" fmla="*/ 1430655 h 4799647"/>
                <a:gd name="connsiteX6" fmla="*/ 4367213 w 4800600"/>
                <a:gd name="connsiteY6" fmla="*/ 2400300 h 4799647"/>
                <a:gd name="connsiteX7" fmla="*/ 4352925 w 4800600"/>
                <a:gd name="connsiteY7" fmla="*/ 3369945 h 4799647"/>
                <a:gd name="connsiteX8" fmla="*/ 4270058 w 4800600"/>
                <a:gd name="connsiteY8" fmla="*/ 3815715 h 4799647"/>
                <a:gd name="connsiteX9" fmla="*/ 4090988 w 4800600"/>
                <a:gd name="connsiteY9" fmla="*/ 4091940 h 4799647"/>
                <a:gd name="connsiteX10" fmla="*/ 3814763 w 4800600"/>
                <a:gd name="connsiteY10" fmla="*/ 4271010 h 4799647"/>
                <a:gd name="connsiteX11" fmla="*/ 3368993 w 4800600"/>
                <a:gd name="connsiteY11" fmla="*/ 4353878 h 4799647"/>
                <a:gd name="connsiteX12" fmla="*/ 2399348 w 4800600"/>
                <a:gd name="connsiteY12" fmla="*/ 4368165 h 4799647"/>
                <a:gd name="connsiteX13" fmla="*/ 1429703 w 4800600"/>
                <a:gd name="connsiteY13" fmla="*/ 4353878 h 4799647"/>
                <a:gd name="connsiteX14" fmla="*/ 983933 w 4800600"/>
                <a:gd name="connsiteY14" fmla="*/ 4271010 h 4799647"/>
                <a:gd name="connsiteX15" fmla="*/ 707708 w 4800600"/>
                <a:gd name="connsiteY15" fmla="*/ 4091940 h 4799647"/>
                <a:gd name="connsiteX16" fmla="*/ 528638 w 4800600"/>
                <a:gd name="connsiteY16" fmla="*/ 3815715 h 4799647"/>
                <a:gd name="connsiteX17" fmla="*/ 445770 w 4800600"/>
                <a:gd name="connsiteY17" fmla="*/ 3369945 h 4799647"/>
                <a:gd name="connsiteX18" fmla="*/ 431483 w 4800600"/>
                <a:gd name="connsiteY18" fmla="*/ 2400300 h 4799647"/>
                <a:gd name="connsiteX19" fmla="*/ 445770 w 4800600"/>
                <a:gd name="connsiteY19" fmla="*/ 1430655 h 4799647"/>
                <a:gd name="connsiteX20" fmla="*/ 528638 w 4800600"/>
                <a:gd name="connsiteY20" fmla="*/ 984885 h 4799647"/>
                <a:gd name="connsiteX21" fmla="*/ 707708 w 4800600"/>
                <a:gd name="connsiteY21" fmla="*/ 708660 h 4799647"/>
                <a:gd name="connsiteX22" fmla="*/ 983933 w 4800600"/>
                <a:gd name="connsiteY22" fmla="*/ 529590 h 4799647"/>
                <a:gd name="connsiteX23" fmla="*/ 1429703 w 4800600"/>
                <a:gd name="connsiteY23" fmla="*/ 446723 h 4799647"/>
                <a:gd name="connsiteX24" fmla="*/ 2399348 w 4800600"/>
                <a:gd name="connsiteY24" fmla="*/ 432435 h 4799647"/>
                <a:gd name="connsiteX25" fmla="*/ 2399348 w 4800600"/>
                <a:gd name="connsiteY25" fmla="*/ 0 h 4799647"/>
                <a:gd name="connsiteX26" fmla="*/ 1409700 w 4800600"/>
                <a:gd name="connsiteY26" fmla="*/ 14288 h 4799647"/>
                <a:gd name="connsiteX27" fmla="*/ 827723 w 4800600"/>
                <a:gd name="connsiteY27" fmla="*/ 125730 h 4799647"/>
                <a:gd name="connsiteX28" fmla="*/ 402908 w 4800600"/>
                <a:gd name="connsiteY28" fmla="*/ 402908 h 4799647"/>
                <a:gd name="connsiteX29" fmla="*/ 125730 w 4800600"/>
                <a:gd name="connsiteY29" fmla="*/ 827723 h 4799647"/>
                <a:gd name="connsiteX30" fmla="*/ 14288 w 4800600"/>
                <a:gd name="connsiteY30" fmla="*/ 1410653 h 4799647"/>
                <a:gd name="connsiteX31" fmla="*/ 0 w 4800600"/>
                <a:gd name="connsiteY31" fmla="*/ 2399348 h 4799647"/>
                <a:gd name="connsiteX32" fmla="*/ 14288 w 4800600"/>
                <a:gd name="connsiteY32" fmla="*/ 3388995 h 4799647"/>
                <a:gd name="connsiteX33" fmla="*/ 125730 w 4800600"/>
                <a:gd name="connsiteY33" fmla="*/ 3971925 h 4799647"/>
                <a:gd name="connsiteX34" fmla="*/ 402908 w 4800600"/>
                <a:gd name="connsiteY34" fmla="*/ 4396740 h 4799647"/>
                <a:gd name="connsiteX35" fmla="*/ 827723 w 4800600"/>
                <a:gd name="connsiteY35" fmla="*/ 4673918 h 4799647"/>
                <a:gd name="connsiteX36" fmla="*/ 1410653 w 4800600"/>
                <a:gd name="connsiteY36" fmla="*/ 4785360 h 4799647"/>
                <a:gd name="connsiteX37" fmla="*/ 2400300 w 4800600"/>
                <a:gd name="connsiteY37" fmla="*/ 4799648 h 4799647"/>
                <a:gd name="connsiteX38" fmla="*/ 3389948 w 4800600"/>
                <a:gd name="connsiteY38" fmla="*/ 4785360 h 4799647"/>
                <a:gd name="connsiteX39" fmla="*/ 3972878 w 4800600"/>
                <a:gd name="connsiteY39" fmla="*/ 4673918 h 4799647"/>
                <a:gd name="connsiteX40" fmla="*/ 4397693 w 4800600"/>
                <a:gd name="connsiteY40" fmla="*/ 4396740 h 4799647"/>
                <a:gd name="connsiteX41" fmla="*/ 4674870 w 4800600"/>
                <a:gd name="connsiteY41" fmla="*/ 3971925 h 4799647"/>
                <a:gd name="connsiteX42" fmla="*/ 4786313 w 4800600"/>
                <a:gd name="connsiteY42" fmla="*/ 3388995 h 4799647"/>
                <a:gd name="connsiteX43" fmla="*/ 4800600 w 4800600"/>
                <a:gd name="connsiteY43" fmla="*/ 2399348 h 4799647"/>
                <a:gd name="connsiteX44" fmla="*/ 4786313 w 4800600"/>
                <a:gd name="connsiteY44" fmla="*/ 1409700 h 4799647"/>
                <a:gd name="connsiteX45" fmla="*/ 4674870 w 4800600"/>
                <a:gd name="connsiteY45" fmla="*/ 826770 h 4799647"/>
                <a:gd name="connsiteX46" fmla="*/ 4397693 w 4800600"/>
                <a:gd name="connsiteY46" fmla="*/ 401955 h 4799647"/>
                <a:gd name="connsiteX47" fmla="*/ 3972878 w 4800600"/>
                <a:gd name="connsiteY47" fmla="*/ 124778 h 4799647"/>
                <a:gd name="connsiteX48" fmla="*/ 3389948 w 4800600"/>
                <a:gd name="connsiteY48" fmla="*/ 13335 h 4799647"/>
                <a:gd name="connsiteX49" fmla="*/ 2399348 w 4800600"/>
                <a:gd name="connsiteY49" fmla="*/ 0 h 4799647"/>
                <a:gd name="connsiteX50" fmla="*/ 2399348 w 4800600"/>
                <a:gd name="connsiteY50" fmla="*/ 0 h 479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800600" h="4799647">
                  <a:moveTo>
                    <a:pt x="2399348" y="432435"/>
                  </a:moveTo>
                  <a:cubicBezTo>
                    <a:pt x="3040380" y="432435"/>
                    <a:pt x="3115628" y="435293"/>
                    <a:pt x="3368993" y="446723"/>
                  </a:cubicBezTo>
                  <a:cubicBezTo>
                    <a:pt x="3603308" y="457200"/>
                    <a:pt x="3729990" y="496253"/>
                    <a:pt x="3814763" y="529590"/>
                  </a:cubicBezTo>
                  <a:cubicBezTo>
                    <a:pt x="3927158" y="573405"/>
                    <a:pt x="4007168" y="624840"/>
                    <a:pt x="4090988" y="708660"/>
                  </a:cubicBezTo>
                  <a:cubicBezTo>
                    <a:pt x="4174808" y="792480"/>
                    <a:pt x="4227195" y="872490"/>
                    <a:pt x="4270058" y="984885"/>
                  </a:cubicBezTo>
                  <a:cubicBezTo>
                    <a:pt x="4302443" y="1069658"/>
                    <a:pt x="4342448" y="1196340"/>
                    <a:pt x="4352925" y="1430655"/>
                  </a:cubicBezTo>
                  <a:cubicBezTo>
                    <a:pt x="4364355" y="1684020"/>
                    <a:pt x="4367213" y="1759268"/>
                    <a:pt x="4367213" y="2400300"/>
                  </a:cubicBezTo>
                  <a:cubicBezTo>
                    <a:pt x="4367213" y="3041333"/>
                    <a:pt x="4364355" y="3116580"/>
                    <a:pt x="4352925" y="3369945"/>
                  </a:cubicBezTo>
                  <a:cubicBezTo>
                    <a:pt x="4342448" y="3604260"/>
                    <a:pt x="4303395" y="3730943"/>
                    <a:pt x="4270058" y="3815715"/>
                  </a:cubicBezTo>
                  <a:cubicBezTo>
                    <a:pt x="4226243" y="3928110"/>
                    <a:pt x="4174808" y="4008120"/>
                    <a:pt x="4090988" y="4091940"/>
                  </a:cubicBezTo>
                  <a:cubicBezTo>
                    <a:pt x="4007168" y="4175760"/>
                    <a:pt x="3927158" y="4228148"/>
                    <a:pt x="3814763" y="4271010"/>
                  </a:cubicBezTo>
                  <a:cubicBezTo>
                    <a:pt x="3729990" y="4303395"/>
                    <a:pt x="3603308" y="4343400"/>
                    <a:pt x="3368993" y="4353878"/>
                  </a:cubicBezTo>
                  <a:cubicBezTo>
                    <a:pt x="3115628" y="4365308"/>
                    <a:pt x="3040380" y="4368165"/>
                    <a:pt x="2399348" y="4368165"/>
                  </a:cubicBezTo>
                  <a:cubicBezTo>
                    <a:pt x="1758315" y="4368165"/>
                    <a:pt x="1683068" y="4365308"/>
                    <a:pt x="1429703" y="4353878"/>
                  </a:cubicBezTo>
                  <a:cubicBezTo>
                    <a:pt x="1195388" y="4343400"/>
                    <a:pt x="1068705" y="4304348"/>
                    <a:pt x="983933" y="4271010"/>
                  </a:cubicBezTo>
                  <a:cubicBezTo>
                    <a:pt x="871538" y="4227195"/>
                    <a:pt x="791528" y="4175760"/>
                    <a:pt x="707708" y="4091940"/>
                  </a:cubicBezTo>
                  <a:cubicBezTo>
                    <a:pt x="623888" y="4008120"/>
                    <a:pt x="571500" y="3928110"/>
                    <a:pt x="528638" y="3815715"/>
                  </a:cubicBezTo>
                  <a:cubicBezTo>
                    <a:pt x="496253" y="3730943"/>
                    <a:pt x="456248" y="3604260"/>
                    <a:pt x="445770" y="3369945"/>
                  </a:cubicBezTo>
                  <a:cubicBezTo>
                    <a:pt x="434340" y="3116580"/>
                    <a:pt x="431483" y="3041333"/>
                    <a:pt x="431483" y="2400300"/>
                  </a:cubicBezTo>
                  <a:cubicBezTo>
                    <a:pt x="431483" y="1759268"/>
                    <a:pt x="434340" y="1684020"/>
                    <a:pt x="445770" y="1430655"/>
                  </a:cubicBezTo>
                  <a:cubicBezTo>
                    <a:pt x="456248" y="1196340"/>
                    <a:pt x="495300" y="1069658"/>
                    <a:pt x="528638" y="984885"/>
                  </a:cubicBezTo>
                  <a:cubicBezTo>
                    <a:pt x="572453" y="872490"/>
                    <a:pt x="623888" y="792480"/>
                    <a:pt x="707708" y="708660"/>
                  </a:cubicBezTo>
                  <a:cubicBezTo>
                    <a:pt x="791528" y="624840"/>
                    <a:pt x="871538" y="572453"/>
                    <a:pt x="983933" y="529590"/>
                  </a:cubicBezTo>
                  <a:cubicBezTo>
                    <a:pt x="1068705" y="497205"/>
                    <a:pt x="1195388" y="457200"/>
                    <a:pt x="1429703" y="446723"/>
                  </a:cubicBezTo>
                  <a:cubicBezTo>
                    <a:pt x="1683068" y="434340"/>
                    <a:pt x="1759268" y="432435"/>
                    <a:pt x="2399348" y="432435"/>
                  </a:cubicBezTo>
                  <a:moveTo>
                    <a:pt x="2399348" y="0"/>
                  </a:moveTo>
                  <a:cubicBezTo>
                    <a:pt x="1747838" y="0"/>
                    <a:pt x="1665923" y="2858"/>
                    <a:pt x="1409700" y="14288"/>
                  </a:cubicBezTo>
                  <a:cubicBezTo>
                    <a:pt x="1154430" y="25718"/>
                    <a:pt x="980123" y="66675"/>
                    <a:pt x="827723" y="125730"/>
                  </a:cubicBezTo>
                  <a:cubicBezTo>
                    <a:pt x="669608" y="186690"/>
                    <a:pt x="536258" y="269558"/>
                    <a:pt x="402908" y="402908"/>
                  </a:cubicBezTo>
                  <a:cubicBezTo>
                    <a:pt x="269558" y="536258"/>
                    <a:pt x="187643" y="670560"/>
                    <a:pt x="125730" y="827723"/>
                  </a:cubicBezTo>
                  <a:cubicBezTo>
                    <a:pt x="66675" y="980123"/>
                    <a:pt x="25718" y="1154430"/>
                    <a:pt x="14288" y="1410653"/>
                  </a:cubicBezTo>
                  <a:cubicBezTo>
                    <a:pt x="2858" y="1665923"/>
                    <a:pt x="0" y="1747838"/>
                    <a:pt x="0" y="2399348"/>
                  </a:cubicBezTo>
                  <a:cubicBezTo>
                    <a:pt x="0" y="3050858"/>
                    <a:pt x="2858" y="3132773"/>
                    <a:pt x="14288" y="3388995"/>
                  </a:cubicBezTo>
                  <a:cubicBezTo>
                    <a:pt x="25718" y="3644265"/>
                    <a:pt x="66675" y="3818573"/>
                    <a:pt x="125730" y="3971925"/>
                  </a:cubicBezTo>
                  <a:cubicBezTo>
                    <a:pt x="186690" y="4130040"/>
                    <a:pt x="269558" y="4263390"/>
                    <a:pt x="402908" y="4396740"/>
                  </a:cubicBezTo>
                  <a:cubicBezTo>
                    <a:pt x="536258" y="4530090"/>
                    <a:pt x="670560" y="4612005"/>
                    <a:pt x="827723" y="4673918"/>
                  </a:cubicBezTo>
                  <a:cubicBezTo>
                    <a:pt x="980123" y="4732973"/>
                    <a:pt x="1154430" y="4773930"/>
                    <a:pt x="1410653" y="4785360"/>
                  </a:cubicBezTo>
                  <a:cubicBezTo>
                    <a:pt x="1666875" y="4796790"/>
                    <a:pt x="1747838" y="4799648"/>
                    <a:pt x="2400300" y="4799648"/>
                  </a:cubicBezTo>
                  <a:cubicBezTo>
                    <a:pt x="3052763" y="4799648"/>
                    <a:pt x="3133725" y="4796790"/>
                    <a:pt x="3389948" y="4785360"/>
                  </a:cubicBezTo>
                  <a:cubicBezTo>
                    <a:pt x="3645218" y="4773930"/>
                    <a:pt x="3819525" y="4732973"/>
                    <a:pt x="3972878" y="4673918"/>
                  </a:cubicBezTo>
                  <a:cubicBezTo>
                    <a:pt x="4130993" y="4612958"/>
                    <a:pt x="4264343" y="4530090"/>
                    <a:pt x="4397693" y="4396740"/>
                  </a:cubicBezTo>
                  <a:cubicBezTo>
                    <a:pt x="4531043" y="4263390"/>
                    <a:pt x="4612958" y="4129088"/>
                    <a:pt x="4674870" y="3971925"/>
                  </a:cubicBezTo>
                  <a:cubicBezTo>
                    <a:pt x="4733925" y="3819525"/>
                    <a:pt x="4774883" y="3645218"/>
                    <a:pt x="4786313" y="3388995"/>
                  </a:cubicBezTo>
                  <a:cubicBezTo>
                    <a:pt x="4797743" y="3132773"/>
                    <a:pt x="4800600" y="3051810"/>
                    <a:pt x="4800600" y="2399348"/>
                  </a:cubicBezTo>
                  <a:cubicBezTo>
                    <a:pt x="4800600" y="1746885"/>
                    <a:pt x="4797743" y="1665923"/>
                    <a:pt x="4786313" y="1409700"/>
                  </a:cubicBezTo>
                  <a:cubicBezTo>
                    <a:pt x="4774883" y="1154430"/>
                    <a:pt x="4733925" y="980123"/>
                    <a:pt x="4674870" y="826770"/>
                  </a:cubicBezTo>
                  <a:cubicBezTo>
                    <a:pt x="4613910" y="668655"/>
                    <a:pt x="4531043" y="535305"/>
                    <a:pt x="4397693" y="401955"/>
                  </a:cubicBezTo>
                  <a:cubicBezTo>
                    <a:pt x="4264343" y="268605"/>
                    <a:pt x="4130040" y="186690"/>
                    <a:pt x="3972878" y="124778"/>
                  </a:cubicBezTo>
                  <a:cubicBezTo>
                    <a:pt x="3820478" y="65723"/>
                    <a:pt x="3646170" y="24765"/>
                    <a:pt x="3389948" y="13335"/>
                  </a:cubicBezTo>
                  <a:cubicBezTo>
                    <a:pt x="3132773" y="2858"/>
                    <a:pt x="3050858" y="0"/>
                    <a:pt x="2399348" y="0"/>
                  </a:cubicBezTo>
                  <a:lnTo>
                    <a:pt x="2399348" y="0"/>
                  </a:lnTo>
                  <a:close/>
                </a:path>
              </a:pathLst>
            </a:custGeom>
            <a:grpFill/>
            <a:ln w="9525" cap="flat">
              <a:noFill/>
              <a:prstDash val="solid"/>
              <a:miter/>
            </a:ln>
          </p:spPr>
          <p:txBody>
            <a:bodyPr rtlCol="0" anchor="ctr"/>
            <a:lstStyle/>
            <a:p>
              <a:endParaRPr lang="en-GB"/>
            </a:p>
          </p:txBody>
        </p:sp>
        <p:sp>
          <p:nvSpPr>
            <p:cNvPr id="24" name="Vapaamuotoinen: Muoto 23">
              <a:extLst>
                <a:ext uri="{FF2B5EF4-FFF2-40B4-BE49-F238E27FC236}">
                  <a16:creationId xmlns:a16="http://schemas.microsoft.com/office/drawing/2014/main" id="{6A7EC0CD-3BBD-4507-9A07-F03E047CD248}"/>
                </a:ext>
              </a:extLst>
            </p:cNvPr>
            <p:cNvSpPr/>
            <p:nvPr/>
          </p:nvSpPr>
          <p:spPr>
            <a:xfrm>
              <a:off x="4862512" y="2196464"/>
              <a:ext cx="2465069" cy="2465069"/>
            </a:xfrm>
            <a:custGeom>
              <a:avLst/>
              <a:gdLst>
                <a:gd name="connsiteX0" fmla="*/ 1232535 w 2465069"/>
                <a:gd name="connsiteY0" fmla="*/ 0 h 2465069"/>
                <a:gd name="connsiteX1" fmla="*/ 0 w 2465069"/>
                <a:gd name="connsiteY1" fmla="*/ 1232535 h 2465069"/>
                <a:gd name="connsiteX2" fmla="*/ 1232535 w 2465069"/>
                <a:gd name="connsiteY2" fmla="*/ 2465070 h 2465069"/>
                <a:gd name="connsiteX3" fmla="*/ 2465070 w 2465069"/>
                <a:gd name="connsiteY3" fmla="*/ 1232535 h 2465069"/>
                <a:gd name="connsiteX4" fmla="*/ 1232535 w 2465069"/>
                <a:gd name="connsiteY4" fmla="*/ 0 h 2465069"/>
                <a:gd name="connsiteX5" fmla="*/ 1232535 w 2465069"/>
                <a:gd name="connsiteY5" fmla="*/ 2031683 h 2465069"/>
                <a:gd name="connsiteX6" fmla="*/ 432435 w 2465069"/>
                <a:gd name="connsiteY6" fmla="*/ 1231583 h 2465069"/>
                <a:gd name="connsiteX7" fmla="*/ 1232535 w 2465069"/>
                <a:gd name="connsiteY7" fmla="*/ 431482 h 2465069"/>
                <a:gd name="connsiteX8" fmla="*/ 2032635 w 2465069"/>
                <a:gd name="connsiteY8" fmla="*/ 1231583 h 2465069"/>
                <a:gd name="connsiteX9" fmla="*/ 1232535 w 2465069"/>
                <a:gd name="connsiteY9" fmla="*/ 2031683 h 246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5069" h="2465069">
                  <a:moveTo>
                    <a:pt x="1232535" y="0"/>
                  </a:moveTo>
                  <a:cubicBezTo>
                    <a:pt x="552450" y="0"/>
                    <a:pt x="0" y="551498"/>
                    <a:pt x="0" y="1232535"/>
                  </a:cubicBezTo>
                  <a:cubicBezTo>
                    <a:pt x="0" y="1913573"/>
                    <a:pt x="551497" y="2465070"/>
                    <a:pt x="1232535" y="2465070"/>
                  </a:cubicBezTo>
                  <a:cubicBezTo>
                    <a:pt x="1913573" y="2465070"/>
                    <a:pt x="2465070" y="1913573"/>
                    <a:pt x="2465070" y="1232535"/>
                  </a:cubicBezTo>
                  <a:cubicBezTo>
                    <a:pt x="2465070" y="551498"/>
                    <a:pt x="1913573" y="0"/>
                    <a:pt x="1232535" y="0"/>
                  </a:cubicBezTo>
                  <a:close/>
                  <a:moveTo>
                    <a:pt x="1232535" y="2031683"/>
                  </a:moveTo>
                  <a:cubicBezTo>
                    <a:pt x="790575" y="2031683"/>
                    <a:pt x="432435" y="1673542"/>
                    <a:pt x="432435" y="1231583"/>
                  </a:cubicBezTo>
                  <a:cubicBezTo>
                    <a:pt x="432435" y="789623"/>
                    <a:pt x="790575" y="431482"/>
                    <a:pt x="1232535" y="431482"/>
                  </a:cubicBezTo>
                  <a:cubicBezTo>
                    <a:pt x="1674495" y="431482"/>
                    <a:pt x="2032635" y="789623"/>
                    <a:pt x="2032635" y="1231583"/>
                  </a:cubicBezTo>
                  <a:cubicBezTo>
                    <a:pt x="2032635" y="1673542"/>
                    <a:pt x="1674495" y="2031683"/>
                    <a:pt x="1232535" y="2031683"/>
                  </a:cubicBezTo>
                  <a:close/>
                </a:path>
              </a:pathLst>
            </a:custGeom>
            <a:grpFill/>
            <a:ln w="9525" cap="flat">
              <a:noFill/>
              <a:prstDash val="solid"/>
              <a:miter/>
            </a:ln>
          </p:spPr>
          <p:txBody>
            <a:bodyPr rtlCol="0" anchor="ctr"/>
            <a:lstStyle/>
            <a:p>
              <a:endParaRPr lang="en-GB"/>
            </a:p>
          </p:txBody>
        </p:sp>
        <p:sp>
          <p:nvSpPr>
            <p:cNvPr id="25" name="Vapaamuotoinen: Muoto 24">
              <a:extLst>
                <a:ext uri="{FF2B5EF4-FFF2-40B4-BE49-F238E27FC236}">
                  <a16:creationId xmlns:a16="http://schemas.microsoft.com/office/drawing/2014/main" id="{982C9819-7F94-47E2-B5A4-759A84D75452}"/>
                </a:ext>
              </a:extLst>
            </p:cNvPr>
            <p:cNvSpPr/>
            <p:nvPr/>
          </p:nvSpPr>
          <p:spPr>
            <a:xfrm rot="-2700000">
              <a:off x="7088163" y="1859399"/>
              <a:ext cx="575304" cy="575304"/>
            </a:xfrm>
            <a:custGeom>
              <a:avLst/>
              <a:gdLst>
                <a:gd name="connsiteX0" fmla="*/ 575305 w 575304"/>
                <a:gd name="connsiteY0" fmla="*/ 287652 h 575304"/>
                <a:gd name="connsiteX1" fmla="*/ 287652 w 575304"/>
                <a:gd name="connsiteY1" fmla="*/ 575305 h 575304"/>
                <a:gd name="connsiteX2" fmla="*/ 0 w 575304"/>
                <a:gd name="connsiteY2" fmla="*/ 287652 h 575304"/>
                <a:gd name="connsiteX3" fmla="*/ 287652 w 575304"/>
                <a:gd name="connsiteY3" fmla="*/ 0 h 575304"/>
                <a:gd name="connsiteX4" fmla="*/ 575305 w 575304"/>
                <a:gd name="connsiteY4" fmla="*/ 287652 h 57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04" h="575304">
                  <a:moveTo>
                    <a:pt x="575305" y="287652"/>
                  </a:moveTo>
                  <a:cubicBezTo>
                    <a:pt x="575305" y="446518"/>
                    <a:pt x="446518" y="575305"/>
                    <a:pt x="287652" y="575305"/>
                  </a:cubicBezTo>
                  <a:cubicBezTo>
                    <a:pt x="128786" y="575305"/>
                    <a:pt x="0" y="446518"/>
                    <a:pt x="0" y="287652"/>
                  </a:cubicBezTo>
                  <a:cubicBezTo>
                    <a:pt x="0" y="128786"/>
                    <a:pt x="128786" y="0"/>
                    <a:pt x="287652" y="0"/>
                  </a:cubicBezTo>
                  <a:cubicBezTo>
                    <a:pt x="446518" y="0"/>
                    <a:pt x="575305" y="128786"/>
                    <a:pt x="575305" y="287652"/>
                  </a:cubicBezTo>
                  <a:close/>
                </a:path>
              </a:pathLst>
            </a:custGeom>
            <a:grpFill/>
            <a:ln w="9525" cap="flat">
              <a:noFill/>
              <a:prstDash val="solid"/>
              <a:miter/>
            </a:ln>
          </p:spPr>
          <p:txBody>
            <a:bodyPr rtlCol="0" anchor="ctr"/>
            <a:lstStyle/>
            <a:p>
              <a:endParaRPr lang="en-GB"/>
            </a:p>
          </p:txBody>
        </p:sp>
      </p:grpSp>
      <p:sp>
        <p:nvSpPr>
          <p:cNvPr id="26" name="Tekstin paikkamerkki 30">
            <a:extLst>
              <a:ext uri="{FF2B5EF4-FFF2-40B4-BE49-F238E27FC236}">
                <a16:creationId xmlns:a16="http://schemas.microsoft.com/office/drawing/2014/main" id="{A688B92F-0EBC-4A38-9CE8-654C6AC49B03}"/>
              </a:ext>
            </a:extLst>
          </p:cNvPr>
          <p:cNvSpPr txBox="1">
            <a:spLocks/>
          </p:cNvSpPr>
          <p:nvPr/>
        </p:nvSpPr>
        <p:spPr>
          <a:xfrm>
            <a:off x="2914829" y="3049740"/>
            <a:ext cx="2419293" cy="181799"/>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1000" b="0" kern="1200" cap="none" baseline="0">
                <a:solidFill>
                  <a:srgbClr val="333333"/>
                </a:solidFill>
                <a:latin typeface="Daytona" panose="020B0604030500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900" kern="1200">
                <a:solidFill>
                  <a:srgbClr val="333333"/>
                </a:solidFill>
                <a:latin typeface="Daytona" panose="020B0604030500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rgbClr val="333333"/>
                </a:solidFill>
                <a:latin typeface="Daytona" panose="020B0604030500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rgbClr val="333333"/>
                </a:solidFill>
                <a:latin typeface="Daytona" panose="020B0604030500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käyttäjänimi</a:t>
            </a:r>
            <a:endParaRPr lang="en-GB"/>
          </a:p>
        </p:txBody>
      </p:sp>
      <p:sp>
        <p:nvSpPr>
          <p:cNvPr id="27" name="Kuva 18" descr="facebookin logo">
            <a:extLst>
              <a:ext uri="{FF2B5EF4-FFF2-40B4-BE49-F238E27FC236}">
                <a16:creationId xmlns:a16="http://schemas.microsoft.com/office/drawing/2014/main" id="{5815AC53-5CEC-429F-B491-4AB0EDC79F8F}"/>
              </a:ext>
            </a:extLst>
          </p:cNvPr>
          <p:cNvSpPr/>
          <p:nvPr/>
        </p:nvSpPr>
        <p:spPr>
          <a:xfrm>
            <a:off x="2571196" y="3507338"/>
            <a:ext cx="253788" cy="253977"/>
          </a:xfrm>
          <a:custGeom>
            <a:avLst/>
            <a:gdLst>
              <a:gd name="connsiteX0" fmla="*/ 2402205 w 2541280"/>
              <a:gd name="connsiteY0" fmla="*/ 0 h 2543175"/>
              <a:gd name="connsiteX1" fmla="*/ 140018 w 2541280"/>
              <a:gd name="connsiteY1" fmla="*/ 0 h 2543175"/>
              <a:gd name="connsiteX2" fmla="*/ 0 w 2541280"/>
              <a:gd name="connsiteY2" fmla="*/ 140018 h 2543175"/>
              <a:gd name="connsiteX3" fmla="*/ 0 w 2541280"/>
              <a:gd name="connsiteY3" fmla="*/ 2401253 h 2543175"/>
              <a:gd name="connsiteX4" fmla="*/ 140018 w 2541280"/>
              <a:gd name="connsiteY4" fmla="*/ 2541270 h 2543175"/>
              <a:gd name="connsiteX5" fmla="*/ 1357313 w 2541280"/>
              <a:gd name="connsiteY5" fmla="*/ 2541270 h 2543175"/>
              <a:gd name="connsiteX6" fmla="*/ 1357313 w 2541280"/>
              <a:gd name="connsiteY6" fmla="*/ 1557338 h 2543175"/>
              <a:gd name="connsiteX7" fmla="*/ 1025843 w 2541280"/>
              <a:gd name="connsiteY7" fmla="*/ 1557338 h 2543175"/>
              <a:gd name="connsiteX8" fmla="*/ 1025843 w 2541280"/>
              <a:gd name="connsiteY8" fmla="*/ 1173480 h 2543175"/>
              <a:gd name="connsiteX9" fmla="*/ 1357313 w 2541280"/>
              <a:gd name="connsiteY9" fmla="*/ 1173480 h 2543175"/>
              <a:gd name="connsiteX10" fmla="*/ 1357313 w 2541280"/>
              <a:gd name="connsiteY10" fmla="*/ 891540 h 2543175"/>
              <a:gd name="connsiteX11" fmla="*/ 1850708 w 2541280"/>
              <a:gd name="connsiteY11" fmla="*/ 384810 h 2543175"/>
              <a:gd name="connsiteX12" fmla="*/ 2146935 w 2541280"/>
              <a:gd name="connsiteY12" fmla="*/ 400050 h 2543175"/>
              <a:gd name="connsiteX13" fmla="*/ 2146935 w 2541280"/>
              <a:gd name="connsiteY13" fmla="*/ 742950 h 2543175"/>
              <a:gd name="connsiteX14" fmla="*/ 1944053 w 2541280"/>
              <a:gd name="connsiteY14" fmla="*/ 742950 h 2543175"/>
              <a:gd name="connsiteX15" fmla="*/ 1753553 w 2541280"/>
              <a:gd name="connsiteY15" fmla="*/ 929640 h 2543175"/>
              <a:gd name="connsiteX16" fmla="*/ 1753553 w 2541280"/>
              <a:gd name="connsiteY16" fmla="*/ 1174433 h 2543175"/>
              <a:gd name="connsiteX17" fmla="*/ 2133600 w 2541280"/>
              <a:gd name="connsiteY17" fmla="*/ 1174433 h 2543175"/>
              <a:gd name="connsiteX18" fmla="*/ 2084070 w 2541280"/>
              <a:gd name="connsiteY18" fmla="*/ 1558290 h 2543175"/>
              <a:gd name="connsiteX19" fmla="*/ 1753553 w 2541280"/>
              <a:gd name="connsiteY19" fmla="*/ 1558290 h 2543175"/>
              <a:gd name="connsiteX20" fmla="*/ 1753553 w 2541280"/>
              <a:gd name="connsiteY20" fmla="*/ 2543175 h 2543175"/>
              <a:gd name="connsiteX21" fmla="*/ 2401253 w 2541280"/>
              <a:gd name="connsiteY21" fmla="*/ 2543175 h 2543175"/>
              <a:gd name="connsiteX22" fmla="*/ 2541270 w 2541280"/>
              <a:gd name="connsiteY22" fmla="*/ 2403158 h 2543175"/>
              <a:gd name="connsiteX23" fmla="*/ 2541270 w 2541280"/>
              <a:gd name="connsiteY23" fmla="*/ 140018 h 2543175"/>
              <a:gd name="connsiteX24" fmla="*/ 2402205 w 2541280"/>
              <a:gd name="connsiteY24"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1280" h="2543175">
                <a:moveTo>
                  <a:pt x="2402205" y="0"/>
                </a:moveTo>
                <a:lnTo>
                  <a:pt x="140018" y="0"/>
                </a:lnTo>
                <a:cubicBezTo>
                  <a:pt x="62865" y="0"/>
                  <a:pt x="0" y="62865"/>
                  <a:pt x="0" y="140018"/>
                </a:cubicBezTo>
                <a:lnTo>
                  <a:pt x="0" y="2401253"/>
                </a:lnTo>
                <a:cubicBezTo>
                  <a:pt x="0" y="2478405"/>
                  <a:pt x="62865" y="2541270"/>
                  <a:pt x="140018" y="2541270"/>
                </a:cubicBezTo>
                <a:lnTo>
                  <a:pt x="1357313" y="2541270"/>
                </a:lnTo>
                <a:lnTo>
                  <a:pt x="1357313" y="1557338"/>
                </a:lnTo>
                <a:lnTo>
                  <a:pt x="1025843" y="1557338"/>
                </a:lnTo>
                <a:lnTo>
                  <a:pt x="1025843" y="1173480"/>
                </a:lnTo>
                <a:lnTo>
                  <a:pt x="1357313" y="1173480"/>
                </a:lnTo>
                <a:lnTo>
                  <a:pt x="1357313" y="891540"/>
                </a:lnTo>
                <a:cubicBezTo>
                  <a:pt x="1357313" y="562928"/>
                  <a:pt x="1558290" y="384810"/>
                  <a:pt x="1850708" y="384810"/>
                </a:cubicBezTo>
                <a:cubicBezTo>
                  <a:pt x="1990725" y="384810"/>
                  <a:pt x="2111693" y="395288"/>
                  <a:pt x="2146935" y="400050"/>
                </a:cubicBezTo>
                <a:lnTo>
                  <a:pt x="2146935" y="742950"/>
                </a:lnTo>
                <a:lnTo>
                  <a:pt x="1944053" y="742950"/>
                </a:lnTo>
                <a:cubicBezTo>
                  <a:pt x="1784985" y="742950"/>
                  <a:pt x="1753553" y="818198"/>
                  <a:pt x="1753553" y="929640"/>
                </a:cubicBezTo>
                <a:lnTo>
                  <a:pt x="1753553" y="1174433"/>
                </a:lnTo>
                <a:lnTo>
                  <a:pt x="2133600" y="1174433"/>
                </a:lnTo>
                <a:lnTo>
                  <a:pt x="2084070" y="1558290"/>
                </a:lnTo>
                <a:lnTo>
                  <a:pt x="1753553" y="1558290"/>
                </a:lnTo>
                <a:lnTo>
                  <a:pt x="1753553" y="2543175"/>
                </a:lnTo>
                <a:lnTo>
                  <a:pt x="2401253" y="2543175"/>
                </a:lnTo>
                <a:cubicBezTo>
                  <a:pt x="2478405" y="2543175"/>
                  <a:pt x="2541270" y="2480310"/>
                  <a:pt x="2541270" y="2403158"/>
                </a:cubicBezTo>
                <a:lnTo>
                  <a:pt x="2541270" y="140018"/>
                </a:lnTo>
                <a:cubicBezTo>
                  <a:pt x="2542223" y="62865"/>
                  <a:pt x="2479358" y="0"/>
                  <a:pt x="2402205" y="0"/>
                </a:cubicBezTo>
                <a:close/>
              </a:path>
            </a:pathLst>
          </a:custGeom>
          <a:solidFill>
            <a:schemeClr val="tx1">
              <a:lumMod val="90000"/>
              <a:lumOff val="10000"/>
            </a:schemeClr>
          </a:solidFill>
          <a:ln w="9525" cap="flat">
            <a:noFill/>
            <a:prstDash val="solid"/>
            <a:miter/>
          </a:ln>
        </p:spPr>
        <p:txBody>
          <a:bodyPr rtlCol="0" anchor="ctr"/>
          <a:lstStyle/>
          <a:p>
            <a:endParaRPr lang="en-GB"/>
          </a:p>
        </p:txBody>
      </p:sp>
      <p:sp>
        <p:nvSpPr>
          <p:cNvPr id="28" name="Tekstin paikkamerkki 30">
            <a:extLst>
              <a:ext uri="{FF2B5EF4-FFF2-40B4-BE49-F238E27FC236}">
                <a16:creationId xmlns:a16="http://schemas.microsoft.com/office/drawing/2014/main" id="{695E3819-A355-4F96-879B-8F8D99466B6C}"/>
              </a:ext>
            </a:extLst>
          </p:cNvPr>
          <p:cNvSpPr txBox="1">
            <a:spLocks/>
          </p:cNvSpPr>
          <p:nvPr/>
        </p:nvSpPr>
        <p:spPr>
          <a:xfrm>
            <a:off x="2914830" y="3550953"/>
            <a:ext cx="2419293" cy="176033"/>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1000" b="0" kern="1200" cap="none" baseline="0">
                <a:solidFill>
                  <a:srgbClr val="333333"/>
                </a:solidFill>
                <a:latin typeface="Daytona" panose="020B0604030500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900" kern="1200">
                <a:solidFill>
                  <a:srgbClr val="333333"/>
                </a:solidFill>
                <a:latin typeface="Daytona" panose="020B0604030500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rgbClr val="333333"/>
                </a:solidFill>
                <a:latin typeface="Daytona" panose="020B0604030500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rgbClr val="333333"/>
                </a:solidFill>
                <a:latin typeface="Daytona" panose="020B0604030500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käyttäjänimi</a:t>
            </a:r>
            <a:endParaRPr lang="en-GB"/>
          </a:p>
        </p:txBody>
      </p:sp>
      <p:sp>
        <p:nvSpPr>
          <p:cNvPr id="29" name="Kuva 8" descr="twitterin logo">
            <a:extLst>
              <a:ext uri="{FF2B5EF4-FFF2-40B4-BE49-F238E27FC236}">
                <a16:creationId xmlns:a16="http://schemas.microsoft.com/office/drawing/2014/main" id="{AB5670DD-269F-4A70-AF43-107A9B340EE9}"/>
              </a:ext>
            </a:extLst>
          </p:cNvPr>
          <p:cNvSpPr/>
          <p:nvPr/>
        </p:nvSpPr>
        <p:spPr>
          <a:xfrm>
            <a:off x="2564000" y="4021766"/>
            <a:ext cx="268180" cy="217976"/>
          </a:xfrm>
          <a:custGeom>
            <a:avLst/>
            <a:gdLst>
              <a:gd name="connsiteX0" fmla="*/ 2605088 w 2605087"/>
              <a:gd name="connsiteY0" fmla="*/ 250508 h 2117407"/>
              <a:gd name="connsiteX1" fmla="*/ 2298383 w 2605087"/>
              <a:gd name="connsiteY1" fmla="*/ 334328 h 2117407"/>
              <a:gd name="connsiteX2" fmla="*/ 2533650 w 2605087"/>
              <a:gd name="connsiteY2" fmla="*/ 39053 h 2117407"/>
              <a:gd name="connsiteX3" fmla="*/ 2193608 w 2605087"/>
              <a:gd name="connsiteY3" fmla="*/ 168593 h 2117407"/>
              <a:gd name="connsiteX4" fmla="*/ 1804035 w 2605087"/>
              <a:gd name="connsiteY4" fmla="*/ 0 h 2117407"/>
              <a:gd name="connsiteX5" fmla="*/ 1269683 w 2605087"/>
              <a:gd name="connsiteY5" fmla="*/ 534353 h 2117407"/>
              <a:gd name="connsiteX6" fmla="*/ 1283970 w 2605087"/>
              <a:gd name="connsiteY6" fmla="*/ 656273 h 2117407"/>
              <a:gd name="connsiteX7" fmla="*/ 181928 w 2605087"/>
              <a:gd name="connsiteY7" fmla="*/ 98108 h 2117407"/>
              <a:gd name="connsiteX8" fmla="*/ 109538 w 2605087"/>
              <a:gd name="connsiteY8" fmla="*/ 366713 h 2117407"/>
              <a:gd name="connsiteX9" fmla="*/ 347663 w 2605087"/>
              <a:gd name="connsiteY9" fmla="*/ 811530 h 2117407"/>
              <a:gd name="connsiteX10" fmla="*/ 105728 w 2605087"/>
              <a:gd name="connsiteY10" fmla="*/ 744855 h 2117407"/>
              <a:gd name="connsiteX11" fmla="*/ 105728 w 2605087"/>
              <a:gd name="connsiteY11" fmla="*/ 751523 h 2117407"/>
              <a:gd name="connsiteX12" fmla="*/ 534353 w 2605087"/>
              <a:gd name="connsiteY12" fmla="*/ 1275398 h 2117407"/>
              <a:gd name="connsiteX13" fmla="*/ 393383 w 2605087"/>
              <a:gd name="connsiteY13" fmla="*/ 1294448 h 2117407"/>
              <a:gd name="connsiteX14" fmla="*/ 292418 w 2605087"/>
              <a:gd name="connsiteY14" fmla="*/ 1284923 h 2117407"/>
              <a:gd name="connsiteX15" fmla="*/ 791528 w 2605087"/>
              <a:gd name="connsiteY15" fmla="*/ 1656398 h 2117407"/>
              <a:gd name="connsiteX16" fmla="*/ 127635 w 2605087"/>
              <a:gd name="connsiteY16" fmla="*/ 1884998 h 2117407"/>
              <a:gd name="connsiteX17" fmla="*/ 0 w 2605087"/>
              <a:gd name="connsiteY17" fmla="*/ 1877378 h 2117407"/>
              <a:gd name="connsiteX18" fmla="*/ 819150 w 2605087"/>
              <a:gd name="connsiteY18" fmla="*/ 2117408 h 2117407"/>
              <a:gd name="connsiteX19" fmla="*/ 2339340 w 2605087"/>
              <a:gd name="connsiteY19" fmla="*/ 597218 h 2117407"/>
              <a:gd name="connsiteX20" fmla="*/ 2337435 w 2605087"/>
              <a:gd name="connsiteY20" fmla="*/ 527685 h 2117407"/>
              <a:gd name="connsiteX21" fmla="*/ 2605088 w 2605087"/>
              <a:gd name="connsiteY21" fmla="*/ 250508 h 211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05087" h="2117407">
                <a:moveTo>
                  <a:pt x="2605088" y="250508"/>
                </a:moveTo>
                <a:cubicBezTo>
                  <a:pt x="2508885" y="293370"/>
                  <a:pt x="2406015" y="321945"/>
                  <a:pt x="2298383" y="334328"/>
                </a:cubicBezTo>
                <a:cubicBezTo>
                  <a:pt x="2408873" y="268605"/>
                  <a:pt x="2493645" y="163830"/>
                  <a:pt x="2533650" y="39053"/>
                </a:cubicBezTo>
                <a:cubicBezTo>
                  <a:pt x="2429828" y="100013"/>
                  <a:pt x="2315528" y="144780"/>
                  <a:pt x="2193608" y="168593"/>
                </a:cubicBezTo>
                <a:cubicBezTo>
                  <a:pt x="2096453" y="64770"/>
                  <a:pt x="1957388" y="0"/>
                  <a:pt x="1804035" y="0"/>
                </a:cubicBezTo>
                <a:cubicBezTo>
                  <a:pt x="1508760" y="0"/>
                  <a:pt x="1269683" y="239078"/>
                  <a:pt x="1269683" y="534353"/>
                </a:cubicBezTo>
                <a:cubicBezTo>
                  <a:pt x="1269683" y="576263"/>
                  <a:pt x="1274445" y="617220"/>
                  <a:pt x="1283970" y="656273"/>
                </a:cubicBezTo>
                <a:cubicBezTo>
                  <a:pt x="839153" y="633413"/>
                  <a:pt x="445770" y="421005"/>
                  <a:pt x="181928" y="98108"/>
                </a:cubicBezTo>
                <a:cubicBezTo>
                  <a:pt x="136208" y="177165"/>
                  <a:pt x="109538" y="268605"/>
                  <a:pt x="109538" y="366713"/>
                </a:cubicBezTo>
                <a:cubicBezTo>
                  <a:pt x="109538" y="552450"/>
                  <a:pt x="203835" y="715328"/>
                  <a:pt x="347663" y="811530"/>
                </a:cubicBezTo>
                <a:cubicBezTo>
                  <a:pt x="260033" y="808673"/>
                  <a:pt x="178118" y="784860"/>
                  <a:pt x="105728" y="744855"/>
                </a:cubicBezTo>
                <a:cubicBezTo>
                  <a:pt x="105728" y="746760"/>
                  <a:pt x="105728" y="749618"/>
                  <a:pt x="105728" y="751523"/>
                </a:cubicBezTo>
                <a:cubicBezTo>
                  <a:pt x="105728" y="1010603"/>
                  <a:pt x="289560" y="1225868"/>
                  <a:pt x="534353" y="1275398"/>
                </a:cubicBezTo>
                <a:cubicBezTo>
                  <a:pt x="489585" y="1287780"/>
                  <a:pt x="441960" y="1294448"/>
                  <a:pt x="393383" y="1294448"/>
                </a:cubicBezTo>
                <a:cubicBezTo>
                  <a:pt x="359093" y="1294448"/>
                  <a:pt x="325755" y="1290638"/>
                  <a:pt x="292418" y="1284923"/>
                </a:cubicBezTo>
                <a:cubicBezTo>
                  <a:pt x="360045" y="1497330"/>
                  <a:pt x="558165" y="1651635"/>
                  <a:pt x="791528" y="1656398"/>
                </a:cubicBezTo>
                <a:cubicBezTo>
                  <a:pt x="608648" y="1799273"/>
                  <a:pt x="378143" y="1884998"/>
                  <a:pt x="127635" y="1884998"/>
                </a:cubicBezTo>
                <a:cubicBezTo>
                  <a:pt x="84773" y="1884998"/>
                  <a:pt x="41910" y="1882140"/>
                  <a:pt x="0" y="1877378"/>
                </a:cubicBezTo>
                <a:cubicBezTo>
                  <a:pt x="236220" y="2028825"/>
                  <a:pt x="517208" y="2117408"/>
                  <a:pt x="819150" y="2117408"/>
                </a:cubicBezTo>
                <a:cubicBezTo>
                  <a:pt x="1802130" y="2117408"/>
                  <a:pt x="2339340" y="1303020"/>
                  <a:pt x="2339340" y="597218"/>
                </a:cubicBezTo>
                <a:cubicBezTo>
                  <a:pt x="2339340" y="574358"/>
                  <a:pt x="2338388" y="550545"/>
                  <a:pt x="2337435" y="527685"/>
                </a:cubicBezTo>
                <a:cubicBezTo>
                  <a:pt x="2443163" y="451485"/>
                  <a:pt x="2533650" y="357188"/>
                  <a:pt x="2605088" y="250508"/>
                </a:cubicBezTo>
                <a:close/>
              </a:path>
            </a:pathLst>
          </a:custGeom>
          <a:solidFill>
            <a:schemeClr val="tx1">
              <a:lumMod val="90000"/>
              <a:lumOff val="10000"/>
            </a:schemeClr>
          </a:solidFill>
          <a:ln w="9525" cap="flat">
            <a:noFill/>
            <a:prstDash val="solid"/>
            <a:miter/>
          </a:ln>
        </p:spPr>
        <p:txBody>
          <a:bodyPr rtlCol="0" anchor="ctr"/>
          <a:lstStyle/>
          <a:p>
            <a:endParaRPr lang="en-GB"/>
          </a:p>
        </p:txBody>
      </p:sp>
      <p:sp>
        <p:nvSpPr>
          <p:cNvPr id="30" name="Tekstin paikkamerkki 30">
            <a:extLst>
              <a:ext uri="{FF2B5EF4-FFF2-40B4-BE49-F238E27FC236}">
                <a16:creationId xmlns:a16="http://schemas.microsoft.com/office/drawing/2014/main" id="{44D1B7D0-0871-4273-9E37-EAF3209DFBC8}"/>
              </a:ext>
            </a:extLst>
          </p:cNvPr>
          <p:cNvSpPr txBox="1">
            <a:spLocks/>
          </p:cNvSpPr>
          <p:nvPr/>
        </p:nvSpPr>
        <p:spPr>
          <a:xfrm>
            <a:off x="2914829" y="4035113"/>
            <a:ext cx="2419294" cy="180704"/>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1000" b="0" kern="1200" cap="none" baseline="0">
                <a:solidFill>
                  <a:srgbClr val="333333"/>
                </a:solidFill>
                <a:latin typeface="Daytona" panose="020B0604030500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900" kern="1200">
                <a:solidFill>
                  <a:srgbClr val="333333"/>
                </a:solidFill>
                <a:latin typeface="Daytona" panose="020B0604030500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rgbClr val="333333"/>
                </a:solidFill>
                <a:latin typeface="Daytona" panose="020B0604030500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rgbClr val="333333"/>
                </a:solidFill>
                <a:latin typeface="Daytona" panose="020B0604030500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käyttäjänimi</a:t>
            </a:r>
            <a:endParaRPr lang="en-GB"/>
          </a:p>
        </p:txBody>
      </p:sp>
      <p:sp>
        <p:nvSpPr>
          <p:cNvPr id="31" name="Kuva 10" descr="linkedinin logo">
            <a:extLst>
              <a:ext uri="{FF2B5EF4-FFF2-40B4-BE49-F238E27FC236}">
                <a16:creationId xmlns:a16="http://schemas.microsoft.com/office/drawing/2014/main" id="{5378B503-3CD3-4E3A-B3D9-D8AA71A942B8}"/>
              </a:ext>
            </a:extLst>
          </p:cNvPr>
          <p:cNvSpPr/>
          <p:nvPr/>
        </p:nvSpPr>
        <p:spPr>
          <a:xfrm>
            <a:off x="2570674" y="4502982"/>
            <a:ext cx="254833" cy="254833"/>
          </a:xfrm>
          <a:custGeom>
            <a:avLst/>
            <a:gdLst>
              <a:gd name="connsiteX0" fmla="*/ 1269683 w 1371600"/>
              <a:gd name="connsiteY0" fmla="*/ 0 h 1371600"/>
              <a:gd name="connsiteX1" fmla="*/ 100965 w 1371600"/>
              <a:gd name="connsiteY1" fmla="*/ 0 h 1371600"/>
              <a:gd name="connsiteX2" fmla="*/ 0 w 1371600"/>
              <a:gd name="connsiteY2" fmla="*/ 99060 h 1371600"/>
              <a:gd name="connsiteX3" fmla="*/ 0 w 1371600"/>
              <a:gd name="connsiteY3" fmla="*/ 1272540 h 1371600"/>
              <a:gd name="connsiteX4" fmla="*/ 100965 w 1371600"/>
              <a:gd name="connsiteY4" fmla="*/ 1371600 h 1371600"/>
              <a:gd name="connsiteX5" fmla="*/ 1269683 w 1371600"/>
              <a:gd name="connsiteY5" fmla="*/ 1371600 h 1371600"/>
              <a:gd name="connsiteX6" fmla="*/ 1371600 w 1371600"/>
              <a:gd name="connsiteY6" fmla="*/ 1272540 h 1371600"/>
              <a:gd name="connsiteX7" fmla="*/ 1371600 w 1371600"/>
              <a:gd name="connsiteY7" fmla="*/ 99060 h 1371600"/>
              <a:gd name="connsiteX8" fmla="*/ 1269683 w 1371600"/>
              <a:gd name="connsiteY8" fmla="*/ 0 h 1371600"/>
              <a:gd name="connsiteX9" fmla="*/ 406718 w 1371600"/>
              <a:gd name="connsiteY9" fmla="*/ 1168718 h 1371600"/>
              <a:gd name="connsiteX10" fmla="*/ 202883 w 1371600"/>
              <a:gd name="connsiteY10" fmla="*/ 1168718 h 1371600"/>
              <a:gd name="connsiteX11" fmla="*/ 202883 w 1371600"/>
              <a:gd name="connsiteY11" fmla="*/ 514350 h 1371600"/>
              <a:gd name="connsiteX12" fmla="*/ 406718 w 1371600"/>
              <a:gd name="connsiteY12" fmla="*/ 514350 h 1371600"/>
              <a:gd name="connsiteX13" fmla="*/ 406718 w 1371600"/>
              <a:gd name="connsiteY13" fmla="*/ 1168718 h 1371600"/>
              <a:gd name="connsiteX14" fmla="*/ 304800 w 1371600"/>
              <a:gd name="connsiteY14" fmla="*/ 424815 h 1371600"/>
              <a:gd name="connsiteX15" fmla="*/ 186690 w 1371600"/>
              <a:gd name="connsiteY15" fmla="*/ 306705 h 1371600"/>
              <a:gd name="connsiteX16" fmla="*/ 304800 w 1371600"/>
              <a:gd name="connsiteY16" fmla="*/ 188595 h 1371600"/>
              <a:gd name="connsiteX17" fmla="*/ 422910 w 1371600"/>
              <a:gd name="connsiteY17" fmla="*/ 306705 h 1371600"/>
              <a:gd name="connsiteX18" fmla="*/ 304800 w 1371600"/>
              <a:gd name="connsiteY18" fmla="*/ 424815 h 1371600"/>
              <a:gd name="connsiteX19" fmla="*/ 1168718 w 1371600"/>
              <a:gd name="connsiteY19" fmla="*/ 1168718 h 1371600"/>
              <a:gd name="connsiteX20" fmla="*/ 965835 w 1371600"/>
              <a:gd name="connsiteY20" fmla="*/ 1168718 h 1371600"/>
              <a:gd name="connsiteX21" fmla="*/ 965835 w 1371600"/>
              <a:gd name="connsiteY21" fmla="*/ 850583 h 1371600"/>
              <a:gd name="connsiteX22" fmla="*/ 860108 w 1371600"/>
              <a:gd name="connsiteY22" fmla="*/ 677228 h 1371600"/>
              <a:gd name="connsiteX23" fmla="*/ 738188 w 1371600"/>
              <a:gd name="connsiteY23" fmla="*/ 844868 h 1371600"/>
              <a:gd name="connsiteX24" fmla="*/ 738188 w 1371600"/>
              <a:gd name="connsiteY24" fmla="*/ 1168718 h 1371600"/>
              <a:gd name="connsiteX25" fmla="*/ 534353 w 1371600"/>
              <a:gd name="connsiteY25" fmla="*/ 1168718 h 1371600"/>
              <a:gd name="connsiteX26" fmla="*/ 534353 w 1371600"/>
              <a:gd name="connsiteY26" fmla="*/ 514350 h 1371600"/>
              <a:gd name="connsiteX27" fmla="*/ 729615 w 1371600"/>
              <a:gd name="connsiteY27" fmla="*/ 514350 h 1371600"/>
              <a:gd name="connsiteX28" fmla="*/ 729615 w 1371600"/>
              <a:gd name="connsiteY28" fmla="*/ 603885 h 1371600"/>
              <a:gd name="connsiteX29" fmla="*/ 732473 w 1371600"/>
              <a:gd name="connsiteY29" fmla="*/ 603885 h 1371600"/>
              <a:gd name="connsiteX30" fmla="*/ 924878 w 1371600"/>
              <a:gd name="connsiteY30" fmla="*/ 498158 h 1371600"/>
              <a:gd name="connsiteX31" fmla="*/ 1168718 w 1371600"/>
              <a:gd name="connsiteY31" fmla="*/ 809625 h 1371600"/>
              <a:gd name="connsiteX32" fmla="*/ 1168718 w 1371600"/>
              <a:gd name="connsiteY32" fmla="*/ 116871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71600" h="1371600">
                <a:moveTo>
                  <a:pt x="1269683" y="0"/>
                </a:moveTo>
                <a:lnTo>
                  <a:pt x="100965" y="0"/>
                </a:lnTo>
                <a:cubicBezTo>
                  <a:pt x="45720" y="0"/>
                  <a:pt x="0" y="43815"/>
                  <a:pt x="0" y="99060"/>
                </a:cubicBezTo>
                <a:lnTo>
                  <a:pt x="0" y="1272540"/>
                </a:lnTo>
                <a:cubicBezTo>
                  <a:pt x="0" y="1326833"/>
                  <a:pt x="45720" y="1371600"/>
                  <a:pt x="100965" y="1371600"/>
                </a:cubicBezTo>
                <a:lnTo>
                  <a:pt x="1269683" y="1371600"/>
                </a:lnTo>
                <a:cubicBezTo>
                  <a:pt x="1325880" y="1371600"/>
                  <a:pt x="1371600" y="1326833"/>
                  <a:pt x="1371600" y="1272540"/>
                </a:cubicBezTo>
                <a:lnTo>
                  <a:pt x="1371600" y="99060"/>
                </a:lnTo>
                <a:cubicBezTo>
                  <a:pt x="1371600" y="43815"/>
                  <a:pt x="1325880" y="0"/>
                  <a:pt x="1269683" y="0"/>
                </a:cubicBezTo>
                <a:close/>
                <a:moveTo>
                  <a:pt x="406718" y="1168718"/>
                </a:moveTo>
                <a:lnTo>
                  <a:pt x="202883" y="1168718"/>
                </a:lnTo>
                <a:lnTo>
                  <a:pt x="202883" y="514350"/>
                </a:lnTo>
                <a:lnTo>
                  <a:pt x="406718" y="514350"/>
                </a:lnTo>
                <a:lnTo>
                  <a:pt x="406718" y="1168718"/>
                </a:lnTo>
                <a:close/>
                <a:moveTo>
                  <a:pt x="304800" y="424815"/>
                </a:moveTo>
                <a:cubicBezTo>
                  <a:pt x="240030" y="424815"/>
                  <a:pt x="186690" y="371475"/>
                  <a:pt x="186690" y="306705"/>
                </a:cubicBezTo>
                <a:cubicBezTo>
                  <a:pt x="186690" y="241935"/>
                  <a:pt x="239078" y="188595"/>
                  <a:pt x="304800" y="188595"/>
                </a:cubicBezTo>
                <a:cubicBezTo>
                  <a:pt x="369570" y="188595"/>
                  <a:pt x="422910" y="240983"/>
                  <a:pt x="422910" y="306705"/>
                </a:cubicBezTo>
                <a:cubicBezTo>
                  <a:pt x="422910" y="371475"/>
                  <a:pt x="370523" y="424815"/>
                  <a:pt x="304800" y="424815"/>
                </a:cubicBezTo>
                <a:close/>
                <a:moveTo>
                  <a:pt x="1168718" y="1168718"/>
                </a:moveTo>
                <a:lnTo>
                  <a:pt x="965835" y="1168718"/>
                </a:lnTo>
                <a:lnTo>
                  <a:pt x="965835" y="850583"/>
                </a:lnTo>
                <a:cubicBezTo>
                  <a:pt x="965835" y="774383"/>
                  <a:pt x="964883" y="677228"/>
                  <a:pt x="860108" y="677228"/>
                </a:cubicBezTo>
                <a:cubicBezTo>
                  <a:pt x="754380" y="677228"/>
                  <a:pt x="738188" y="760095"/>
                  <a:pt x="738188" y="844868"/>
                </a:cubicBezTo>
                <a:lnTo>
                  <a:pt x="738188" y="1168718"/>
                </a:lnTo>
                <a:lnTo>
                  <a:pt x="534353" y="1168718"/>
                </a:lnTo>
                <a:lnTo>
                  <a:pt x="534353" y="514350"/>
                </a:lnTo>
                <a:lnTo>
                  <a:pt x="729615" y="514350"/>
                </a:lnTo>
                <a:lnTo>
                  <a:pt x="729615" y="603885"/>
                </a:lnTo>
                <a:lnTo>
                  <a:pt x="732473" y="603885"/>
                </a:lnTo>
                <a:cubicBezTo>
                  <a:pt x="759143" y="552450"/>
                  <a:pt x="825818" y="498158"/>
                  <a:pt x="924878" y="498158"/>
                </a:cubicBezTo>
                <a:cubicBezTo>
                  <a:pt x="1130618" y="498158"/>
                  <a:pt x="1168718" y="633413"/>
                  <a:pt x="1168718" y="809625"/>
                </a:cubicBezTo>
                <a:lnTo>
                  <a:pt x="1168718" y="1168718"/>
                </a:lnTo>
                <a:close/>
              </a:path>
            </a:pathLst>
          </a:custGeom>
          <a:solidFill>
            <a:schemeClr val="tx1">
              <a:lumMod val="90000"/>
              <a:lumOff val="10000"/>
            </a:schemeClr>
          </a:solidFill>
          <a:ln w="9525" cap="flat">
            <a:noFill/>
            <a:prstDash val="solid"/>
            <a:miter/>
          </a:ln>
        </p:spPr>
        <p:txBody>
          <a:bodyPr rtlCol="0" anchor="ctr"/>
          <a:lstStyle/>
          <a:p>
            <a:endParaRPr lang="en-GB"/>
          </a:p>
        </p:txBody>
      </p:sp>
      <p:sp>
        <p:nvSpPr>
          <p:cNvPr id="32" name="Tekstin paikkamerkki 30">
            <a:extLst>
              <a:ext uri="{FF2B5EF4-FFF2-40B4-BE49-F238E27FC236}">
                <a16:creationId xmlns:a16="http://schemas.microsoft.com/office/drawing/2014/main" id="{EC363F48-D25A-4F58-89D5-1F2657A00224}"/>
              </a:ext>
            </a:extLst>
          </p:cNvPr>
          <p:cNvSpPr txBox="1">
            <a:spLocks/>
          </p:cNvSpPr>
          <p:nvPr/>
        </p:nvSpPr>
        <p:spPr>
          <a:xfrm>
            <a:off x="2914829" y="4540254"/>
            <a:ext cx="2419296" cy="180704"/>
          </a:xfrm>
          <a:prstGeom prst="rect">
            <a:avLst/>
          </a:prstGeom>
        </p:spPr>
        <p:txBody>
          <a:bodyPr lIns="0" tIns="0" rIns="0" bIns="0" anchor="b"/>
          <a:lstStyle>
            <a:lvl1pPr marL="0" indent="0" algn="l" defTabSz="914400" rtl="0" eaLnBrk="1" latinLnBrk="0" hangingPunct="1">
              <a:lnSpc>
                <a:spcPct val="90000"/>
              </a:lnSpc>
              <a:spcBef>
                <a:spcPts val="1000"/>
              </a:spcBef>
              <a:buFont typeface="Arial" panose="020B0604020202020204" pitchFamily="34" charset="0"/>
              <a:buNone/>
              <a:defRPr sz="1000" b="0" kern="1200" cap="none" baseline="0">
                <a:solidFill>
                  <a:srgbClr val="333333"/>
                </a:solidFill>
                <a:latin typeface="Daytona" panose="020B0604030500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900" kern="1200">
                <a:solidFill>
                  <a:srgbClr val="333333"/>
                </a:solidFill>
                <a:latin typeface="Daytona" panose="020B0604030500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rgbClr val="333333"/>
                </a:solidFill>
                <a:latin typeface="Daytona" panose="020B0604030500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rgbClr val="333333"/>
                </a:solidFill>
                <a:latin typeface="Daytona" panose="020B0604030500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käyttäjänimi</a:t>
            </a:r>
            <a:endParaRPr lang="en-GB"/>
          </a:p>
        </p:txBody>
      </p:sp>
    </p:spTree>
    <p:extLst>
      <p:ext uri="{BB962C8B-B14F-4D97-AF65-F5344CB8AC3E}">
        <p14:creationId xmlns:p14="http://schemas.microsoft.com/office/powerpoint/2010/main" val="343871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62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r>
              <a:rPr lang="fi-FI" sz="2000" b="1"/>
              <a:t>Tarvitaan, kun rakennetaan uusi maantie tai tien parantamista varten on laajennettava tiealuetta</a:t>
            </a:r>
          </a:p>
          <a:p>
            <a:r>
              <a:rPr lang="fi-FI" sz="2000" b="1"/>
              <a:t>Esityksen sisältö</a:t>
            </a:r>
            <a:r>
              <a:rPr lang="fi-FI" sz="2000"/>
              <a:t>:</a:t>
            </a:r>
          </a:p>
          <a:p>
            <a:pPr marL="342900" indent="-342900">
              <a:buFont typeface="Arial" panose="020B0604020202020204" pitchFamily="34" charset="0"/>
              <a:buChar char="•"/>
            </a:pPr>
            <a:r>
              <a:rPr lang="fi-FI" sz="2000"/>
              <a:t>Mikä on tienpitäjän ja Maanmittauslaitoksen rooli toimituksessa?</a:t>
            </a:r>
          </a:p>
          <a:p>
            <a:pPr marL="342900" indent="-342900">
              <a:buFont typeface="Arial" panose="020B0604020202020204" pitchFamily="34" charset="0"/>
              <a:buChar char="•"/>
            </a:pPr>
            <a:r>
              <a:rPr lang="fi-FI" sz="2000">
                <a:latin typeface="Daytona"/>
              </a:rPr>
              <a:t>Mikä on lunastustoimikunta? Entä ketkä ovat hankkeen asianosaisia?</a:t>
            </a:r>
          </a:p>
          <a:p>
            <a:pPr marL="342900" indent="-342900">
              <a:buFont typeface="Arial" panose="020B0604020202020204" pitchFamily="34" charset="0"/>
              <a:buChar char="•"/>
            </a:pPr>
            <a:r>
              <a:rPr lang="fi-FI" sz="2000"/>
              <a:t>Miten maantietoimitus etenee?</a:t>
            </a:r>
          </a:p>
          <a:p>
            <a:pPr marL="800100" lvl="1" indent="-342900">
              <a:buFont typeface="Arial" panose="020B0604020202020204" pitchFamily="34" charset="0"/>
              <a:buChar char="•"/>
            </a:pPr>
            <a:r>
              <a:rPr lang="fi-FI" sz="1800"/>
              <a:t>Tiehankkeeseen tarvittavien alueiden haltuunotto</a:t>
            </a:r>
          </a:p>
          <a:p>
            <a:pPr marL="800100" lvl="1" indent="-342900">
              <a:buFont typeface="Arial" panose="020B0604020202020204" pitchFamily="34" charset="0"/>
              <a:buChar char="•"/>
            </a:pPr>
            <a:r>
              <a:rPr lang="fi-FI" sz="1800"/>
              <a:t>Maantien rakentaminen</a:t>
            </a:r>
          </a:p>
          <a:p>
            <a:pPr marL="800100" lvl="1" indent="-342900">
              <a:buFont typeface="Arial" panose="020B0604020202020204" pitchFamily="34" charset="0"/>
              <a:buChar char="•"/>
            </a:pPr>
            <a:r>
              <a:rPr lang="fi-FI" sz="1800"/>
              <a:t>Rajojen merkitseminen maastoon ja toimituskartan laatiminen</a:t>
            </a:r>
          </a:p>
          <a:p>
            <a:pPr marL="800100" lvl="1" indent="-342900">
              <a:buFont typeface="Arial" panose="020B0604020202020204" pitchFamily="34" charset="0"/>
              <a:buChar char="•"/>
            </a:pPr>
            <a:r>
              <a:rPr lang="fi-FI" sz="1800"/>
              <a:t>Korvausten määrääminen ja maksaminen</a:t>
            </a:r>
          </a:p>
          <a:p>
            <a:pPr lvl="1"/>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Maantietoimitus</a:t>
            </a:r>
            <a:endParaRPr lang="en-GB" sz="3200"/>
          </a:p>
        </p:txBody>
      </p:sp>
    </p:spTree>
    <p:extLst>
      <p:ext uri="{BB962C8B-B14F-4D97-AF65-F5344CB8AC3E}">
        <p14:creationId xmlns:p14="http://schemas.microsoft.com/office/powerpoint/2010/main" val="318709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a:xfrm>
            <a:off x="838200" y="552051"/>
            <a:ext cx="10825480" cy="1325563"/>
          </a:xfrm>
        </p:spPr>
        <p:txBody>
          <a:bodyPr>
            <a:normAutofit/>
          </a:bodyPr>
          <a:lstStyle/>
          <a:p>
            <a:r>
              <a:rPr lang="en-GB" sz="3200" err="1"/>
              <a:t>Tienpitäjän</a:t>
            </a:r>
            <a:r>
              <a:rPr lang="en-GB" sz="3200"/>
              <a:t> </a:t>
            </a:r>
            <a:r>
              <a:rPr lang="en-GB" sz="3200" err="1"/>
              <a:t>ja</a:t>
            </a:r>
            <a:r>
              <a:rPr lang="en-GB" sz="3200"/>
              <a:t> </a:t>
            </a:r>
            <a:r>
              <a:rPr lang="en-GB" sz="3200" err="1"/>
              <a:t>Maanmittauslaitoksen</a:t>
            </a:r>
            <a:r>
              <a:rPr lang="en-GB" sz="3200"/>
              <a:t> </a:t>
            </a:r>
            <a:r>
              <a:rPr lang="en-GB" sz="3200" err="1"/>
              <a:t>roolit</a:t>
            </a:r>
            <a:r>
              <a:rPr lang="en-GB" sz="3200"/>
              <a:t> </a:t>
            </a:r>
            <a:r>
              <a:rPr lang="en-GB" sz="3200" err="1"/>
              <a:t>toimituksessa</a:t>
            </a:r>
            <a:endParaRPr lang="en-GB" sz="3200"/>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r>
              <a:rPr lang="fi-FI" sz="2000" b="1"/>
              <a:t>Väylävirasto tienpitäjänä</a:t>
            </a:r>
          </a:p>
          <a:p>
            <a:pPr marL="342900" indent="-342900">
              <a:spcAft>
                <a:spcPts val="1200"/>
              </a:spcAft>
              <a:buFont typeface="Arial" panose="020B0604020202020204" pitchFamily="34" charset="0"/>
              <a:buChar char="•"/>
            </a:pPr>
            <a:r>
              <a:rPr lang="fi-FI" sz="2000"/>
              <a:t>Vastaa tien suunnittelusta, rakennuttamisesta ja kunnossapidosta.</a:t>
            </a:r>
          </a:p>
          <a:p>
            <a:r>
              <a:rPr lang="fi-FI" sz="2000" b="1"/>
              <a:t>ELY-keskus tienpitäjän edustajana</a:t>
            </a:r>
          </a:p>
          <a:p>
            <a:pPr marL="342900" indent="-342900">
              <a:spcAft>
                <a:spcPts val="1200"/>
              </a:spcAft>
              <a:buFont typeface="Arial" panose="020B0604020202020204" pitchFamily="34" charset="0"/>
              <a:buChar char="•"/>
            </a:pPr>
            <a:r>
              <a:rPr lang="fi-FI" sz="2000"/>
              <a:t>Hakee maantietoimitusta ja käyttää tienpitäjän puhevaltaa toimituksessa.</a:t>
            </a:r>
          </a:p>
          <a:p>
            <a:r>
              <a:rPr lang="fi-FI" sz="2000" b="1"/>
              <a:t>Maanmittauslaitos puolueettomana toimijana</a:t>
            </a:r>
            <a:endParaRPr lang="fi-FI" sz="2000"/>
          </a:p>
          <a:p>
            <a:pPr marL="342900" indent="-342900">
              <a:buFont typeface="Arial" panose="020B0604020202020204" pitchFamily="34" charset="0"/>
              <a:buChar char="•"/>
            </a:pPr>
            <a:r>
              <a:rPr lang="fi-FI" sz="2000"/>
              <a:t>Vastaa maantietoimituksen käsittelystä ja siellä tehtävistä päätöksistä.</a:t>
            </a:r>
          </a:p>
          <a:p>
            <a:pPr marL="342900" indent="-342900">
              <a:buFont typeface="Arial" panose="020B0604020202020204" pitchFamily="34" charset="0"/>
              <a:buChar char="•"/>
            </a:pPr>
            <a:r>
              <a:rPr lang="fi-FI" sz="2000"/>
              <a:t>Rekisteröi toimituksen kiinteistörekisteriin.</a:t>
            </a:r>
          </a:p>
          <a:p>
            <a:pPr lvl="1"/>
            <a:endParaRPr lang="fi-FI"/>
          </a:p>
        </p:txBody>
      </p:sp>
    </p:spTree>
    <p:extLst>
      <p:ext uri="{BB962C8B-B14F-4D97-AF65-F5344CB8AC3E}">
        <p14:creationId xmlns:p14="http://schemas.microsoft.com/office/powerpoint/2010/main" val="223276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dirty="0"/>
              <a:t>Maantietoimitus perustuu Liikenne- ja viestintävirasto </a:t>
            </a:r>
            <a:r>
              <a:rPr lang="fi-FI" sz="2000" dirty="0" err="1"/>
              <a:t>Traficom</a:t>
            </a:r>
            <a:r>
              <a:rPr lang="fi-FI" sz="2000" dirty="0"/>
              <a:t> hyväksymään tiesuunnitelmaan.</a:t>
            </a:r>
          </a:p>
          <a:p>
            <a:pPr marL="342900" indent="-342900">
              <a:buFont typeface="Arial" panose="020B0604020202020204" pitchFamily="34" charset="0"/>
              <a:buChar char="•"/>
            </a:pPr>
            <a:r>
              <a:rPr lang="fi-FI" sz="2000" dirty="0"/>
              <a:t>Tiesuunnitelman sisältö:</a:t>
            </a:r>
          </a:p>
          <a:p>
            <a:pPr marL="800100" lvl="1" indent="-342900">
              <a:buFont typeface="Arial" panose="020B0604020202020204" pitchFamily="34" charset="0"/>
              <a:buChar char="•"/>
            </a:pPr>
            <a:r>
              <a:rPr lang="fi-FI" sz="1800" dirty="0"/>
              <a:t>Maantien sijainti</a:t>
            </a:r>
          </a:p>
          <a:p>
            <a:pPr marL="800100" lvl="1" indent="-342900">
              <a:buFont typeface="Arial" panose="020B0604020202020204" pitchFamily="34" charset="0"/>
              <a:buChar char="•"/>
            </a:pPr>
            <a:r>
              <a:rPr lang="fi-FI" sz="1800" dirty="0"/>
              <a:t>Suoja- ja näkemäalueet sekä tietä varten tarvittavat laskuojat</a:t>
            </a:r>
          </a:p>
          <a:p>
            <a:pPr marL="800100" lvl="1" indent="-342900">
              <a:buFont typeface="Arial" panose="020B0604020202020204" pitchFamily="34" charset="0"/>
              <a:buChar char="•"/>
            </a:pPr>
            <a:r>
              <a:rPr lang="fi-FI" sz="1800" dirty="0"/>
              <a:t>Liittymäjärjestelyt</a:t>
            </a:r>
          </a:p>
          <a:p>
            <a:pPr marL="800100" lvl="1" indent="-342900">
              <a:buFont typeface="Arial" panose="020B0604020202020204" pitchFamily="34" charset="0"/>
              <a:buChar char="•"/>
            </a:pPr>
            <a:r>
              <a:rPr lang="fi-FI" sz="1800" dirty="0"/>
              <a:t>Lakkaavat maantiealueet</a:t>
            </a:r>
          </a:p>
          <a:p>
            <a:pPr marL="800100" lvl="1" indent="-342900">
              <a:buFont typeface="Arial" panose="020B0604020202020204" pitchFamily="34" charset="0"/>
              <a:buChar char="•"/>
            </a:pPr>
            <a:r>
              <a:rPr lang="fi-FI" sz="1800" dirty="0"/>
              <a:t>Rakentamisen aikaiset tienpitoaineen ottopaikat ja läjitysalueet</a:t>
            </a:r>
          </a:p>
          <a:p>
            <a:pPr marL="342900" indent="-342900">
              <a:buFont typeface="Arial" panose="020B0604020202020204" pitchFamily="34" charset="0"/>
              <a:buChar char="•"/>
            </a:pPr>
            <a:r>
              <a:rPr lang="fi-FI" sz="2000" dirty="0"/>
              <a:t>Maantietoimituksen aloittaminen ja tiealueen haltuunotto ei edellytä tiesuunnitelman lainvoimaisuutta.</a:t>
            </a:r>
          </a:p>
          <a:p>
            <a:pPr marL="342900" indent="-342900">
              <a:buFont typeface="Arial" panose="020B0604020202020204" pitchFamily="34" charset="0"/>
              <a:buChar char="•"/>
            </a:pPr>
            <a:r>
              <a:rPr lang="fi-FI" sz="2000" dirty="0"/>
              <a:t>Vähäisissä hankkeissa tiesuunnitelmaa ei tarvita, jos kiinteistön omistaja antaa lisäalueen ottamiseen kirjallisen suostumuksensa.</a:t>
            </a:r>
          </a:p>
          <a:p>
            <a:pPr marL="342900" indent="-342900">
              <a:buFont typeface="Arial" panose="020B0604020202020204" pitchFamily="34" charset="0"/>
              <a:buChar char="•"/>
            </a:pPr>
            <a:endParaRPr lang="fi-FI" sz="2000" dirty="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Tiesuunnitelma</a:t>
            </a:r>
            <a:endParaRPr lang="en-GB" sz="3200"/>
          </a:p>
        </p:txBody>
      </p:sp>
    </p:spTree>
    <p:extLst>
      <p:ext uri="{BB962C8B-B14F-4D97-AF65-F5344CB8AC3E}">
        <p14:creationId xmlns:p14="http://schemas.microsoft.com/office/powerpoint/2010/main" val="345786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r>
              <a:rPr lang="fi-FI" b="1"/>
              <a:t>Lunastustoimikunta</a:t>
            </a:r>
            <a:endParaRPr lang="fi-FI"/>
          </a:p>
          <a:p>
            <a:pPr marL="342900" indent="-342900">
              <a:buFont typeface="Arial" panose="020B0604020202020204" pitchFamily="34" charset="0"/>
              <a:buChar char="•"/>
            </a:pPr>
            <a:r>
              <a:rPr lang="fi-FI" sz="2000"/>
              <a:t>Maanmittauslaitoksen toimitusinsinööri ja kaksi puolueetonta maallikkoa eli uskottua miestä</a:t>
            </a:r>
          </a:p>
          <a:p>
            <a:pPr marL="342900" indent="-342900">
              <a:buFont typeface="Arial" panose="020B0604020202020204" pitchFamily="34" charset="0"/>
              <a:buChar char="•"/>
            </a:pPr>
            <a:r>
              <a:rPr lang="fi-FI" sz="2000"/>
              <a:t>Tekee asianosaisia kuultuaan toimituskokouksissa kaikki maantietoimitukseen kuuluvat päätökset.</a:t>
            </a:r>
          </a:p>
          <a:p>
            <a:r>
              <a:rPr lang="fi-FI" b="1"/>
              <a:t>Maantietoimituksen asianosaisia ovat</a:t>
            </a:r>
            <a:endParaRPr lang="fi-FI"/>
          </a:p>
          <a:p>
            <a:pPr marL="342900" indent="-342900">
              <a:buFont typeface="Arial" panose="020B0604020202020204" pitchFamily="34" charset="0"/>
              <a:buChar char="•"/>
            </a:pPr>
            <a:r>
              <a:rPr lang="fi-FI" sz="2000"/>
              <a:t>Tienpitoviranomainen</a:t>
            </a:r>
          </a:p>
          <a:p>
            <a:pPr marL="342900" indent="-342900">
              <a:buFont typeface="Arial" panose="020B0604020202020204" pitchFamily="34" charset="0"/>
              <a:buChar char="•"/>
            </a:pPr>
            <a:r>
              <a:rPr lang="fi-FI" sz="2000"/>
              <a:t>Maanomistajat tien läheisyydestä</a:t>
            </a:r>
          </a:p>
          <a:p>
            <a:pPr marL="342900" indent="-342900">
              <a:buFont typeface="Arial" panose="020B0604020202020204" pitchFamily="34" charset="0"/>
              <a:buChar char="•"/>
            </a:pPr>
            <a:r>
              <a:rPr lang="fi-FI" sz="2000"/>
              <a:t>Rasite-, vuokra- ym. erityisten oikeuksien haltijat, naapurit jne.</a:t>
            </a:r>
          </a:p>
          <a:p>
            <a:pPr marL="342900" indent="-342900">
              <a:buFont typeface="Arial" panose="020B0604020202020204" pitchFamily="34" charset="0"/>
              <a:buChar char="•"/>
            </a:pPr>
            <a:r>
              <a:rPr lang="fi-FI" sz="2000"/>
              <a:t>Kaikki muut, joiden etua tai oikeutta toimitus koskee.</a:t>
            </a:r>
          </a:p>
          <a:p>
            <a:pPr lvl="1"/>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Lunastustoimikunta</a:t>
            </a:r>
            <a:r>
              <a:rPr lang="en-GB" sz="3200"/>
              <a:t>? </a:t>
            </a:r>
            <a:r>
              <a:rPr lang="en-GB" sz="3200" err="1"/>
              <a:t>Asianosaiset</a:t>
            </a:r>
            <a:r>
              <a:rPr lang="en-GB" sz="3200"/>
              <a:t>?</a:t>
            </a:r>
          </a:p>
        </p:txBody>
      </p:sp>
    </p:spTree>
    <p:extLst>
      <p:ext uri="{BB962C8B-B14F-4D97-AF65-F5344CB8AC3E}">
        <p14:creationId xmlns:p14="http://schemas.microsoft.com/office/powerpoint/2010/main" val="294198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a:t>Asianosaiset kutsutaan toimituskokoukseen kutsukirjeillä vähintään 14 päivää etukäteen.</a:t>
            </a:r>
          </a:p>
          <a:p>
            <a:pPr marL="342900" indent="-342900">
              <a:buFont typeface="Arial" panose="020B0604020202020204" pitchFamily="34" charset="0"/>
              <a:buChar char="•"/>
            </a:pPr>
            <a:r>
              <a:rPr lang="fi-FI" sz="2000"/>
              <a:t>Käydään läpi maantien rakentamista ja aikataulua.</a:t>
            </a:r>
          </a:p>
          <a:p>
            <a:pPr marL="342900" indent="-342900">
              <a:buFont typeface="Arial" panose="020B0604020202020204" pitchFamily="34" charset="0"/>
              <a:buChar char="•"/>
            </a:pPr>
            <a:r>
              <a:rPr lang="fi-FI" sz="2000"/>
              <a:t>Esitetään toimitusalueen alustava kartta ja </a:t>
            </a:r>
            <a:r>
              <a:rPr lang="fi-FI" sz="2000" err="1"/>
              <a:t>haltuunotettava</a:t>
            </a:r>
            <a:r>
              <a:rPr lang="fi-FI" sz="2000"/>
              <a:t> omaisuus.</a:t>
            </a:r>
          </a:p>
          <a:p>
            <a:pPr marL="342900" indent="-342900">
              <a:buFont typeface="Arial" panose="020B0604020202020204" pitchFamily="34" charset="0"/>
              <a:buChar char="•"/>
            </a:pPr>
            <a:r>
              <a:rPr lang="fi-FI" sz="2000"/>
              <a:t>Annetaan määräaika ennakkokorvausvaatimuksille, ellei näin ole tehty jo etukäteen.</a:t>
            </a:r>
          </a:p>
          <a:p>
            <a:pPr marL="342900" indent="-342900">
              <a:buFont typeface="Arial" panose="020B0604020202020204" pitchFamily="34" charset="0"/>
              <a:buChar char="•"/>
            </a:pPr>
            <a:r>
              <a:rPr lang="fi-FI" sz="2000"/>
              <a:t>Sovitaan maastokatselmusten suorittamisesta.</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Toimituksen</a:t>
            </a:r>
            <a:r>
              <a:rPr lang="en-GB" sz="3200"/>
              <a:t> </a:t>
            </a:r>
            <a:r>
              <a:rPr lang="en-GB" sz="3200" err="1"/>
              <a:t>alkukokous</a:t>
            </a:r>
            <a:endParaRPr lang="en-GB" sz="3200"/>
          </a:p>
        </p:txBody>
      </p:sp>
    </p:spTree>
    <p:extLst>
      <p:ext uri="{BB962C8B-B14F-4D97-AF65-F5344CB8AC3E}">
        <p14:creationId xmlns:p14="http://schemas.microsoft.com/office/powerpoint/2010/main" val="13963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8</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a:xfrm>
            <a:off x="838200" y="1877614"/>
            <a:ext cx="6862011" cy="4299349"/>
          </a:xfrm>
        </p:spPr>
        <p:txBody>
          <a:bodyPr/>
          <a:lstStyle/>
          <a:p>
            <a:pPr marL="342900" indent="-342900">
              <a:buFont typeface="Arial" panose="020B0604020202020204" pitchFamily="34" charset="0"/>
              <a:buChar char="•"/>
            </a:pPr>
            <a:r>
              <a:rPr lang="fi-FI" sz="2000"/>
              <a:t>Tiesuunnitelmassa tienpitäjän käyttöön osoitetut alueet ja oikeudet otetaan haltuun toimituksessa pidettävässä haltuunottokatselmuksessa</a:t>
            </a:r>
          </a:p>
          <a:p>
            <a:pPr marL="342900" indent="-342900">
              <a:buFont typeface="Arial" panose="020B0604020202020204" pitchFamily="34" charset="0"/>
              <a:buChar char="•"/>
            </a:pPr>
            <a:r>
              <a:rPr lang="fi-FI" sz="2000"/>
              <a:t>Haltuunottokatselmuksessa</a:t>
            </a:r>
          </a:p>
          <a:p>
            <a:pPr marL="800100" lvl="1" indent="-342900">
              <a:buFont typeface="Arial" panose="020B0604020202020204" pitchFamily="34" charset="0"/>
              <a:buChar char="•"/>
            </a:pPr>
            <a:r>
              <a:rPr lang="fi-FI" sz="1800"/>
              <a:t>Luetteloidaan ja vahvistetaan </a:t>
            </a:r>
            <a:r>
              <a:rPr lang="fi-FI" sz="1800" err="1"/>
              <a:t>haltuunotettava</a:t>
            </a:r>
            <a:r>
              <a:rPr lang="fi-FI" sz="1800"/>
              <a:t> omaisuus. Luettelo on perusteena korvausten määräämiselle.</a:t>
            </a:r>
          </a:p>
          <a:p>
            <a:pPr marL="800100" lvl="1" indent="-342900">
              <a:buFont typeface="Arial" panose="020B0604020202020204" pitchFamily="34" charset="0"/>
              <a:buChar char="•"/>
            </a:pPr>
            <a:r>
              <a:rPr lang="fi-FI" sz="1800"/>
              <a:t>Määrätään haltuunoton ajankohta.</a:t>
            </a:r>
          </a:p>
          <a:p>
            <a:pPr marL="800100" lvl="1" indent="-342900">
              <a:buFont typeface="Arial" panose="020B0604020202020204" pitchFamily="34" charset="0"/>
              <a:buChar char="•"/>
            </a:pPr>
            <a:r>
              <a:rPr lang="fi-FI" sz="1800"/>
              <a:t>Omistajan vaatimuksesta määrätään </a:t>
            </a:r>
            <a:r>
              <a:rPr lang="fi-FI" sz="1800" err="1"/>
              <a:t>haltuunotettavasta</a:t>
            </a:r>
            <a:r>
              <a:rPr lang="fi-FI" sz="1800"/>
              <a:t> omaisuudesta ennakkokorvausta</a:t>
            </a:r>
          </a:p>
          <a:p>
            <a:pPr marL="342900" indent="-342900">
              <a:buFont typeface="Arial" panose="020B0604020202020204" pitchFamily="34" charset="0"/>
              <a:buChar char="•"/>
            </a:pPr>
            <a:r>
              <a:rPr lang="fi-FI" sz="2000"/>
              <a:t>Haltuunottokatselmus pidetään usein alkukokouksen yhteydessä. </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Haltuunotto</a:t>
            </a:r>
            <a:endParaRPr lang="en-GB" sz="3200"/>
          </a:p>
        </p:txBody>
      </p:sp>
      <p:pic>
        <p:nvPicPr>
          <p:cNvPr id="7" name="Kuva 6" descr="Maanmittareita maastossa.">
            <a:extLst>
              <a:ext uri="{FF2B5EF4-FFF2-40B4-BE49-F238E27FC236}">
                <a16:creationId xmlns:a16="http://schemas.microsoft.com/office/drawing/2014/main" id="{28CF3718-0B35-4503-8C03-CC96FB197F4B}"/>
              </a:ext>
            </a:extLst>
          </p:cNvPr>
          <p:cNvPicPr>
            <a:picLocks noChangeAspect="1"/>
          </p:cNvPicPr>
          <p:nvPr/>
        </p:nvPicPr>
        <p:blipFill>
          <a:blip r:embed="rId2" cstate="print"/>
          <a:srcRect l="18465" r="23228" b="12500"/>
          <a:stretch>
            <a:fillRect/>
          </a:stretch>
        </p:blipFill>
        <p:spPr>
          <a:xfrm>
            <a:off x="8085221" y="1765471"/>
            <a:ext cx="4046621" cy="4048359"/>
          </a:xfrm>
          <a:prstGeom prst="rect">
            <a:avLst/>
          </a:prstGeom>
          <a:ln>
            <a:noFill/>
          </a:ln>
          <a:effectLst>
            <a:softEdge rad="112500"/>
          </a:effectLst>
        </p:spPr>
      </p:pic>
    </p:spTree>
    <p:extLst>
      <p:ext uri="{BB962C8B-B14F-4D97-AF65-F5344CB8AC3E}">
        <p14:creationId xmlns:p14="http://schemas.microsoft.com/office/powerpoint/2010/main" val="271413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9</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22.5.2023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a:xfrm>
            <a:off x="838200" y="1877614"/>
            <a:ext cx="6862011" cy="4299349"/>
          </a:xfrm>
        </p:spPr>
        <p:txBody>
          <a:bodyPr/>
          <a:lstStyle/>
          <a:p>
            <a:pPr marL="342900" indent="-342900">
              <a:buFont typeface="Arial" panose="020B0604020202020204" pitchFamily="34" charset="0"/>
              <a:buChar char="•"/>
            </a:pPr>
            <a:r>
              <a:rPr lang="fi-FI" sz="2000"/>
              <a:t>Tienpitäjä rakennuttaa tien tiesuunnitelman mukaisesti</a:t>
            </a:r>
          </a:p>
          <a:p>
            <a:pPr marL="342900" indent="-342900">
              <a:buFont typeface="Arial" panose="020B0604020202020204" pitchFamily="34" charset="0"/>
              <a:buChar char="•"/>
            </a:pPr>
            <a:r>
              <a:rPr lang="fi-FI" sz="2000"/>
              <a:t>Rakentamisvaiheessa voidaan sopia eri asioista</a:t>
            </a:r>
          </a:p>
          <a:p>
            <a:pPr marL="800100" lvl="1" indent="-342900">
              <a:buFont typeface="Arial" panose="020B0604020202020204" pitchFamily="34" charset="0"/>
              <a:buChar char="•"/>
            </a:pPr>
            <a:r>
              <a:rPr lang="fi-FI" sz="1800"/>
              <a:t>Vähäisistä muutoksista tiesuunnitelmaan</a:t>
            </a:r>
          </a:p>
          <a:p>
            <a:pPr marL="800100" lvl="1" indent="-342900">
              <a:buFont typeface="Arial" panose="020B0604020202020204" pitchFamily="34" charset="0"/>
              <a:buChar char="•"/>
            </a:pPr>
            <a:r>
              <a:rPr lang="fi-FI" sz="1800"/>
              <a:t>Yksityisteiden käytöstä rakentamisen aikana</a:t>
            </a:r>
          </a:p>
          <a:p>
            <a:pPr marL="800100" lvl="1" indent="-342900">
              <a:buFont typeface="Arial" panose="020B0604020202020204" pitchFamily="34" charset="0"/>
              <a:buChar char="•"/>
            </a:pPr>
            <a:r>
              <a:rPr lang="fi-FI" sz="1800"/>
              <a:t>Aiheutuvien vahinkojen korjaamisesta ja korvaamisesta</a:t>
            </a:r>
          </a:p>
          <a:p>
            <a:pPr marL="342900" indent="-342900">
              <a:buFont typeface="Arial" panose="020B0604020202020204" pitchFamily="34" charset="0"/>
              <a:buChar char="•"/>
            </a:pPr>
            <a:r>
              <a:rPr lang="fi-FI" sz="2000"/>
              <a:t>Jos sopimukseen ei päästä, lunastustoimikunta ratkaisee erimielisyydet toimitusta jatkettaessa</a:t>
            </a:r>
          </a:p>
          <a:p>
            <a:pPr marL="342900" indent="-342900">
              <a:buFont typeface="Arial" panose="020B0604020202020204" pitchFamily="34" charset="0"/>
              <a:buChar char="•"/>
            </a:pPr>
            <a:r>
              <a:rPr lang="fi-FI" sz="2000"/>
              <a:t>Työnaikaiset vahingot, joista ei heti sovita, on ilmoitettava viipymättä urakoitsijalle ja toimitusinsinöörille</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Maantien</a:t>
            </a:r>
            <a:r>
              <a:rPr lang="en-GB" sz="3200"/>
              <a:t> </a:t>
            </a:r>
            <a:r>
              <a:rPr lang="en-GB" sz="3200" err="1"/>
              <a:t>rakentaminen</a:t>
            </a:r>
            <a:endParaRPr lang="en-GB" sz="3200"/>
          </a:p>
        </p:txBody>
      </p:sp>
      <p:pic>
        <p:nvPicPr>
          <p:cNvPr id="8" name="Kuva 7" descr="Poistettua puustoa pinoissa.">
            <a:extLst>
              <a:ext uri="{FF2B5EF4-FFF2-40B4-BE49-F238E27FC236}">
                <a16:creationId xmlns:a16="http://schemas.microsoft.com/office/drawing/2014/main" id="{84205761-C782-4A8A-8BF4-00C5A678197B}"/>
              </a:ext>
            </a:extLst>
          </p:cNvPr>
          <p:cNvPicPr>
            <a:picLocks noChangeAspect="1"/>
          </p:cNvPicPr>
          <p:nvPr/>
        </p:nvPicPr>
        <p:blipFill>
          <a:blip r:embed="rId2" cstate="print"/>
          <a:srcRect l="30000" r="10000" b="21875"/>
          <a:stretch>
            <a:fillRect/>
          </a:stretch>
        </p:blipFill>
        <p:spPr>
          <a:xfrm>
            <a:off x="7700211" y="1512811"/>
            <a:ext cx="4379494" cy="4162997"/>
          </a:xfrm>
          <a:prstGeom prst="rect">
            <a:avLst/>
          </a:prstGeom>
          <a:ln>
            <a:noFill/>
          </a:ln>
          <a:effectLst>
            <a:softEdge rad="112500"/>
          </a:effectLst>
        </p:spPr>
      </p:pic>
    </p:spTree>
    <p:extLst>
      <p:ext uri="{BB962C8B-B14F-4D97-AF65-F5344CB8AC3E}">
        <p14:creationId xmlns:p14="http://schemas.microsoft.com/office/powerpoint/2010/main" val="1686141767"/>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57f4d8f-9b92-4778-bfae-1dc1cb204f0c" xsi:nil="true"/>
    <OhjeenTyyppi xmlns="157f4d8f-9b92-4778-bfae-1dc1cb204f0c">Ohje</OhjeenTyyppi>
    <TaxKeywordTaxHTField xmlns="157f4d8f-9b92-4778-bfae-1dc1cb204f0c">
      <Terms xmlns="http://schemas.microsoft.com/office/infopath/2007/PartnerControls"/>
    </TaxKeywordTaxHTField>
    <Aiheen_x0020_tarkenne xmlns="157f4d8f-9b92-4778-bfae-1dc1cb204f0c">
      <Value>Kiinteistötoimitukset</Value>
    </Aiheen_x0020_tarkenne>
    <Kohderyhmä xmlns="157f4d8f-9b92-4778-bfae-1dc1cb204f0c" xsi:nil="true"/>
    <Ohjeenkieli xmlns="157f4d8f-9b92-4778-bfae-1dc1cb204f0c">suomi</Ohjeenkieli>
    <Aihepiiri xmlns="157f4d8f-9b92-4778-bfae-1dc1cb204f0c">
      <Value>Tuotanto</Value>
    </Aihepiiri>
    <lcf76f155ced4ddcb4097134ff3c332f xmlns="bba6eaab-d994-4ce3-a09c-e609c799fec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Ohjetiedosto" ma:contentTypeID="0x0101003BF6178B04E81E4AAE4AAFB04A38750800180DBB9A68C55B43B1072198FB044798" ma:contentTypeVersion="20" ma:contentTypeDescription="" ma:contentTypeScope="" ma:versionID="f48c370db105043ecd697b58e6fb625e">
  <xsd:schema xmlns:xsd="http://www.w3.org/2001/XMLSchema" xmlns:xs="http://www.w3.org/2001/XMLSchema" xmlns:p="http://schemas.microsoft.com/office/2006/metadata/properties" xmlns:ns2="157f4d8f-9b92-4778-bfae-1dc1cb204f0c" xmlns:ns3="bba6eaab-d994-4ce3-a09c-e609c799fec2" targetNamespace="http://schemas.microsoft.com/office/2006/metadata/properties" ma:root="true" ma:fieldsID="911dce97fc7a916b16415dc50811ccb7" ns2:_="" ns3:_="">
    <xsd:import namespace="157f4d8f-9b92-4778-bfae-1dc1cb204f0c"/>
    <xsd:import namespace="bba6eaab-d994-4ce3-a09c-e609c799fec2"/>
    <xsd:element name="properties">
      <xsd:complexType>
        <xsd:sequence>
          <xsd:element name="documentManagement">
            <xsd:complexType>
              <xsd:all>
                <xsd:element ref="ns2:OhjeenTyyppi" minOccurs="0"/>
                <xsd:element ref="ns2:Aihepiiri" minOccurs="0"/>
                <xsd:element ref="ns2:Aiheen_x0020_tarkenne" minOccurs="0"/>
                <xsd:element ref="ns2:Kohderyhmä" minOccurs="0"/>
                <xsd:element ref="ns2:Ohjeenkieli"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2:TaxKeywordTaxHTField" minOccurs="0"/>
                <xsd:element ref="ns2:TaxCatchAll" minOccurs="0"/>
                <xsd:element ref="ns3:MediaServiceDateTaken" minOccurs="0"/>
                <xsd:element ref="ns3:MediaLengthInSeconds" minOccurs="0"/>
                <xsd:element ref="ns2:SharedWithUsers" minOccurs="0"/>
                <xsd:element ref="ns2:SharedWithDetail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4d8f-9b92-4778-bfae-1dc1cb204f0c" elementFormDefault="qualified">
    <xsd:import namespace="http://schemas.microsoft.com/office/2006/documentManagement/types"/>
    <xsd:import namespace="http://schemas.microsoft.com/office/infopath/2007/PartnerControls"/>
    <xsd:element name="OhjeenTyyppi" ma:index="2" nillable="true" ma:displayName="Ohjeen tyyppi" ma:default="Ohje" ma:format="RadioButtons" ma:internalName="OhjeenTyyppi">
      <xsd:simpleType>
        <xsd:restriction base="dms:Choice">
          <xsd:enumeration value="Ohje"/>
          <xsd:enumeration value="Säädös"/>
          <xsd:enumeration value="Määräys"/>
        </xsd:restriction>
      </xsd:simpleType>
    </xsd:element>
    <xsd:element name="Aihepiiri" ma:index="3" nillable="true" ma:displayName="Aihepiiri" ma:format="Dropdown" ma:internalName="Aihepiiri" ma:requiredMultiChoice="true">
      <xsd:complexType>
        <xsd:complexContent>
          <xsd:extension base="dms:MultiChoice">
            <xsd:sequence>
              <xsd:element name="Value" maxOccurs="unbounded" minOccurs="0" nillable="true">
                <xsd:simpleType>
                  <xsd:restriction base="dms:Choice">
                    <xsd:enumeration value="Henkilöstöasiat"/>
                    <xsd:enumeration value="Tietohallinto"/>
                    <xsd:enumeration value="Toimitilat"/>
                    <xsd:enumeration value="Oikeusasiat"/>
                    <xsd:enumeration value="Talous"/>
                    <xsd:enumeration value="Tutkimus"/>
                    <xsd:enumeration value="Tuotanto"/>
                    <xsd:enumeration value="Tietopalvelu"/>
                    <xsd:enumeration value="Viestintä"/>
                    <xsd:enumeration value="Muutoksenhallinta"/>
                  </xsd:restriction>
                </xsd:simpleType>
              </xsd:element>
            </xsd:sequence>
          </xsd:extension>
        </xsd:complexContent>
      </xsd:complexType>
    </xsd:element>
    <xsd:element name="Aiheen_x0020_tarkenne" ma:index="4" nillable="true" ma:displayName="Aiheen tarkenne" ma:format="Dropdown" ma:internalName="Aiheen_x0020_tarkenne">
      <xsd:complexType>
        <xsd:complexContent>
          <xsd:extension base="dms:MultiChoice">
            <xsd:sequence>
              <xsd:element name="Value" maxOccurs="unbounded" minOccurs="0" nillable="true">
                <xsd:simpleType>
                  <xsd:restriction base="dms:Choice">
                    <xsd:enumeration value="Hankerahoitus"/>
                    <xsd:enumeration value="Tilaustyöt"/>
                    <xsd:enumeration value="Julkaisutoiminta"/>
                    <xsd:enumeration value="Tutkimusetiikka"/>
                    <xsd:enumeration value="Rekrytointi ja perehdytys"/>
                    <xsd:enumeration value="Virka-/työsuhde"/>
                    <xsd:enumeration value="Työhyvinvointi ja työterveys"/>
                    <xsd:enumeration value="Henkilöstön kehittäminen"/>
                    <xsd:enumeration value="Sisäinen viestintä"/>
                    <xsd:enumeration value="Ulkoinen viestintä"/>
                    <xsd:enumeration value="Kriisit ja varautuminen"/>
                    <xsd:enumeration value="Käännökset"/>
                    <xsd:enumeration value="Tapahtumat"/>
                    <xsd:enumeration value="Turvallisuus"/>
                    <xsd:enumeration value="Huoneistokirjaaminen"/>
                    <xsd:enumeration value="Kiinteistökirjaaminen"/>
                    <xsd:enumeration value="Kiinteistötoimitukset"/>
                    <xsd:enumeration value="Maastomittaus"/>
                    <xsd:enumeration value="Paikkatieto"/>
                    <xsd:enumeration value="Arkistopalvelut"/>
                    <xsd:enumeration value="Tietosuoja"/>
                    <xsd:enumeration value="Saavutettavuus"/>
                    <xsd:enumeration value="Sovellusten käyttöohjeet"/>
                    <xsd:enumeration value="Perustietotekniikka"/>
                    <xsd:enumeration value="Käyttöoikeudet"/>
                    <xsd:enumeration value="Hinnoittelu"/>
                    <xsd:enumeration value="Laskutus"/>
                    <xsd:enumeration value="Hankinnat"/>
                    <xsd:enumeration value="Kartat"/>
                    <xsd:enumeration value="Sähköiset palvelut"/>
                    <xsd:enumeration value="Tietojen luovuttaminen"/>
                    <xsd:enumeration value="Tiedonhallinta"/>
                  </xsd:restriction>
                </xsd:simpleType>
              </xsd:element>
            </xsd:sequence>
          </xsd:extension>
        </xsd:complexContent>
      </xsd:complexType>
    </xsd:element>
    <xsd:element name="Kohderyhmä" ma:index="5" nillable="true" ma:displayName="Kohderyhmä" ma:default="" ma:internalName="Kohderyhm_x00e4_">
      <xsd:complexType>
        <xsd:complexContent>
          <xsd:extension base="dms:MultiChoice">
            <xsd:sequence>
              <xsd:element name="Value" maxOccurs="unbounded" minOccurs="0" nillable="true">
                <xsd:simpleType>
                  <xsd:restriction base="dms:Choice">
                    <xsd:enumeration value="Esihenkilöt"/>
                    <xsd:enumeration value="Asiakaspalvelu"/>
                    <xsd:enumeration value="Uusi työntekijä/harjoittelija"/>
                    <xsd:enumeration value="Tutkijat"/>
                    <xsd:enumeration value="Maastotyöntekijät"/>
                  </xsd:restriction>
                </xsd:simpleType>
              </xsd:element>
            </xsd:sequence>
          </xsd:extension>
        </xsd:complexContent>
      </xsd:complexType>
    </xsd:element>
    <xsd:element name="Ohjeenkieli" ma:index="6" nillable="true" ma:displayName="Kieli" ma:default="suomi" ma:format="RadioButtons" ma:internalName="Ohjeenkieli" ma:readOnly="false">
      <xsd:simpleType>
        <xsd:restriction base="dms:Choice">
          <xsd:enumeration value="suomi"/>
          <xsd:enumeration value="englanti"/>
          <xsd:enumeration value="ruotsi"/>
        </xsd:restriction>
      </xsd:simpleType>
    </xsd:element>
    <xsd:element name="TaxKeywordTaxHTField" ma:index="19" nillable="true" ma:taxonomy="true" ma:internalName="TaxKeywordTaxHTField" ma:taxonomyFieldName="TaxKeyword" ma:displayName="Yrityksen avainsanat" ma:fieldId="{23f27201-bee3-471e-b2e7-b64fd8b7ca38}" ma:taxonomyMulti="true" ma:sspId="b1b57b5c-250e-4870-960d-b632009de295"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hidden="true" ma:list="{50de3484-6c51-4162-b6bc-ed9f8bf35d41}" ma:internalName="TaxCatchAll" ma:showField="CatchAllData" ma:web="157f4d8f-9b92-4778-bfae-1dc1cb204f0c">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6eaab-d994-4ce3-a09c-e609c799fe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element name="MediaServiceOCR" ma:index="2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9DC45E-CDB5-4EF0-ABCB-3E2DD2286429}">
  <ds:schemaRefs>
    <ds:schemaRef ds:uri="http://schemas.microsoft.com/sharepoint/v3/contenttype/forms"/>
  </ds:schemaRefs>
</ds:datastoreItem>
</file>

<file path=customXml/itemProps2.xml><?xml version="1.0" encoding="utf-8"?>
<ds:datastoreItem xmlns:ds="http://schemas.openxmlformats.org/officeDocument/2006/customXml" ds:itemID="{6678519A-D8BF-4E3A-A29D-3DC683905A42}">
  <ds:schemaRefs>
    <ds:schemaRef ds:uri="http://schemas.microsoft.com/office/2006/metadata/properties"/>
    <ds:schemaRef ds:uri="d46cb009-46f5-465f-af24-312dc6dc069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c55916a-c2d9-4b92-b975-8eb6032881e0"/>
    <ds:schemaRef ds:uri="http://www.w3.org/XML/1998/namespace"/>
    <ds:schemaRef ds:uri="http://purl.org/dc/dcmitype/"/>
    <ds:schemaRef ds:uri="157f4d8f-9b92-4778-bfae-1dc1cb204f0c"/>
    <ds:schemaRef ds:uri="bba6eaab-d994-4ce3-a09c-e609c799fec2"/>
  </ds:schemaRefs>
</ds:datastoreItem>
</file>

<file path=customXml/itemProps3.xml><?xml version="1.0" encoding="utf-8"?>
<ds:datastoreItem xmlns:ds="http://schemas.openxmlformats.org/officeDocument/2006/customXml" ds:itemID="{73713DC3-216E-4EDB-AE02-2487884C8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f4d8f-9b92-4778-bfae-1dc1cb204f0c"/>
    <ds:schemaRef ds:uri="bba6eaab-d994-4ce3-a09c-e609c799f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120</TotalTime>
  <Words>929</Words>
  <Application>Microsoft Office PowerPoint</Application>
  <PresentationFormat>Laajakuva</PresentationFormat>
  <Paragraphs>172</Paragraphs>
  <Slides>21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21</vt:i4>
      </vt:variant>
    </vt:vector>
  </HeadingPairs>
  <TitlesOfParts>
    <vt:vector size="25" baseType="lpstr">
      <vt:lpstr>Arial</vt:lpstr>
      <vt:lpstr>Calibri</vt:lpstr>
      <vt:lpstr>Daytona</vt:lpstr>
      <vt:lpstr>MML-teema</vt:lpstr>
      <vt:lpstr>Maantietoimitus</vt:lpstr>
      <vt:lpstr>Kokouksen kulku</vt:lpstr>
      <vt:lpstr>Maantietoimitus</vt:lpstr>
      <vt:lpstr>Tienpitäjän ja Maanmittauslaitoksen roolit toimituksessa</vt:lpstr>
      <vt:lpstr>Tiesuunnitelma</vt:lpstr>
      <vt:lpstr>Lunastustoimikunta? Asianosaiset?</vt:lpstr>
      <vt:lpstr>Toimituksen alkukokous</vt:lpstr>
      <vt:lpstr>Haltuunotto</vt:lpstr>
      <vt:lpstr>Maantien rakentaminen</vt:lpstr>
      <vt:lpstr>Kartoitus ja maastotyöt</vt:lpstr>
      <vt:lpstr>Korvaukset (1/3)</vt:lpstr>
      <vt:lpstr>Korvaukset (2/3)</vt:lpstr>
      <vt:lpstr>Korvaukset (3/3)</vt:lpstr>
      <vt:lpstr>Korvausmenettely</vt:lpstr>
      <vt:lpstr>Edunvalvonta</vt:lpstr>
      <vt:lpstr>Maantietoimituksen päättyminen</vt:lpstr>
      <vt:lpstr>Korvausten maksaminen</vt:lpstr>
      <vt:lpstr>Korvausten verotus</vt:lpstr>
      <vt:lpstr>Lisätietoja</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MML kalvopohja</dc:title>
  <dc:creator>Maanmittauslaitos;pekka.jussila@maanmittauslaitos.fi</dc:creator>
  <cp:lastModifiedBy>Lehtola Tomi</cp:lastModifiedBy>
  <cp:revision>7</cp:revision>
  <dcterms:created xsi:type="dcterms:W3CDTF">2020-11-02T13:31:28Z</dcterms:created>
  <dcterms:modified xsi:type="dcterms:W3CDTF">2023-05-22T13:03:33Z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0x0101003BF6178B04E81E4AAE4AAFB04A38750800180DBB9A68C55B43B1072198FB044798</vt:lpwstr>
  </property>
  <property fmtid="{D5CDD505-2E9C-101B-9397-08002B2CF9AE}" pid="3" name="TaxKeyword">
    <vt:lpwstr/>
  </property>
</Properties>
</file>