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57" r:id="rId6"/>
    <p:sldId id="284" r:id="rId7"/>
    <p:sldId id="285" r:id="rId8"/>
    <p:sldId id="286" r:id="rId9"/>
    <p:sldId id="293" r:id="rId10"/>
    <p:sldId id="291" r:id="rId11"/>
    <p:sldId id="295" r:id="rId12"/>
    <p:sldId id="292" r:id="rId13"/>
    <p:sldId id="294" r:id="rId14"/>
    <p:sldId id="298" r:id="rId15"/>
    <p:sldId id="296" r:id="rId16"/>
    <p:sldId id="297"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7F80F-8CC9-764B-B549-2861D68E3699}" name="Nikander Juho (MML)" initials="N(" userId="S::juho.nikander@maanmittauslaitos.fi::3f8478fa-ed92-4d35-b02e-52519abd9751" providerId="AD"/>
  <p188:author id="{A7637D56-20E7-FBD7-0A1B-DA8AE28590CE}" name="Oksanen Kaija (MML)" initials="O(" userId="S::kaija.oksanen@maanmittauslaitos.fi::9f064002-cdf0-4c60-93af-a600f8a791cf" providerId="AD"/>
  <p188:author id="{42786CF0-569A-70B6-46CA-6838885634DC}" name="Virtanen Jouni (MML)" initials="V(" userId="S::jouni.virtanen@maanmittauslaitos.fi::b8c01e91-ba32-4ffc-8c33-97944e2185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240" y="96"/>
      </p:cViewPr>
      <p:guideLst>
        <p:guide orient="horz" pos="2160"/>
        <p:guide/>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21/06/2022</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21.6.2022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a:t>Muokkaa </a:t>
            </a:r>
            <a:r>
              <a:rPr lang="fi-FI" err="1"/>
              <a:t>ots</a:t>
            </a:r>
            <a:r>
              <a:rPr lang="fi-FI"/>
              <a:t>. </a:t>
            </a:r>
            <a:r>
              <a:rPr lang="fi-FI" err="1"/>
              <a:t>perustyyl</a:t>
            </a:r>
            <a:r>
              <a:rPr lang="fi-FI"/>
              <a:t>. </a:t>
            </a:r>
            <a:r>
              <a:rPr lang="fi-FI" err="1"/>
              <a:t>napsautt</a:t>
            </a:r>
            <a:r>
              <a:rPr lang="fi-FI"/>
              <a:t>.</a:t>
            </a:r>
            <a:br>
              <a:rPr lang="fi-FI"/>
            </a:br>
            <a:r>
              <a:rPr lang="fi-FI" err="1"/>
              <a:t>tt</a:t>
            </a:r>
            <a:endParaRPr lang="fi-FI"/>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Esittäjä</a:t>
            </a:r>
            <a:endParaRPr lang="en-GB"/>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sp>
        <p:nvSpPr>
          <p:cNvPr id="14" name="Kuvan paikkamerkki 13">
            <a:extLst>
              <a:ext uri="{FF2B5EF4-FFF2-40B4-BE49-F238E27FC236}">
                <a16:creationId xmlns:a16="http://schemas.microsoft.com/office/drawing/2014/main" id="{3753A34E-7BDC-438A-A3A1-FFD1D9D3EFBB}"/>
              </a:ext>
            </a:extLst>
          </p:cNvPr>
          <p:cNvSpPr>
            <a:spLocks noGrp="1"/>
          </p:cNvSpPr>
          <p:nvPr>
            <p:ph type="pic" sz="quarter" idx="16"/>
          </p:nvPr>
        </p:nvSpPr>
        <p:spPr>
          <a:xfrm>
            <a:off x="0" y="0"/>
            <a:ext cx="12192000" cy="4648200"/>
          </a:xfrm>
          <a:solidFill>
            <a:schemeClr val="bg1">
              <a:lumMod val="95000"/>
            </a:schemeClr>
          </a:solidFill>
        </p:spPr>
        <p:txBody>
          <a:bodyPr/>
          <a:lstStyle/>
          <a:p>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endParaRPr lang="en-GB"/>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pic>
        <p:nvPicPr>
          <p:cNvPr id="15" name="Kuva 14">
            <a:extLst>
              <a:ext uri="{FF2B5EF4-FFF2-40B4-BE49-F238E27FC236}">
                <a16:creationId xmlns:a16="http://schemas.microsoft.com/office/drawing/2014/main" id="{5AD47F70-CED7-411B-A4C4-4A3E8E64C3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Dian numeron paikkamerkki 12">
            <a:extLst>
              <a:ext uri="{FF2B5EF4-FFF2-40B4-BE49-F238E27FC236}">
                <a16:creationId xmlns:a16="http://schemas.microsoft.com/office/drawing/2014/main" id="{1BEF68F8-3336-4582-9EAD-BDB8C19B5CF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2" name="Alatunnisteen paikkamerkki 11">
            <a:extLst>
              <a:ext uri="{FF2B5EF4-FFF2-40B4-BE49-F238E27FC236}">
                <a16:creationId xmlns:a16="http://schemas.microsoft.com/office/drawing/2014/main" id="{8A0F5DFF-01E6-4399-AA5D-55B4D1388531}"/>
              </a:ext>
            </a:extLst>
          </p:cNvPr>
          <p:cNvSpPr>
            <a:spLocks noGrp="1"/>
          </p:cNvSpPr>
          <p:nvPr>
            <p:ph type="ftr" sz="quarter" idx="11"/>
          </p:nvPr>
        </p:nvSpPr>
        <p:spPr>
          <a:xfrm>
            <a:off x="4038600" y="6356350"/>
            <a:ext cx="4114800" cy="365125"/>
          </a:xfrm>
        </p:spPr>
        <p:txBody>
          <a:bodyPr/>
          <a:lstStyle/>
          <a:p>
            <a:endParaRPr lang="fi-FI"/>
          </a:p>
        </p:txBody>
      </p:sp>
      <p:sp>
        <p:nvSpPr>
          <p:cNvPr id="23" name="Päivämäärän paikkamerkki 10">
            <a:extLst>
              <a:ext uri="{FF2B5EF4-FFF2-40B4-BE49-F238E27FC236}">
                <a16:creationId xmlns:a16="http://schemas.microsoft.com/office/drawing/2014/main" id="{E7C6AAC3-8B70-4145-B178-69C00258E8F2}"/>
              </a:ext>
            </a:extLst>
          </p:cNvPr>
          <p:cNvSpPr>
            <a:spLocks noGrp="1"/>
          </p:cNvSpPr>
          <p:nvPr>
            <p:ph type="dt" sz="half" idx="10"/>
          </p:nvPr>
        </p:nvSpPr>
        <p:spPr>
          <a:xfrm>
            <a:off x="2417855" y="6356350"/>
            <a:ext cx="839423" cy="365125"/>
          </a:xfrm>
        </p:spPr>
        <p:txBody>
          <a:bodyPr/>
          <a:lstStyle>
            <a:lvl1pPr algn="ctr">
              <a:defRPr/>
            </a:lvl1pPr>
          </a:lstStyle>
          <a:p>
            <a:fld id="{3B9902DE-89BB-4501-97B9-1CF528431DBC}" type="datetime1">
              <a:rPr lang="fi-FI" smtClean="0"/>
              <a:t>21.6.2022</a:t>
            </a:fld>
            <a:endParaRPr lang="fi-FI"/>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78DE432E-266F-4DC7-88BA-9607D8C1DE6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984A9B78-1747-40DE-83BB-C0D1E57A9080}"/>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508CA619-2683-4E44-818F-92C19D79A82D}"/>
              </a:ext>
            </a:extLst>
          </p:cNvPr>
          <p:cNvSpPr>
            <a:spLocks noGrp="1"/>
          </p:cNvSpPr>
          <p:nvPr>
            <p:ph type="dt" sz="half" idx="10"/>
          </p:nvPr>
        </p:nvSpPr>
        <p:spPr>
          <a:xfrm>
            <a:off x="2417855" y="6356350"/>
            <a:ext cx="839423" cy="365125"/>
          </a:xfrm>
        </p:spPr>
        <p:txBody>
          <a:bodyPr/>
          <a:lstStyle>
            <a:lvl1pPr algn="ctr">
              <a:defRPr/>
            </a:lvl1pPr>
          </a:lstStyle>
          <a:p>
            <a:fld id="{8062CB6B-4282-471D-9B1B-A6E389750BA6}"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1 Kuva, suurempi (muotti)">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78DE432E-266F-4DC7-88BA-9607D8C1DE6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984A9B78-1747-40DE-83BB-C0D1E57A9080}"/>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508CA619-2683-4E44-818F-92C19D79A82D}"/>
              </a:ext>
            </a:extLst>
          </p:cNvPr>
          <p:cNvSpPr>
            <a:spLocks noGrp="1"/>
          </p:cNvSpPr>
          <p:nvPr>
            <p:ph type="dt" sz="half" idx="10"/>
          </p:nvPr>
        </p:nvSpPr>
        <p:spPr>
          <a:xfrm>
            <a:off x="2417855" y="6356350"/>
            <a:ext cx="839423" cy="365125"/>
          </a:xfrm>
        </p:spPr>
        <p:txBody>
          <a:bodyPr/>
          <a:lstStyle>
            <a:lvl1pPr algn="ctr">
              <a:defRPr/>
            </a:lvl1pPr>
          </a:lstStyle>
          <a:p>
            <a:fld id="{8062CB6B-4282-471D-9B1B-A6E389750BA6}"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Kuvan paikkamerkki 16">
            <a:extLst>
              <a:ext uri="{FF2B5EF4-FFF2-40B4-BE49-F238E27FC236}">
                <a16:creationId xmlns:a16="http://schemas.microsoft.com/office/drawing/2014/main" id="{99BC3EE8-757B-42EE-9926-2D6914EBEB3B}"/>
              </a:ext>
            </a:extLst>
          </p:cNvPr>
          <p:cNvSpPr>
            <a:spLocks noGrp="1"/>
          </p:cNvSpPr>
          <p:nvPr>
            <p:ph type="pic" sz="quarter" idx="17"/>
          </p:nvPr>
        </p:nvSpPr>
        <p:spPr>
          <a:xfrm>
            <a:off x="6120085" y="0"/>
            <a:ext cx="6071915" cy="6867525"/>
          </a:xfrm>
          <a:custGeom>
            <a:avLst/>
            <a:gdLst>
              <a:gd name="connsiteX0" fmla="*/ 4467271 w 6605315"/>
              <a:gd name="connsiteY0" fmla="*/ 0 h 6858000"/>
              <a:gd name="connsiteX1" fmla="*/ 6605315 w 6605315"/>
              <a:gd name="connsiteY1" fmla="*/ 0 h 6858000"/>
              <a:gd name="connsiteX2" fmla="*/ 6605315 w 6605315"/>
              <a:gd name="connsiteY2" fmla="*/ 6858000 h 6858000"/>
              <a:gd name="connsiteX3" fmla="*/ 1738676 w 6605315"/>
              <a:gd name="connsiteY3" fmla="*/ 6858000 h 6858000"/>
              <a:gd name="connsiteX4" fmla="*/ 252141 w 6605315"/>
              <a:gd name="connsiteY4" fmla="*/ 4594860 h 6858000"/>
              <a:gd name="connsiteX5" fmla="*/ 665526 w 6605315"/>
              <a:gd name="connsiteY5" fmla="*/ 2508885 h 6858000"/>
              <a:gd name="connsiteX0" fmla="*/ 4467271 w 6605315"/>
              <a:gd name="connsiteY0" fmla="*/ 0 h 6867525"/>
              <a:gd name="connsiteX1" fmla="*/ 6605315 w 6605315"/>
              <a:gd name="connsiteY1" fmla="*/ 0 h 6867525"/>
              <a:gd name="connsiteX2" fmla="*/ 6071915 w 6605315"/>
              <a:gd name="connsiteY2" fmla="*/ 6867525 h 6867525"/>
              <a:gd name="connsiteX3" fmla="*/ 1738676 w 6605315"/>
              <a:gd name="connsiteY3" fmla="*/ 6858000 h 6867525"/>
              <a:gd name="connsiteX4" fmla="*/ 252141 w 6605315"/>
              <a:gd name="connsiteY4" fmla="*/ 4594860 h 6867525"/>
              <a:gd name="connsiteX5" fmla="*/ 665526 w 6605315"/>
              <a:gd name="connsiteY5" fmla="*/ 2508885 h 6867525"/>
              <a:gd name="connsiteX6" fmla="*/ 4467271 w 6605315"/>
              <a:gd name="connsiteY6" fmla="*/ 0 h 6867525"/>
              <a:gd name="connsiteX0" fmla="*/ 4467271 w 6071915"/>
              <a:gd name="connsiteY0" fmla="*/ 0 h 6867525"/>
              <a:gd name="connsiteX1" fmla="*/ 6062390 w 6071915"/>
              <a:gd name="connsiteY1" fmla="*/ 0 h 6867525"/>
              <a:gd name="connsiteX2" fmla="*/ 6071915 w 6071915"/>
              <a:gd name="connsiteY2" fmla="*/ 6867525 h 6867525"/>
              <a:gd name="connsiteX3" fmla="*/ 1738676 w 6071915"/>
              <a:gd name="connsiteY3" fmla="*/ 6858000 h 6867525"/>
              <a:gd name="connsiteX4" fmla="*/ 252141 w 6071915"/>
              <a:gd name="connsiteY4" fmla="*/ 4594860 h 6867525"/>
              <a:gd name="connsiteX5" fmla="*/ 665526 w 6071915"/>
              <a:gd name="connsiteY5" fmla="*/ 2508885 h 6867525"/>
              <a:gd name="connsiteX6" fmla="*/ 4467271 w 6071915"/>
              <a:gd name="connsiteY6"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1915" h="6867525">
                <a:moveTo>
                  <a:pt x="4467271" y="0"/>
                </a:moveTo>
                <a:lnTo>
                  <a:pt x="6062390" y="0"/>
                </a:lnTo>
                <a:lnTo>
                  <a:pt x="6071915" y="6867525"/>
                </a:lnTo>
                <a:lnTo>
                  <a:pt x="1738676" y="6858000"/>
                </a:lnTo>
                <a:lnTo>
                  <a:pt x="252141" y="4594860"/>
                </a:lnTo>
                <a:cubicBezTo>
                  <a:pt x="-206964" y="3896360"/>
                  <a:pt x="-21544" y="2962910"/>
                  <a:pt x="665526" y="2508885"/>
                </a:cubicBezTo>
                <a:lnTo>
                  <a:pt x="4467271" y="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88707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16" name="Dian numeron paikkamerkki 12">
            <a:extLst>
              <a:ext uri="{FF2B5EF4-FFF2-40B4-BE49-F238E27FC236}">
                <a16:creationId xmlns:a16="http://schemas.microsoft.com/office/drawing/2014/main" id="{CF933BC2-7C3D-46E1-AC0E-AEB2B07155FC}"/>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5" name="Alatunnisteen paikkamerkki 11">
            <a:extLst>
              <a:ext uri="{FF2B5EF4-FFF2-40B4-BE49-F238E27FC236}">
                <a16:creationId xmlns:a16="http://schemas.microsoft.com/office/drawing/2014/main" id="{B64FDCFC-945E-4792-821C-128865A98CDF}"/>
              </a:ext>
            </a:extLst>
          </p:cNvPr>
          <p:cNvSpPr>
            <a:spLocks noGrp="1"/>
          </p:cNvSpPr>
          <p:nvPr>
            <p:ph type="ftr" sz="quarter" idx="11"/>
          </p:nvPr>
        </p:nvSpPr>
        <p:spPr>
          <a:xfrm>
            <a:off x="4038600" y="6356350"/>
            <a:ext cx="4114800" cy="365125"/>
          </a:xfrm>
        </p:spPr>
        <p:txBody>
          <a:bodyPr/>
          <a:lstStyle/>
          <a:p>
            <a:endParaRPr lang="fi-FI"/>
          </a:p>
        </p:txBody>
      </p:sp>
      <p:sp>
        <p:nvSpPr>
          <p:cNvPr id="14" name="Päivämäärän paikkamerkki 10">
            <a:extLst>
              <a:ext uri="{FF2B5EF4-FFF2-40B4-BE49-F238E27FC236}">
                <a16:creationId xmlns:a16="http://schemas.microsoft.com/office/drawing/2014/main" id="{837B9746-831D-417A-A84F-96C5C3687632}"/>
              </a:ext>
            </a:extLst>
          </p:cNvPr>
          <p:cNvSpPr>
            <a:spLocks noGrp="1"/>
          </p:cNvSpPr>
          <p:nvPr>
            <p:ph type="dt" sz="half" idx="10"/>
          </p:nvPr>
        </p:nvSpPr>
        <p:spPr>
          <a:xfrm>
            <a:off x="2417855" y="6356350"/>
            <a:ext cx="839423" cy="365125"/>
          </a:xfrm>
        </p:spPr>
        <p:txBody>
          <a:bodyPr/>
          <a:lstStyle>
            <a:lvl1pPr algn="ctr">
              <a:defRPr/>
            </a:lvl1pPr>
          </a:lstStyle>
          <a:p>
            <a:fld id="{8EA8E9A7-5484-4E2B-9A2C-29576BFA3A62}"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0" name="Kuva 9">
            <a:extLst>
              <a:ext uri="{FF2B5EF4-FFF2-40B4-BE49-F238E27FC236}">
                <a16:creationId xmlns:a16="http://schemas.microsoft.com/office/drawing/2014/main" id="{86AE12A2-759C-40F1-B3C5-5EEDDF2CE2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3340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3 Kuvaa (muotti)">
    <p:spTree>
      <p:nvGrpSpPr>
        <p:cNvPr id="1" name=""/>
        <p:cNvGrpSpPr/>
        <p:nvPr/>
      </p:nvGrpSpPr>
      <p:grpSpPr>
        <a:xfrm>
          <a:off x="0" y="0"/>
          <a:ext cx="0" cy="0"/>
          <a:chOff x="0" y="0"/>
          <a:chExt cx="0" cy="0"/>
        </a:xfrm>
      </p:grpSpPr>
      <p:sp>
        <p:nvSpPr>
          <p:cNvPr id="18" name="Dian numeron paikkamerkki 12">
            <a:extLst>
              <a:ext uri="{FF2B5EF4-FFF2-40B4-BE49-F238E27FC236}">
                <a16:creationId xmlns:a16="http://schemas.microsoft.com/office/drawing/2014/main" id="{6CE25E3D-09AA-4782-B684-3CAA78A7742F}"/>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7" name="Alatunnisteen paikkamerkki 11">
            <a:extLst>
              <a:ext uri="{FF2B5EF4-FFF2-40B4-BE49-F238E27FC236}">
                <a16:creationId xmlns:a16="http://schemas.microsoft.com/office/drawing/2014/main" id="{CB238EC0-E1DA-454B-B0CD-DCB57B43C6C1}"/>
              </a:ext>
            </a:extLst>
          </p:cNvPr>
          <p:cNvSpPr>
            <a:spLocks noGrp="1"/>
          </p:cNvSpPr>
          <p:nvPr>
            <p:ph type="ftr" sz="quarter" idx="11"/>
          </p:nvPr>
        </p:nvSpPr>
        <p:spPr>
          <a:xfrm>
            <a:off x="4038600" y="6356350"/>
            <a:ext cx="4114800" cy="365125"/>
          </a:xfrm>
        </p:spPr>
        <p:txBody>
          <a:bodyPr/>
          <a:lstStyle/>
          <a:p>
            <a:endParaRPr lang="fi-FI"/>
          </a:p>
        </p:txBody>
      </p:sp>
      <p:sp>
        <p:nvSpPr>
          <p:cNvPr id="15" name="Päivämäärän paikkamerkki 10">
            <a:extLst>
              <a:ext uri="{FF2B5EF4-FFF2-40B4-BE49-F238E27FC236}">
                <a16:creationId xmlns:a16="http://schemas.microsoft.com/office/drawing/2014/main" id="{8A00DF95-BF00-4EEE-808F-0E89BA3A19D4}"/>
              </a:ext>
            </a:extLst>
          </p:cNvPr>
          <p:cNvSpPr>
            <a:spLocks noGrp="1"/>
          </p:cNvSpPr>
          <p:nvPr>
            <p:ph type="dt" sz="half" idx="10"/>
          </p:nvPr>
        </p:nvSpPr>
        <p:spPr>
          <a:xfrm>
            <a:off x="2417855" y="6356350"/>
            <a:ext cx="839423" cy="365125"/>
          </a:xfrm>
        </p:spPr>
        <p:txBody>
          <a:bodyPr/>
          <a:lstStyle>
            <a:lvl1pPr algn="ctr">
              <a:defRPr/>
            </a:lvl1pPr>
          </a:lstStyle>
          <a:p>
            <a:fld id="{E7E0501E-0EF0-4011-A25B-7D088C1A1B77}"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704447"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8" y="2057399"/>
            <a:ext cx="5704447"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6743699" y="1332718"/>
            <a:ext cx="3264498" cy="328477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10" name="Kuvan paikkamerkki 28">
            <a:extLst>
              <a:ext uri="{FF2B5EF4-FFF2-40B4-BE49-F238E27FC236}">
                <a16:creationId xmlns:a16="http://schemas.microsoft.com/office/drawing/2014/main" id="{583C486A-092E-4FD1-A2AA-BEF0D7B42CF1}"/>
              </a:ext>
            </a:extLst>
          </p:cNvPr>
          <p:cNvSpPr>
            <a:spLocks noGrp="1" noChangeAspect="1"/>
          </p:cNvSpPr>
          <p:nvPr>
            <p:ph type="pic" sz="quarter" idx="21"/>
          </p:nvPr>
        </p:nvSpPr>
        <p:spPr>
          <a:xfrm>
            <a:off x="9103540" y="-349236"/>
            <a:ext cx="3340470" cy="3361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16" name="Kuvan paikkamerkki 28">
            <a:extLst>
              <a:ext uri="{FF2B5EF4-FFF2-40B4-BE49-F238E27FC236}">
                <a16:creationId xmlns:a16="http://schemas.microsoft.com/office/drawing/2014/main" id="{39DBBB42-CCC5-4DC9-AC8E-89CDDA2778F1}"/>
              </a:ext>
            </a:extLst>
          </p:cNvPr>
          <p:cNvSpPr>
            <a:spLocks noGrp="1" noChangeAspect="1"/>
          </p:cNvSpPr>
          <p:nvPr>
            <p:ph type="pic" sz="quarter" idx="23"/>
          </p:nvPr>
        </p:nvSpPr>
        <p:spPr>
          <a:xfrm>
            <a:off x="9631955" y="2890603"/>
            <a:ext cx="3264498" cy="328477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1" name="Kuva 10">
            <a:extLst>
              <a:ext uri="{FF2B5EF4-FFF2-40B4-BE49-F238E27FC236}">
                <a16:creationId xmlns:a16="http://schemas.microsoft.com/office/drawing/2014/main" id="{91FBFF52-B6EA-47D1-8CFE-E4BFF5B6A8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80637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97240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2266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761322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2104749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endParaRPr lang="en-GB"/>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endParaRPr lang="en-GB"/>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7652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17" name="Dian numeron paikkamerkki 12">
            <a:extLst>
              <a:ext uri="{FF2B5EF4-FFF2-40B4-BE49-F238E27FC236}">
                <a16:creationId xmlns:a16="http://schemas.microsoft.com/office/drawing/2014/main" id="{89EADED2-722A-4F78-A112-83BCA621C85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6" name="Alatunnisteen paikkamerkki 11">
            <a:extLst>
              <a:ext uri="{FF2B5EF4-FFF2-40B4-BE49-F238E27FC236}">
                <a16:creationId xmlns:a16="http://schemas.microsoft.com/office/drawing/2014/main" id="{DBED2E63-3DD6-4D77-B68E-BA8658DA87F9}"/>
              </a:ext>
            </a:extLst>
          </p:cNvPr>
          <p:cNvSpPr>
            <a:spLocks noGrp="1"/>
          </p:cNvSpPr>
          <p:nvPr>
            <p:ph type="ftr" sz="quarter" idx="11"/>
          </p:nvPr>
        </p:nvSpPr>
        <p:spPr>
          <a:xfrm>
            <a:off x="4038600" y="6356350"/>
            <a:ext cx="4114800" cy="365125"/>
          </a:xfrm>
        </p:spPr>
        <p:txBody>
          <a:bodyPr/>
          <a:lstStyle/>
          <a:p>
            <a:endParaRPr lang="fi-FI"/>
          </a:p>
        </p:txBody>
      </p:sp>
      <p:sp>
        <p:nvSpPr>
          <p:cNvPr id="15" name="Päivämäärän paikkamerkki 10">
            <a:extLst>
              <a:ext uri="{FF2B5EF4-FFF2-40B4-BE49-F238E27FC236}">
                <a16:creationId xmlns:a16="http://schemas.microsoft.com/office/drawing/2014/main" id="{5F247003-C078-4761-95F0-1B35946443B3}"/>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21.6.2022</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pic>
        <p:nvPicPr>
          <p:cNvPr id="14" name="Kuva 13">
            <a:extLst>
              <a:ext uri="{FF2B5EF4-FFF2-40B4-BE49-F238E27FC236}">
                <a16:creationId xmlns:a16="http://schemas.microsoft.com/office/drawing/2014/main" id="{BCF371FC-059A-4F27-928C-8D84867B3E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1" name="Dian numeron paikkamerkki 12">
            <a:extLst>
              <a:ext uri="{FF2B5EF4-FFF2-40B4-BE49-F238E27FC236}">
                <a16:creationId xmlns:a16="http://schemas.microsoft.com/office/drawing/2014/main" id="{A1423C27-5889-4488-A0FC-41A2DBB20ED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0" name="Alatunnisteen paikkamerkki 11">
            <a:extLst>
              <a:ext uri="{FF2B5EF4-FFF2-40B4-BE49-F238E27FC236}">
                <a16:creationId xmlns:a16="http://schemas.microsoft.com/office/drawing/2014/main" id="{6AB8C829-55A5-4F84-AB37-D2EECDA9E1F3}"/>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11F80442-681E-40A1-BE06-EC93DAB0655B}"/>
              </a:ext>
            </a:extLst>
          </p:cNvPr>
          <p:cNvSpPr>
            <a:spLocks noGrp="1"/>
          </p:cNvSpPr>
          <p:nvPr>
            <p:ph type="dt" sz="half" idx="10"/>
          </p:nvPr>
        </p:nvSpPr>
        <p:spPr>
          <a:xfrm>
            <a:off x="2417855" y="6356350"/>
            <a:ext cx="839423" cy="365125"/>
          </a:xfrm>
        </p:spPr>
        <p:txBody>
          <a:bodyPr/>
          <a:lstStyle>
            <a:lvl1pPr algn="ctr">
              <a:defRPr/>
            </a:lvl1pPr>
          </a:lstStyle>
          <a:p>
            <a:fld id="{158D7AB8-D306-437F-9F7F-585EB0517B16}"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pic>
        <p:nvPicPr>
          <p:cNvPr id="12" name="Kuva 11">
            <a:extLst>
              <a:ext uri="{FF2B5EF4-FFF2-40B4-BE49-F238E27FC236}">
                <a16:creationId xmlns:a16="http://schemas.microsoft.com/office/drawing/2014/main" id="{A7FA5150-5C96-4B7C-81F0-D0F5295527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50564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eksti + 1 Kuv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1979117"/>
            <a:ext cx="4533899" cy="946151"/>
          </a:xfrm>
        </p:spPr>
        <p:txBody>
          <a:bodyPr anchor="t">
            <a:noAutofit/>
          </a:bodyPr>
          <a:lstStyle>
            <a:lvl1pPr>
              <a:lnSpc>
                <a:spcPct val="100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2925268"/>
            <a:ext cx="4533900"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213110" y="-114300"/>
            <a:ext cx="5978889" cy="7086600"/>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64703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Teksti + 1 Kuv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95800" y="651968"/>
            <a:ext cx="2962274" cy="1371599"/>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95800" y="2207718"/>
            <a:ext cx="2962275" cy="3496664"/>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114300" y="-76200"/>
            <a:ext cx="4182301" cy="7048500"/>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18488963-AACE-489F-BB30-A3C137A0B9A3}"/>
              </a:ext>
            </a:extLst>
          </p:cNvPr>
          <p:cNvSpPr>
            <a:spLocks noGrp="1"/>
          </p:cNvSpPr>
          <p:nvPr>
            <p:ph type="pic" sz="quarter" idx="14"/>
          </p:nvPr>
        </p:nvSpPr>
        <p:spPr>
          <a:xfrm>
            <a:off x="8123999" y="-95250"/>
            <a:ext cx="4182300" cy="704850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24096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Teksti + 2 Kuva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1979117"/>
            <a:ext cx="4533899"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2925268"/>
            <a:ext cx="4533900"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18314" y="-104775"/>
            <a:ext cx="3573462" cy="3476625"/>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09FE9C02-2781-43A2-8472-0D2C00D8B934}"/>
              </a:ext>
            </a:extLst>
          </p:cNvPr>
          <p:cNvSpPr>
            <a:spLocks noGrp="1"/>
          </p:cNvSpPr>
          <p:nvPr>
            <p:ph type="pic" sz="quarter" idx="14"/>
          </p:nvPr>
        </p:nvSpPr>
        <p:spPr>
          <a:xfrm>
            <a:off x="6818313" y="3486150"/>
            <a:ext cx="3573462" cy="3476624"/>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58425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21.6.2022</a:t>
            </a:fld>
            <a:endParaRPr lang="fi-FI"/>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endParaRPr lang="en-GB"/>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endParaRPr lang="en-GB"/>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endParaRPr lang="en-GB"/>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40774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1" name="Dian numeron paikkamerkki 12">
            <a:extLst>
              <a:ext uri="{FF2B5EF4-FFF2-40B4-BE49-F238E27FC236}">
                <a16:creationId xmlns:a16="http://schemas.microsoft.com/office/drawing/2014/main" id="{FA73AC12-37B3-4DB7-AC38-166FFF03D6D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0" name="Alatunnisteen paikkamerkki 11">
            <a:extLst>
              <a:ext uri="{FF2B5EF4-FFF2-40B4-BE49-F238E27FC236}">
                <a16:creationId xmlns:a16="http://schemas.microsoft.com/office/drawing/2014/main" id="{312208B4-335E-414E-BF18-AE28DB1E7A90}"/>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6C18FE85-C13D-4207-9F9B-526DFF48967B}"/>
              </a:ext>
            </a:extLst>
          </p:cNvPr>
          <p:cNvSpPr>
            <a:spLocks noGrp="1"/>
          </p:cNvSpPr>
          <p:nvPr>
            <p:ph type="dt" sz="half" idx="10"/>
          </p:nvPr>
        </p:nvSpPr>
        <p:spPr>
          <a:xfrm>
            <a:off x="2417855" y="6356350"/>
            <a:ext cx="839423" cy="365125"/>
          </a:xfrm>
        </p:spPr>
        <p:txBody>
          <a:bodyPr/>
          <a:lstStyle>
            <a:lvl1pPr algn="ctr">
              <a:defRPr/>
            </a:lvl1pPr>
          </a:lstStyle>
          <a:p>
            <a:fld id="{46475869-75B8-446B-85C1-08DDDEFAE1A9}"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pic>
        <p:nvPicPr>
          <p:cNvPr id="15" name="Kuva 14">
            <a:extLst>
              <a:ext uri="{FF2B5EF4-FFF2-40B4-BE49-F238E27FC236}">
                <a16:creationId xmlns:a16="http://schemas.microsoft.com/office/drawing/2014/main" id="{ADF49F6B-3889-4A66-9674-30662297B3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41460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D35631E9-5DB0-46A8-8BD7-C952E120ABD4}"/>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7627DBF-8F13-4150-8090-72572BD41CA8}"/>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90997E3-4BF5-4534-918C-D1EC955AA423}"/>
              </a:ext>
            </a:extLst>
          </p:cNvPr>
          <p:cNvSpPr>
            <a:spLocks noGrp="1"/>
          </p:cNvSpPr>
          <p:nvPr>
            <p:ph type="dt" sz="half" idx="10"/>
          </p:nvPr>
        </p:nvSpPr>
        <p:spPr>
          <a:xfrm>
            <a:off x="2417855" y="6356350"/>
            <a:ext cx="839423" cy="365125"/>
          </a:xfrm>
        </p:spPr>
        <p:txBody>
          <a:bodyPr/>
          <a:lstStyle>
            <a:lvl1pPr algn="ctr">
              <a:defRPr/>
            </a:lvl1pPr>
          </a:lstStyle>
          <a:p>
            <a:fld id="{44CA999C-63D5-478F-BD71-21042FC79E5F}"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endParaRPr lang="en-GB"/>
          </a:p>
        </p:txBody>
      </p:sp>
    </p:spTree>
    <p:extLst>
      <p:ext uri="{BB962C8B-B14F-4D97-AF65-F5344CB8AC3E}">
        <p14:creationId xmlns:p14="http://schemas.microsoft.com/office/powerpoint/2010/main" val="4153941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BD580F7B-9E97-4650-BF38-49F83B6FFB2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1D5AA76-B207-446A-BC5D-93A3ACED0561}"/>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0AEE058-695B-4ED0-A54E-C5DBA92A8787}"/>
              </a:ext>
            </a:extLst>
          </p:cNvPr>
          <p:cNvSpPr>
            <a:spLocks noGrp="1"/>
          </p:cNvSpPr>
          <p:nvPr>
            <p:ph type="dt" sz="half" idx="10"/>
          </p:nvPr>
        </p:nvSpPr>
        <p:spPr>
          <a:xfrm>
            <a:off x="2417855" y="6356350"/>
            <a:ext cx="839423" cy="365125"/>
          </a:xfrm>
        </p:spPr>
        <p:txBody>
          <a:bodyPr/>
          <a:lstStyle>
            <a:lvl1pPr algn="ctr">
              <a:defRPr/>
            </a:lvl1pPr>
          </a:lstStyle>
          <a:p>
            <a:fld id="{DAB2F150-526D-47B8-B846-DFB7FF91ED26}"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71777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Kaavio vasemmalle">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0204C8A5-BB20-4093-9468-D7605445D9A8}"/>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666B1FB4-A6EC-4655-AB18-4F50052AB315}"/>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66D8DCC4-4EEB-4295-B8F8-1AE75FACF49C}"/>
              </a:ext>
            </a:extLst>
          </p:cNvPr>
          <p:cNvSpPr>
            <a:spLocks noGrp="1"/>
          </p:cNvSpPr>
          <p:nvPr>
            <p:ph type="dt" sz="half" idx="10"/>
          </p:nvPr>
        </p:nvSpPr>
        <p:spPr>
          <a:xfrm>
            <a:off x="2417855" y="6356350"/>
            <a:ext cx="839423" cy="365125"/>
          </a:xfrm>
        </p:spPr>
        <p:txBody>
          <a:bodyPr/>
          <a:lstStyle>
            <a:lvl1pPr algn="ctr">
              <a:defRPr/>
            </a:lvl1pPr>
          </a:lstStyle>
          <a:p>
            <a:fld id="{D104A81E-1506-4F61-9986-8B05084C3FC8}"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2" cy="1498599"/>
          </a:xfrm>
        </p:spPr>
        <p:txBody>
          <a:bodyPr anchor="ctr">
            <a:normAutofit/>
          </a:bodyPr>
          <a:lstStyle>
            <a:lvl1pPr>
              <a:lnSpc>
                <a:spcPct val="100000"/>
              </a:lnSpc>
              <a:defRPr sz="4400"/>
            </a:lvl1pPr>
          </a:lstStyle>
          <a:p>
            <a:r>
              <a:rPr lang="fi-FI"/>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7543799" y="2057399"/>
            <a:ext cx="3808412" cy="3838575"/>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057401"/>
            <a:ext cx="6408737" cy="3838574"/>
          </a:xfrm>
          <a:solidFill>
            <a:schemeClr val="accent1">
              <a:lumMod val="20000"/>
              <a:lumOff val="80000"/>
            </a:schemeClr>
          </a:solidFill>
        </p:spPr>
        <p:txBody>
          <a:bodyPr anchor="ct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204560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C6BFE31C-D44F-4549-9CE1-73CDE372D96D}"/>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A672276-36D9-42A8-A07E-B560C5A70181}"/>
              </a:ext>
            </a:extLst>
          </p:cNvPr>
          <p:cNvSpPr>
            <a:spLocks noGrp="1"/>
          </p:cNvSpPr>
          <p:nvPr>
            <p:ph type="ftr" sz="quarter" idx="11"/>
          </p:nvPr>
        </p:nvSpPr>
        <p:spPr>
          <a:xfrm>
            <a:off x="4038600" y="6356350"/>
            <a:ext cx="4114800" cy="365125"/>
          </a:xfrm>
        </p:spPr>
        <p:txBody>
          <a:bodyPr/>
          <a:lstStyle/>
          <a:p>
            <a:endParaRPr lang="fi-FI"/>
          </a:p>
        </p:txBody>
      </p:sp>
      <p:sp>
        <p:nvSpPr>
          <p:cNvPr id="13" name="Päivämäärän paikkamerkki 10">
            <a:extLst>
              <a:ext uri="{FF2B5EF4-FFF2-40B4-BE49-F238E27FC236}">
                <a16:creationId xmlns:a16="http://schemas.microsoft.com/office/drawing/2014/main" id="{C70EEC32-BCC0-462B-8A8E-F748A0B16FC2}"/>
              </a:ext>
            </a:extLst>
          </p:cNvPr>
          <p:cNvSpPr>
            <a:spLocks noGrp="1"/>
          </p:cNvSpPr>
          <p:nvPr>
            <p:ph type="dt" sz="half" idx="10"/>
          </p:nvPr>
        </p:nvSpPr>
        <p:spPr>
          <a:xfrm>
            <a:off x="2417855" y="6356350"/>
            <a:ext cx="839423" cy="365125"/>
          </a:xfrm>
        </p:spPr>
        <p:txBody>
          <a:bodyPr/>
          <a:lstStyle>
            <a:lvl1pPr algn="ctr">
              <a:defRPr/>
            </a:lvl1pPr>
          </a:lstStyle>
          <a:p>
            <a:fld id="{DEF3CE95-878B-43C3-B592-C77F74E893AA}" type="datetime1">
              <a:rPr lang="fi-FI" smtClean="0"/>
              <a:t>21.6.2022</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endParaRPr lang="en-GB"/>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endParaRPr lang="en-GB"/>
          </a:p>
        </p:txBody>
      </p:sp>
      <p:pic>
        <p:nvPicPr>
          <p:cNvPr id="12" name="Kuva 11">
            <a:extLst>
              <a:ext uri="{FF2B5EF4-FFF2-40B4-BE49-F238E27FC236}">
                <a16:creationId xmlns:a16="http://schemas.microsoft.com/office/drawing/2014/main" id="{A66F1D03-2048-4591-AA52-613644F97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6343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21.6.2022</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BD580F7B-9E97-4650-BF38-49F83B6FFB2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1D5AA76-B207-446A-BC5D-93A3ACED0561}"/>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0AEE058-695B-4ED0-A54E-C5DBA92A8787}"/>
              </a:ext>
            </a:extLst>
          </p:cNvPr>
          <p:cNvSpPr>
            <a:spLocks noGrp="1"/>
          </p:cNvSpPr>
          <p:nvPr>
            <p:ph type="dt" sz="half" idx="10"/>
          </p:nvPr>
        </p:nvSpPr>
        <p:spPr>
          <a:xfrm>
            <a:off x="2417855" y="6356350"/>
            <a:ext cx="839423" cy="365125"/>
          </a:xfrm>
        </p:spPr>
        <p:txBody>
          <a:bodyPr/>
          <a:lstStyle>
            <a:lvl1pPr algn="ctr">
              <a:defRPr/>
            </a:lvl1pPr>
          </a:lstStyle>
          <a:p>
            <a:fld id="{DAB2F150-526D-47B8-B846-DFB7FF91ED26}" type="datetime1">
              <a:rPr lang="fi-FI" smtClean="0"/>
              <a:t>21.6.2022</a:t>
            </a:fld>
            <a:endParaRPr lang="fi-FI"/>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652389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21.6.2022</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386001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21.6.2022</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282863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21.6.2022</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2263791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21.6.2022</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3572788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7 Välidia Vaalea 3">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21.6.2022</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a:xfrm>
            <a:off x="1480349" y="2350403"/>
            <a:ext cx="7126014" cy="1325563"/>
          </a:xfrm>
        </p:spPr>
        <p:txBody>
          <a:bodyPr>
            <a:noAutofit/>
          </a:bodyPr>
          <a:lstStyle>
            <a:lvl1pPr algn="l">
              <a:lnSpc>
                <a:spcPct val="100000"/>
              </a:lnSpc>
              <a:defRPr>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4" name="Suorakulmio: Pyöristetyt kulmat 3">
            <a:extLst>
              <a:ext uri="{FF2B5EF4-FFF2-40B4-BE49-F238E27FC236}">
                <a16:creationId xmlns:a16="http://schemas.microsoft.com/office/drawing/2014/main" id="{37E4AF01-C158-4D9E-B00D-1CA079147027}"/>
              </a:ext>
              <a:ext uri="{C183D7F6-B498-43B3-948B-1728B52AA6E4}">
                <adec:decorative xmlns:adec="http://schemas.microsoft.com/office/drawing/2017/decorative" val="1"/>
              </a:ext>
            </a:extLst>
          </p:cNvPr>
          <p:cNvSpPr/>
          <p:nvPr userDrawn="1"/>
        </p:nvSpPr>
        <p:spPr>
          <a:xfrm>
            <a:off x="622890" y="1286540"/>
            <a:ext cx="1905000" cy="20201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870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Dian numeron paikkamerkki 12">
            <a:extLst>
              <a:ext uri="{FF2B5EF4-FFF2-40B4-BE49-F238E27FC236}">
                <a16:creationId xmlns:a16="http://schemas.microsoft.com/office/drawing/2014/main" id="{E9CFB132-ED67-4C6C-B70A-F94A9CE81B6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1" name="Alatunnisteen paikkamerkki 11">
            <a:extLst>
              <a:ext uri="{FF2B5EF4-FFF2-40B4-BE49-F238E27FC236}">
                <a16:creationId xmlns:a16="http://schemas.microsoft.com/office/drawing/2014/main" id="{8A8035C9-1926-4D0F-AB71-82F4AB1FBF87}"/>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2B358E9D-63D9-4DD0-BB53-6D4C122F4F3F}"/>
              </a:ext>
            </a:extLst>
          </p:cNvPr>
          <p:cNvSpPr>
            <a:spLocks noGrp="1"/>
          </p:cNvSpPr>
          <p:nvPr>
            <p:ph type="dt" sz="half" idx="10"/>
          </p:nvPr>
        </p:nvSpPr>
        <p:spPr>
          <a:xfrm>
            <a:off x="2417855" y="6356350"/>
            <a:ext cx="839423" cy="365125"/>
          </a:xfrm>
        </p:spPr>
        <p:txBody>
          <a:bodyPr/>
          <a:lstStyle>
            <a:lvl1pPr algn="ctr">
              <a:defRPr/>
            </a:lvl1pPr>
          </a:lstStyle>
          <a:p>
            <a:fld id="{DC129146-BE42-486B-9F5D-367950DA55A5}" type="datetime1">
              <a:rPr lang="fi-FI" smtClean="0"/>
              <a:t>21.6.2022</a:t>
            </a:fld>
            <a:endParaRPr lang="fi-FI"/>
          </a:p>
        </p:txBody>
      </p:sp>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a:t>Kiitos</a:t>
            </a:r>
            <a:endParaRPr lang="en-GB"/>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endParaRPr lang="fi-FI"/>
          </a:p>
        </p:txBody>
      </p:sp>
      <p:pic>
        <p:nvPicPr>
          <p:cNvPr id="23" name="Kuva 22">
            <a:extLst>
              <a:ext uri="{FF2B5EF4-FFF2-40B4-BE49-F238E27FC236}">
                <a16:creationId xmlns:a16="http://schemas.microsoft.com/office/drawing/2014/main" id="{808280CE-EA2F-4AAF-879D-4E7B263CC9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spTree>
    <p:extLst>
      <p:ext uri="{BB962C8B-B14F-4D97-AF65-F5344CB8AC3E}">
        <p14:creationId xmlns:p14="http://schemas.microsoft.com/office/powerpoint/2010/main" val="2032500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Dian numeron paikkamerkki 12">
            <a:extLst>
              <a:ext uri="{FF2B5EF4-FFF2-40B4-BE49-F238E27FC236}">
                <a16:creationId xmlns:a16="http://schemas.microsoft.com/office/drawing/2014/main" id="{E9CFB132-ED67-4C6C-B70A-F94A9CE81B6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1" name="Alatunnisteen paikkamerkki 11">
            <a:extLst>
              <a:ext uri="{FF2B5EF4-FFF2-40B4-BE49-F238E27FC236}">
                <a16:creationId xmlns:a16="http://schemas.microsoft.com/office/drawing/2014/main" id="{8A8035C9-1926-4D0F-AB71-82F4AB1FBF87}"/>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2B358E9D-63D9-4DD0-BB53-6D4C122F4F3F}"/>
              </a:ext>
            </a:extLst>
          </p:cNvPr>
          <p:cNvSpPr>
            <a:spLocks noGrp="1"/>
          </p:cNvSpPr>
          <p:nvPr>
            <p:ph type="dt" sz="half" idx="10"/>
          </p:nvPr>
        </p:nvSpPr>
        <p:spPr>
          <a:xfrm>
            <a:off x="2417855" y="6356350"/>
            <a:ext cx="839423" cy="365125"/>
          </a:xfrm>
        </p:spPr>
        <p:txBody>
          <a:bodyPr/>
          <a:lstStyle>
            <a:lvl1pPr algn="ctr">
              <a:defRPr/>
            </a:lvl1pPr>
          </a:lstStyle>
          <a:p>
            <a:fld id="{DC129146-BE42-486B-9F5D-367950DA55A5}" type="datetime1">
              <a:rPr lang="fi-FI" smtClean="0"/>
              <a:t>21.6.2022</a:t>
            </a:fld>
            <a:endParaRPr lang="fi-FI"/>
          </a:p>
        </p:txBody>
      </p:sp>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a:t>Kiitos</a:t>
            </a:r>
            <a:endParaRPr lang="en-GB"/>
          </a:p>
        </p:txBody>
      </p:sp>
      <p:pic>
        <p:nvPicPr>
          <p:cNvPr id="23" name="Kuva 22">
            <a:extLst>
              <a:ext uri="{FF2B5EF4-FFF2-40B4-BE49-F238E27FC236}">
                <a16:creationId xmlns:a16="http://schemas.microsoft.com/office/drawing/2014/main" id="{808280CE-EA2F-4AAF-879D-4E7B263CC9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654983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a:solidFill>
                  <a:schemeClr val="accent3"/>
                </a:solidFill>
                <a:latin typeface="+mj-lt"/>
              </a:rPr>
              <a:t>Yhteiseen suuntaan</a:t>
            </a:r>
            <a:endParaRPr lang="en-GB" sz="480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3FBF8D9-EA46-4606-BEE8-0168E2F93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9" name="Päivämäärän paikkamerkki 10">
            <a:extLst>
              <a:ext uri="{FF2B5EF4-FFF2-40B4-BE49-F238E27FC236}">
                <a16:creationId xmlns:a16="http://schemas.microsoft.com/office/drawing/2014/main" id="{B25CD700-9849-41C3-8739-52CEC4E32E0E}"/>
              </a:ext>
            </a:extLst>
          </p:cNvPr>
          <p:cNvSpPr>
            <a:spLocks noGrp="1"/>
          </p:cNvSpPr>
          <p:nvPr>
            <p:ph type="dt" sz="half" idx="10"/>
          </p:nvPr>
        </p:nvSpPr>
        <p:spPr>
          <a:xfrm>
            <a:off x="2417855" y="6356350"/>
            <a:ext cx="839423" cy="365125"/>
          </a:xfrm>
        </p:spPr>
        <p:txBody>
          <a:bodyPr/>
          <a:lstStyle>
            <a:lvl1pPr algn="ctr">
              <a:defRPr/>
            </a:lvl1pPr>
          </a:lstStyle>
          <a:p>
            <a:fld id="{49380C91-2A18-4549-B4E3-398F680DBB57}" type="datetime1">
              <a:rPr lang="fi-FI" smtClean="0"/>
              <a:t>21.6.2022</a:t>
            </a:fld>
            <a:endParaRPr lang="fi-FI"/>
          </a:p>
        </p:txBody>
      </p:sp>
      <p:sp>
        <p:nvSpPr>
          <p:cNvPr id="10" name="Alatunnisteen paikkamerkki 11">
            <a:extLst>
              <a:ext uri="{FF2B5EF4-FFF2-40B4-BE49-F238E27FC236}">
                <a16:creationId xmlns:a16="http://schemas.microsoft.com/office/drawing/2014/main" id="{592DD780-6291-4E8D-BB25-C35A945B69EE}"/>
              </a:ext>
            </a:extLst>
          </p:cNvPr>
          <p:cNvSpPr>
            <a:spLocks noGrp="1"/>
          </p:cNvSpPr>
          <p:nvPr>
            <p:ph type="ftr" sz="quarter" idx="11"/>
          </p:nvPr>
        </p:nvSpPr>
        <p:spPr>
          <a:xfrm>
            <a:off x="4038600" y="6356350"/>
            <a:ext cx="4114800" cy="365125"/>
          </a:xfrm>
        </p:spPr>
        <p:txBody>
          <a:bodyPr/>
          <a:lstStyle/>
          <a:p>
            <a:endParaRPr lang="fi-FI"/>
          </a:p>
        </p:txBody>
      </p:sp>
      <p:sp>
        <p:nvSpPr>
          <p:cNvPr id="11" name="Dian numeron paikkamerkki 12">
            <a:extLst>
              <a:ext uri="{FF2B5EF4-FFF2-40B4-BE49-F238E27FC236}">
                <a16:creationId xmlns:a16="http://schemas.microsoft.com/office/drawing/2014/main" id="{DE704074-83C5-4311-97A1-3BD92362AEC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30268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21.6.2022</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458303"/>
            <a:ext cx="1008017" cy="365125"/>
          </a:xfrm>
        </p:spPr>
        <p:txBody>
          <a:bodyPr/>
          <a:lstStyle/>
          <a:p>
            <a:fld id="{C312FA34-5D1D-499F-961D-1685BB9FE7CA}" type="datetime1">
              <a:rPr lang="fi-FI" smtClean="0"/>
              <a:t>21.6.2022</a:t>
            </a:fld>
            <a:endParaRPr lang="fi-FI"/>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3135698"/>
            <a:ext cx="2280603" cy="365125"/>
          </a:xfrm>
        </p:spPr>
        <p:txBody>
          <a:bodyPr/>
          <a:lstStyle/>
          <a:p>
            <a:endParaRPr lang="fi-FI"/>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1497889"/>
            <a:ext cx="1071155" cy="365125"/>
          </a:xfrm>
        </p:spPr>
        <p:txBody>
          <a:body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81912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21.6.2022</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019032" y="18331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4</a:t>
            </a:r>
            <a:endParaRPr lang="en-GB">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19032" y="50712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21.6.2022</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328187"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019032" y="18331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4743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4</a:t>
            </a:r>
            <a:endParaRPr lang="en-GB">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17855" y="43187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27114" y="5052150"/>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5</a:t>
            </a:r>
            <a:endParaRPr lang="en-GB">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898912" y="5071200"/>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DD371D0C-9555-4C87-A153-85E55DD90F4A}"/>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1684FA9-1336-424A-883F-2D1751782760}"/>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CB581957-D6EC-4831-A42B-56EC08EB6CDC}"/>
              </a:ext>
            </a:extLst>
          </p:cNvPr>
          <p:cNvSpPr>
            <a:spLocks noGrp="1"/>
          </p:cNvSpPr>
          <p:nvPr>
            <p:ph type="dt" sz="half" idx="10"/>
          </p:nvPr>
        </p:nvSpPr>
        <p:spPr>
          <a:xfrm>
            <a:off x="2417855" y="6356350"/>
            <a:ext cx="839423" cy="365125"/>
          </a:xfrm>
        </p:spPr>
        <p:txBody>
          <a:bodyPr/>
          <a:lstStyle>
            <a:lvl1pPr algn="ctr">
              <a:defRPr/>
            </a:lvl1pPr>
          </a:lstStyle>
          <a:p>
            <a:fld id="{36F12D70-F590-4470-A51A-3133ADB0943F}" type="datetime1">
              <a:rPr lang="fi-FI" smtClean="0"/>
              <a:t>21.6.2022</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7" name="Kuva 6">
            <a:extLst>
              <a:ext uri="{FF2B5EF4-FFF2-40B4-BE49-F238E27FC236}">
                <a16:creationId xmlns:a16="http://schemas.microsoft.com/office/drawing/2014/main" id="{4329377B-D253-46F2-B933-4C3E7C0EB91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0EB4B033-A315-4B27-B5CF-72B66C5265A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96E2A34E-E099-41B3-8D90-45101051B037}"/>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C150E4F4-9AC5-4712-95B0-41528C56E9B5}"/>
              </a:ext>
            </a:extLst>
          </p:cNvPr>
          <p:cNvSpPr>
            <a:spLocks noGrp="1"/>
          </p:cNvSpPr>
          <p:nvPr>
            <p:ph type="dt" sz="half" idx="10"/>
          </p:nvPr>
        </p:nvSpPr>
        <p:spPr>
          <a:xfrm>
            <a:off x="2417855" y="6356350"/>
            <a:ext cx="839423" cy="365125"/>
          </a:xfrm>
        </p:spPr>
        <p:txBody>
          <a:bodyPr/>
          <a:lstStyle>
            <a:lvl1pPr algn="ctr">
              <a:defRPr/>
            </a:lvl1pPr>
          </a:lstStyle>
          <a:p>
            <a:fld id="{42202EAD-DF27-4972-A69F-6D6CEBB8B645}" type="datetime1">
              <a:rPr lang="fi-FI" smtClean="0"/>
              <a:t>21.6.2022</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endParaRPr lang="en-GB"/>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6" name="Dian numeron paikkamerkki 12">
            <a:extLst>
              <a:ext uri="{FF2B5EF4-FFF2-40B4-BE49-F238E27FC236}">
                <a16:creationId xmlns:a16="http://schemas.microsoft.com/office/drawing/2014/main" id="{65854CE0-55AD-48D6-B94E-DE93AF2BA32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5" name="Alatunnisteen paikkamerkki 11">
            <a:extLst>
              <a:ext uri="{FF2B5EF4-FFF2-40B4-BE49-F238E27FC236}">
                <a16:creationId xmlns:a16="http://schemas.microsoft.com/office/drawing/2014/main" id="{692D334F-CC61-4EA6-842D-76E78971A6A7}"/>
              </a:ext>
            </a:extLst>
          </p:cNvPr>
          <p:cNvSpPr>
            <a:spLocks noGrp="1"/>
          </p:cNvSpPr>
          <p:nvPr>
            <p:ph type="ftr" sz="quarter" idx="11"/>
          </p:nvPr>
        </p:nvSpPr>
        <p:spPr>
          <a:xfrm>
            <a:off x="4038600" y="6356350"/>
            <a:ext cx="4114800" cy="365125"/>
          </a:xfrm>
        </p:spPr>
        <p:txBody>
          <a:bodyPr/>
          <a:lstStyle/>
          <a:p>
            <a:endParaRPr lang="fi-FI"/>
          </a:p>
        </p:txBody>
      </p:sp>
      <p:sp>
        <p:nvSpPr>
          <p:cNvPr id="14" name="Päivämäärän paikkamerkki 10">
            <a:extLst>
              <a:ext uri="{FF2B5EF4-FFF2-40B4-BE49-F238E27FC236}">
                <a16:creationId xmlns:a16="http://schemas.microsoft.com/office/drawing/2014/main" id="{66C62B2F-470F-46B3-8236-33F6156FC005}"/>
              </a:ext>
            </a:extLst>
          </p:cNvPr>
          <p:cNvSpPr>
            <a:spLocks noGrp="1"/>
          </p:cNvSpPr>
          <p:nvPr>
            <p:ph type="dt" sz="half" idx="10"/>
          </p:nvPr>
        </p:nvSpPr>
        <p:spPr>
          <a:xfrm>
            <a:off x="2417855" y="6356350"/>
            <a:ext cx="839423" cy="365125"/>
          </a:xfrm>
        </p:spPr>
        <p:txBody>
          <a:bodyPr/>
          <a:lstStyle>
            <a:lvl1pPr algn="ctr">
              <a:defRPr/>
            </a:lvl1pPr>
          </a:lstStyle>
          <a:p>
            <a:fld id="{3B9902DE-89BB-4501-97B9-1CF528431DBC}" type="datetime1">
              <a:rPr lang="fi-FI" smtClean="0"/>
              <a:t>21.6.2022</a:t>
            </a:fld>
            <a:endParaRPr lang="fi-FI"/>
          </a:p>
        </p:txBody>
      </p:sp>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8" y="1896022"/>
            <a:ext cx="5157787"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8" y="2736057"/>
            <a:ext cx="5157787"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1" name="Kuva 10">
            <a:extLst>
              <a:ext uri="{FF2B5EF4-FFF2-40B4-BE49-F238E27FC236}">
                <a16:creationId xmlns:a16="http://schemas.microsoft.com/office/drawing/2014/main" id="{CF0330FA-ABFB-4F7C-9913-3A6FAE8A31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123825" y="6356350"/>
            <a:ext cx="1008017"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fld id="{5F33D40F-B22E-45FF-BADA-EE8B5ACB92FA}" type="datetime1">
              <a:rPr lang="fi-FI" smtClean="0"/>
              <a:t>21.6.2022</a:t>
            </a:fld>
            <a:endParaRPr lang="fi-FI"/>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2202997" y="6356350"/>
            <a:ext cx="4114800"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1131842" y="6356350"/>
            <a:ext cx="1071155"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89" r:id="rId12"/>
    <p:sldLayoutId id="2147483661" r:id="rId13"/>
    <p:sldLayoutId id="2147483669" r:id="rId14"/>
    <p:sldLayoutId id="2147483680" r:id="rId15"/>
    <p:sldLayoutId id="2147483701" r:id="rId16"/>
    <p:sldLayoutId id="2147483702" r:id="rId17"/>
    <p:sldLayoutId id="2147483698" r:id="rId18"/>
    <p:sldLayoutId id="2147483696" r:id="rId19"/>
    <p:sldLayoutId id="2147483657" r:id="rId20"/>
    <p:sldLayoutId id="2147483695" r:id="rId21"/>
    <p:sldLayoutId id="2147483703" r:id="rId22"/>
    <p:sldLayoutId id="2147483697" r:id="rId23"/>
    <p:sldLayoutId id="2147483700" r:id="rId24"/>
    <p:sldLayoutId id="2147483666" r:id="rId25"/>
    <p:sldLayoutId id="2147483681" r:id="rId26"/>
    <p:sldLayoutId id="2147483670" r:id="rId27"/>
    <p:sldLayoutId id="2147483682" r:id="rId28"/>
    <p:sldLayoutId id="2147483671" r:id="rId29"/>
    <p:sldLayoutId id="2147483685" r:id="rId30"/>
    <p:sldLayoutId id="2147483691" r:id="rId31"/>
    <p:sldLayoutId id="2147483693" r:id="rId32"/>
    <p:sldLayoutId id="2147483692" r:id="rId33"/>
    <p:sldLayoutId id="2147483699" r:id="rId34"/>
    <p:sldLayoutId id="2147483687" r:id="rId35"/>
    <p:sldLayoutId id="2147483672" r:id="rId36"/>
    <p:sldLayoutId id="2147483688" r:id="rId37"/>
    <p:sldLayoutId id="2147483684" r:id="rId38"/>
    <p:sldLayoutId id="2147483655" r:id="rId39"/>
    <p:sldLayoutId id="2147483665" r:id="rId40"/>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1755" y="5103197"/>
            <a:ext cx="5953124" cy="1619249"/>
          </a:xfrm>
        </p:spPr>
        <p:txBody>
          <a:bodyPr/>
          <a:lstStyle/>
          <a:p>
            <a:r>
              <a:rPr lang="en-GB" dirty="0" err="1"/>
              <a:t>Maanmittauslaitos</a:t>
            </a:r>
            <a:r>
              <a:rPr lang="en-GB" dirty="0"/>
              <a:t> </a:t>
            </a:r>
          </a:p>
          <a:p>
            <a:r>
              <a:rPr lang="en-GB" dirty="0"/>
              <a:t>Teppo Rantanen, </a:t>
            </a:r>
            <a:r>
              <a:rPr lang="en-GB" dirty="0" err="1"/>
              <a:t>toimitusinsinööri</a:t>
            </a:r>
            <a:r>
              <a:rPr lang="en-GB" dirty="0"/>
              <a:t>, maanmittausinsinööri (DI)</a:t>
            </a:r>
          </a:p>
          <a:p>
            <a:r>
              <a:rPr lang="en-GB" dirty="0" err="1"/>
              <a:t>Hollola</a:t>
            </a:r>
            <a:r>
              <a:rPr lang="en-GB" dirty="0"/>
              <a:t> 15.6.2022 </a:t>
            </a:r>
            <a:r>
              <a:rPr lang="en-GB" dirty="0" err="1"/>
              <a:t>ja</a:t>
            </a:r>
            <a:r>
              <a:rPr lang="en-GB" dirty="0"/>
              <a:t> Lahti 17.6.2022</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262098" y="4090893"/>
            <a:ext cx="5953125" cy="1012304"/>
          </a:xfrm>
        </p:spPr>
        <p:txBody>
          <a:bodyPr/>
          <a:lstStyle/>
          <a:p>
            <a:r>
              <a:rPr lang="en-GB" dirty="0" err="1"/>
              <a:t>Lahden</a:t>
            </a:r>
            <a:r>
              <a:rPr lang="en-GB" dirty="0"/>
              <a:t> </a:t>
            </a:r>
            <a:r>
              <a:rPr lang="en-GB" dirty="0" err="1"/>
              <a:t>eteläisen</a:t>
            </a:r>
            <a:r>
              <a:rPr lang="en-GB" dirty="0"/>
              <a:t> </a:t>
            </a:r>
            <a:r>
              <a:rPr lang="en-GB" dirty="0" err="1"/>
              <a:t>kehätien</a:t>
            </a:r>
            <a:r>
              <a:rPr lang="en-GB" dirty="0"/>
              <a:t> </a:t>
            </a:r>
            <a:r>
              <a:rPr lang="en-GB" dirty="0" err="1"/>
              <a:t>nk</a:t>
            </a:r>
            <a:r>
              <a:rPr lang="en-GB" dirty="0"/>
              <a:t>. II-</a:t>
            </a:r>
            <a:r>
              <a:rPr lang="en-GB" dirty="0" err="1"/>
              <a:t>vaiheen</a:t>
            </a:r>
            <a:r>
              <a:rPr lang="en-GB" dirty="0"/>
              <a:t> </a:t>
            </a:r>
            <a:r>
              <a:rPr lang="en-GB" dirty="0" err="1"/>
              <a:t>maantietoimitus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262098" y="2024941"/>
            <a:ext cx="7115175" cy="1981199"/>
          </a:xfrm>
        </p:spPr>
        <p:txBody>
          <a:bodyPr/>
          <a:lstStyle/>
          <a:p>
            <a:r>
              <a:rPr lang="fi-FI" dirty="0"/>
              <a:t>Maantietoimitus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dirty="0"/>
              <a:t>Asianosaiselle voidaan vaadittaessa määrätä korvausta </a:t>
            </a:r>
            <a:r>
              <a:rPr lang="fi-FI" sz="2000" i="1" dirty="0"/>
              <a:t>välttämättömistä</a:t>
            </a:r>
            <a:r>
              <a:rPr lang="fi-FI" sz="2000" dirty="0"/>
              <a:t> edunvalvontakustannuksista:</a:t>
            </a:r>
          </a:p>
          <a:p>
            <a:pPr marL="800100" lvl="1" indent="-342900">
              <a:buFont typeface="Arial" panose="020B0604020202020204" pitchFamily="34" charset="0"/>
              <a:buChar char="•"/>
            </a:pPr>
            <a:r>
              <a:rPr lang="fi-FI" sz="1800" dirty="0"/>
              <a:t>Ansionmenetys</a:t>
            </a:r>
          </a:p>
          <a:p>
            <a:pPr marL="800100" lvl="1" indent="-342900">
              <a:buFont typeface="Arial" panose="020B0604020202020204" pitchFamily="34" charset="0"/>
              <a:buChar char="•"/>
            </a:pPr>
            <a:r>
              <a:rPr lang="fi-FI" sz="1800" dirty="0"/>
              <a:t>Matkakustannukset</a:t>
            </a:r>
          </a:p>
          <a:p>
            <a:pPr marL="800100" lvl="1" indent="-342900">
              <a:buFont typeface="Arial" panose="020B0604020202020204" pitchFamily="34" charset="0"/>
              <a:buChar char="•"/>
            </a:pPr>
            <a:r>
              <a:rPr lang="fi-FI" sz="1800" dirty="0"/>
              <a:t>Kustannukset tarvittavista selvityksistä</a:t>
            </a:r>
          </a:p>
          <a:p>
            <a:pPr marL="800100" lvl="1" indent="-342900">
              <a:buFont typeface="Arial" panose="020B0604020202020204" pitchFamily="34" charset="0"/>
              <a:buChar char="•"/>
            </a:pPr>
            <a:r>
              <a:rPr lang="fi-FI" sz="1800" dirty="0"/>
              <a:t>Asiamieskustannukset</a:t>
            </a:r>
            <a:br>
              <a:rPr lang="fi-FI" dirty="0"/>
            </a:br>
            <a:endParaRPr lang="fi-FI" dirty="0"/>
          </a:p>
          <a:p>
            <a:pPr marL="342900" indent="-342900">
              <a:buFont typeface="Arial" panose="020B0604020202020204" pitchFamily="34" charset="0"/>
              <a:buChar char="•"/>
            </a:pPr>
            <a:r>
              <a:rPr lang="fi-FI" sz="2000" dirty="0"/>
              <a:t>Kustannuksista on esitettävä luotettava selvitys viimeistään toimituksen loppukokouksessa</a:t>
            </a:r>
          </a:p>
          <a:p>
            <a:pPr marL="342900" indent="-342900">
              <a:buFont typeface="Arial" panose="020B0604020202020204" pitchFamily="34" charset="0"/>
              <a:buChar char="•"/>
            </a:pPr>
            <a:r>
              <a:rPr lang="fi-FI" sz="2000" dirty="0">
                <a:latin typeface="Daytona"/>
              </a:rPr>
              <a:t>Usein lunastaja hyväksyy tietyn vakiokorvauksen maksettavaksi ilman  selvitystä</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Edunvalvonta</a:t>
            </a:r>
            <a:endParaRPr lang="en-GB" sz="3200"/>
          </a:p>
        </p:txBody>
      </p:sp>
    </p:spTree>
    <p:extLst>
      <p:ext uri="{BB962C8B-B14F-4D97-AF65-F5344CB8AC3E}">
        <p14:creationId xmlns:p14="http://schemas.microsoft.com/office/powerpoint/2010/main" val="359049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a:latin typeface="Daytona"/>
              </a:rPr>
              <a:t>Lopulliset päätösasiakirjat ovat saatavilla viimeistään 14 päivän kuluessa loppukokouksesta. Toimituksessa tehdyistä päätöksistä voi tämän jälkeen valittaa maaoikeuteen 30 päivän ajan.</a:t>
            </a:r>
            <a:endParaRPr lang="fi-FI">
              <a:latin typeface="Daytona"/>
            </a:endParaRPr>
          </a:p>
          <a:p>
            <a:pPr marL="342900" indent="-342900">
              <a:buFont typeface="Arial" panose="020B0604020202020204" pitchFamily="34" charset="0"/>
              <a:buChar char="•"/>
            </a:pPr>
            <a:r>
              <a:rPr lang="fi-FI" sz="2000">
                <a:latin typeface="Daytona"/>
              </a:rPr>
              <a:t>Toimitus on lainvoimainen valitusajan päätyttyä tai kun mahdollinen muutoksenhaku on lopullisesti ratkaistu.</a:t>
            </a:r>
          </a:p>
          <a:p>
            <a:pPr marL="342900" indent="-342900">
              <a:buFont typeface="Arial" panose="020B0604020202020204" pitchFamily="34" charset="0"/>
              <a:buChar char="•"/>
            </a:pPr>
            <a:r>
              <a:rPr lang="fi-FI" sz="2000"/>
              <a:t>Toimituksen saatua lainvoiman toimituksesta tehdään merkinnät kiinteistörekisteriin.</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Maantietoimituksen</a:t>
            </a:r>
            <a:r>
              <a:rPr lang="en-GB" sz="3200"/>
              <a:t> </a:t>
            </a:r>
            <a:r>
              <a:rPr lang="en-GB" sz="3200" err="1"/>
              <a:t>päättyminen</a:t>
            </a:r>
            <a:endParaRPr lang="en-GB" sz="3200"/>
          </a:p>
        </p:txBody>
      </p:sp>
    </p:spTree>
    <p:extLst>
      <p:ext uri="{BB962C8B-B14F-4D97-AF65-F5344CB8AC3E}">
        <p14:creationId xmlns:p14="http://schemas.microsoft.com/office/powerpoint/2010/main" val="276053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ELY-keskus maksaa korvaukset toimituksen lopettamisen jälkeen</a:t>
            </a:r>
          </a:p>
          <a:p>
            <a:pPr marL="800100" lvl="1" indent="-342900">
              <a:buFont typeface="Arial" panose="020B0604020202020204" pitchFamily="34" charset="0"/>
              <a:buChar char="•"/>
            </a:pPr>
            <a:r>
              <a:rPr lang="fi-FI"/>
              <a:t>Jos korvauksen saaja valittaa, korvaus maksetaan toimituksessa määrätyn suuruisena</a:t>
            </a:r>
          </a:p>
          <a:p>
            <a:pPr marL="800100" lvl="1" indent="-342900">
              <a:buFont typeface="Arial" panose="020B0604020202020204" pitchFamily="34" charset="0"/>
              <a:buChar char="•"/>
            </a:pPr>
            <a:r>
              <a:rPr lang="fi-FI"/>
              <a:t>Jos ELY-keskus valittaa, riidanalainen osa korvauksesta maksetaan maanomistajalle vain tienpitäjän hyväksymää vakuutta vastaan</a:t>
            </a:r>
            <a:br>
              <a:rPr lang="fi-FI"/>
            </a:br>
            <a:endParaRPr lang="fi-FI"/>
          </a:p>
          <a:p>
            <a:pPr marL="342900" indent="-342900">
              <a:buFont typeface="Arial" panose="020B0604020202020204" pitchFamily="34" charset="0"/>
              <a:buChar char="•"/>
            </a:pPr>
            <a:r>
              <a:rPr lang="fi-FI" sz="2000"/>
              <a:t>Korvaukset maksetaan kolmen kuukauden kuluessa toimituksen lopettamisesta</a:t>
            </a:r>
          </a:p>
          <a:p>
            <a:pPr marL="800100" lvl="1" indent="-342900">
              <a:buFont typeface="Arial" panose="020B0604020202020204" pitchFamily="34" charset="0"/>
              <a:buChar char="•"/>
            </a:pPr>
            <a:r>
              <a:rPr lang="fi-FI"/>
              <a:t>Maksun viivästyessä korvaukselle maksetaan korkolain mukaista viivästyskorkoa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Korvausten</a:t>
            </a:r>
            <a:r>
              <a:rPr lang="en-GB" sz="3200"/>
              <a:t> </a:t>
            </a:r>
            <a:r>
              <a:rPr lang="en-GB" sz="3200" err="1"/>
              <a:t>maksaminen</a:t>
            </a:r>
            <a:endParaRPr lang="en-GB" sz="3200"/>
          </a:p>
        </p:txBody>
      </p:sp>
    </p:spTree>
    <p:extLst>
      <p:ext uri="{BB962C8B-B14F-4D97-AF65-F5344CB8AC3E}">
        <p14:creationId xmlns:p14="http://schemas.microsoft.com/office/powerpoint/2010/main" val="243753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Korvaukset ja korko ovat veronalaista tuloa, joka asianosaisen on ilmoitettava oma-aloitteisesti verottajalle</a:t>
            </a:r>
          </a:p>
          <a:p>
            <a:pPr marL="342900" indent="-342900">
              <a:buFont typeface="Arial" panose="020B0604020202020204" pitchFamily="34" charset="0"/>
              <a:buChar char="•"/>
            </a:pPr>
            <a:r>
              <a:rPr lang="fi-FI" sz="2000"/>
              <a:t>Korvausta verotetaan myyntivoittona tai maataloustulona</a:t>
            </a:r>
          </a:p>
          <a:p>
            <a:pPr marL="342900" indent="-342900">
              <a:buFont typeface="Arial" panose="020B0604020202020204" pitchFamily="34" charset="0"/>
              <a:buChar char="•"/>
            </a:pPr>
            <a:r>
              <a:rPr lang="fi-FI" sz="2000"/>
              <a:t>Kohteenkorvauksiin ja yleensä haitankorvauksiinkin sovelletaan säännöstä luovutusvoiton osittaisesta verovapaudesta </a:t>
            </a:r>
            <a:r>
              <a:rPr lang="fi-FI" sz="2000">
                <a:latin typeface="Arial" panose="020B0604020202020204" pitchFamily="34" charset="0"/>
                <a:cs typeface="Arial" panose="020B0604020202020204" pitchFamily="34" charset="0"/>
              </a:rPr>
              <a:t>→ hankintameno-olettama 80 %</a:t>
            </a:r>
          </a:p>
          <a:p>
            <a:pPr marL="342900" indent="-342900">
              <a:buFont typeface="Arial" panose="020B0604020202020204" pitchFamily="34" charset="0"/>
              <a:buChar char="•"/>
            </a:pPr>
            <a:r>
              <a:rPr lang="fi-FI" sz="2000">
                <a:latin typeface="+mj-lt"/>
                <a:cs typeface="Arial" panose="020B0604020202020204" pitchFamily="34" charset="0"/>
              </a:rPr>
              <a:t>Veronalaisen tulon sijaan saadut vahingonkorvaukset ovat veronalaista tuloa</a:t>
            </a:r>
          </a:p>
          <a:p>
            <a:pPr marL="800100" lvl="1" indent="-342900">
              <a:buFont typeface="Arial" panose="020B0604020202020204" pitchFamily="34" charset="0"/>
              <a:buChar char="•"/>
            </a:pPr>
            <a:r>
              <a:rPr lang="fi-FI" sz="1600">
                <a:latin typeface="Arial" panose="020B0604020202020204" pitchFamily="34" charset="0"/>
                <a:cs typeface="Arial" panose="020B0604020202020204" pitchFamily="34" charset="0"/>
              </a:rPr>
              <a:t> </a:t>
            </a:r>
            <a:r>
              <a:rPr lang="fi-FI" sz="1800">
                <a:latin typeface="+mj-lt"/>
                <a:cs typeface="Arial" panose="020B0604020202020204" pitchFamily="34" charset="0"/>
              </a:rPr>
              <a:t>Esimerkiksi korvaus sadon menetyksestä on maatalouden tuloa</a:t>
            </a:r>
          </a:p>
          <a:p>
            <a:pPr marL="342900" indent="-342900">
              <a:buFont typeface="Arial" panose="020B0604020202020204" pitchFamily="34" charset="0"/>
              <a:buChar char="•"/>
            </a:pPr>
            <a:r>
              <a:rPr lang="fi-FI" sz="2000">
                <a:latin typeface="+mj-lt"/>
                <a:cs typeface="Arial" panose="020B0604020202020204" pitchFamily="34" charset="0"/>
              </a:rPr>
              <a:t>Esimerkiksi poistetusta pihakasvillisuudesta tai –rakenteista maksetut korvaukset ovat verovapaita</a:t>
            </a:r>
          </a:p>
          <a:p>
            <a:pPr marL="342900" indent="-342900">
              <a:buFont typeface="Arial" panose="020B0604020202020204" pitchFamily="34" charset="0"/>
              <a:buChar char="•"/>
            </a:pPr>
            <a:r>
              <a:rPr lang="fi-FI" sz="2000">
                <a:latin typeface="+mj-lt"/>
                <a:cs typeface="Arial" panose="020B0604020202020204" pitchFamily="34" charset="0"/>
              </a:rPr>
              <a:t>Tarvittaessa lisätietoja antaa Verohallinto</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Korvausten</a:t>
            </a:r>
            <a:r>
              <a:rPr lang="en-GB" sz="3200"/>
              <a:t> </a:t>
            </a:r>
            <a:r>
              <a:rPr lang="en-GB" sz="3200" err="1"/>
              <a:t>verotus</a:t>
            </a:r>
            <a:endParaRPr lang="en-GB" sz="3200"/>
          </a:p>
        </p:txBody>
      </p:sp>
    </p:spTree>
    <p:extLst>
      <p:ext uri="{BB962C8B-B14F-4D97-AF65-F5344CB8AC3E}">
        <p14:creationId xmlns:p14="http://schemas.microsoft.com/office/powerpoint/2010/main" val="40823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sz="2000" b="1"/>
              <a:t>Tarvitaan, kun rakennetaan uusi maantie tai tien parantamista varten on laajennettava tiealuetta</a:t>
            </a:r>
          </a:p>
          <a:p>
            <a:r>
              <a:rPr lang="fi-FI" sz="2000" b="1"/>
              <a:t>Esityksen sisältö</a:t>
            </a:r>
            <a:r>
              <a:rPr lang="fi-FI" sz="2000"/>
              <a:t>:</a:t>
            </a:r>
          </a:p>
          <a:p>
            <a:pPr marL="342900" indent="-342900">
              <a:buFont typeface="Arial" panose="020B0604020202020204" pitchFamily="34" charset="0"/>
              <a:buChar char="•"/>
            </a:pPr>
            <a:r>
              <a:rPr lang="fi-FI" sz="2000"/>
              <a:t>Mikä on tienpitäjän ja Maanmittauslaitoksen rooli toimituksessa?</a:t>
            </a:r>
          </a:p>
          <a:p>
            <a:pPr marL="342900" indent="-342900">
              <a:buFont typeface="Arial" panose="020B0604020202020204" pitchFamily="34" charset="0"/>
              <a:buChar char="•"/>
            </a:pPr>
            <a:r>
              <a:rPr lang="fi-FI" sz="2000">
                <a:latin typeface="Daytona"/>
              </a:rPr>
              <a:t>Mikä on lunastustoimikunta? Entä ketkä ovat hankkeen asianosaisia?</a:t>
            </a:r>
          </a:p>
          <a:p>
            <a:pPr marL="342900" indent="-342900">
              <a:buFont typeface="Arial" panose="020B0604020202020204" pitchFamily="34" charset="0"/>
              <a:buChar char="•"/>
            </a:pPr>
            <a:r>
              <a:rPr lang="fi-FI" sz="2000"/>
              <a:t>Miten maantietoimitus etenee?</a:t>
            </a:r>
          </a:p>
          <a:p>
            <a:pPr marL="800100" lvl="1" indent="-342900">
              <a:buFont typeface="Arial" panose="020B0604020202020204" pitchFamily="34" charset="0"/>
              <a:buChar char="•"/>
            </a:pPr>
            <a:r>
              <a:rPr lang="fi-FI" sz="1800"/>
              <a:t>Tiehankkeeseen tarvittavien alueiden haltuunotto</a:t>
            </a:r>
          </a:p>
          <a:p>
            <a:pPr marL="800100" lvl="1" indent="-342900">
              <a:buFont typeface="Arial" panose="020B0604020202020204" pitchFamily="34" charset="0"/>
              <a:buChar char="•"/>
            </a:pPr>
            <a:r>
              <a:rPr lang="fi-FI" sz="1800"/>
              <a:t>Maantien rakentaminen</a:t>
            </a:r>
          </a:p>
          <a:p>
            <a:pPr marL="800100" lvl="1" indent="-342900">
              <a:buFont typeface="Arial" panose="020B0604020202020204" pitchFamily="34" charset="0"/>
              <a:buChar char="•"/>
            </a:pPr>
            <a:r>
              <a:rPr lang="fi-FI" sz="1800"/>
              <a:t>Rajojen merkitseminen maastoon ja toimituskartan laatiminen</a:t>
            </a:r>
          </a:p>
          <a:p>
            <a:pPr marL="800100" lvl="1" indent="-342900">
              <a:buFont typeface="Arial" panose="020B0604020202020204" pitchFamily="34" charset="0"/>
              <a:buChar char="•"/>
            </a:pPr>
            <a:r>
              <a:rPr lang="fi-FI" sz="1800"/>
              <a:t>Korvausten määrääminen ja maksaminen</a:t>
            </a:r>
          </a:p>
          <a:p>
            <a:pPr lvl="1"/>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Maantietoimitus</a:t>
            </a:r>
            <a:endParaRPr lang="en-GB" sz="3200"/>
          </a:p>
        </p:txBody>
      </p:sp>
    </p:spTree>
    <p:extLst>
      <p:ext uri="{BB962C8B-B14F-4D97-AF65-F5344CB8AC3E}">
        <p14:creationId xmlns:p14="http://schemas.microsoft.com/office/powerpoint/2010/main" val="318709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838200" y="552051"/>
            <a:ext cx="10825480" cy="1325563"/>
          </a:xfrm>
        </p:spPr>
        <p:txBody>
          <a:bodyPr>
            <a:normAutofit/>
          </a:bodyPr>
          <a:lstStyle/>
          <a:p>
            <a:r>
              <a:rPr lang="en-GB" sz="3200" err="1"/>
              <a:t>Tienpitäjän</a:t>
            </a:r>
            <a:r>
              <a:rPr lang="en-GB" sz="3200"/>
              <a:t> </a:t>
            </a:r>
            <a:r>
              <a:rPr lang="en-GB" sz="3200" err="1"/>
              <a:t>ja</a:t>
            </a:r>
            <a:r>
              <a:rPr lang="en-GB" sz="3200"/>
              <a:t> </a:t>
            </a:r>
            <a:r>
              <a:rPr lang="en-GB" sz="3200" err="1"/>
              <a:t>Maanmittauslaitoksen</a:t>
            </a:r>
            <a:r>
              <a:rPr lang="en-GB" sz="3200"/>
              <a:t> </a:t>
            </a:r>
            <a:r>
              <a:rPr lang="en-GB" sz="3200" err="1"/>
              <a:t>roolit</a:t>
            </a:r>
            <a:r>
              <a:rPr lang="en-GB" sz="3200"/>
              <a:t> </a:t>
            </a:r>
            <a:r>
              <a:rPr lang="en-GB" sz="3200" err="1"/>
              <a:t>toimituksessa</a:t>
            </a:r>
            <a:endParaRPr lang="en-GB" sz="3200"/>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sz="2000" b="1"/>
              <a:t>Väylävirasto tienpitäjänä</a:t>
            </a:r>
          </a:p>
          <a:p>
            <a:pPr marL="342900" indent="-342900">
              <a:spcAft>
                <a:spcPts val="1200"/>
              </a:spcAft>
              <a:buFont typeface="Arial" panose="020B0604020202020204" pitchFamily="34" charset="0"/>
              <a:buChar char="•"/>
            </a:pPr>
            <a:r>
              <a:rPr lang="fi-FI" sz="2000"/>
              <a:t>Vastaa tien suunnittelusta, rakennuttamisesta ja kunnossapidosta.</a:t>
            </a:r>
          </a:p>
          <a:p>
            <a:r>
              <a:rPr lang="fi-FI" sz="2000" b="1"/>
              <a:t>ELY-keskus tienpitäjän edustajana</a:t>
            </a:r>
          </a:p>
          <a:p>
            <a:pPr marL="342900" indent="-342900">
              <a:spcAft>
                <a:spcPts val="1200"/>
              </a:spcAft>
              <a:buFont typeface="Arial" panose="020B0604020202020204" pitchFamily="34" charset="0"/>
              <a:buChar char="•"/>
            </a:pPr>
            <a:r>
              <a:rPr lang="fi-FI" sz="2000"/>
              <a:t>Hakee maantietoimitusta ja käyttää tienpitäjän puhevaltaa toimituksessa.</a:t>
            </a:r>
          </a:p>
          <a:p>
            <a:r>
              <a:rPr lang="fi-FI" sz="2000" b="1"/>
              <a:t>Maanmittauslaitos puolueettomana toimijana</a:t>
            </a:r>
            <a:endParaRPr lang="fi-FI" sz="2000"/>
          </a:p>
          <a:p>
            <a:pPr marL="342900" indent="-342900">
              <a:buFont typeface="Arial" panose="020B0604020202020204" pitchFamily="34" charset="0"/>
              <a:buChar char="•"/>
            </a:pPr>
            <a:r>
              <a:rPr lang="fi-FI" sz="2000"/>
              <a:t>Vastaa maantietoimituksen käsittelystä ja siellä tehtävistä päätöksistä.</a:t>
            </a:r>
          </a:p>
          <a:p>
            <a:pPr marL="342900" indent="-342900">
              <a:buFont typeface="Arial" panose="020B0604020202020204" pitchFamily="34" charset="0"/>
              <a:buChar char="•"/>
            </a:pPr>
            <a:r>
              <a:rPr lang="fi-FI" sz="2000"/>
              <a:t>Rekisteröi toimituksen kiinteistörekisteriin.</a:t>
            </a:r>
          </a:p>
          <a:p>
            <a:pPr lvl="1"/>
            <a:endParaRPr lang="fi-FI"/>
          </a:p>
        </p:txBody>
      </p:sp>
    </p:spTree>
    <p:extLst>
      <p:ext uri="{BB962C8B-B14F-4D97-AF65-F5344CB8AC3E}">
        <p14:creationId xmlns:p14="http://schemas.microsoft.com/office/powerpoint/2010/main" val="223276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b="1"/>
              <a:t>Lunastustoimikunta</a:t>
            </a:r>
            <a:endParaRPr lang="fi-FI"/>
          </a:p>
          <a:p>
            <a:pPr marL="342900" indent="-342900">
              <a:buFont typeface="Arial" panose="020B0604020202020204" pitchFamily="34" charset="0"/>
              <a:buChar char="•"/>
            </a:pPr>
            <a:r>
              <a:rPr lang="fi-FI" sz="2000"/>
              <a:t>Maanmittauslaitoksen toimitusinsinööri ja kaksi puolueetonta maallikkoa eli uskottua miestä</a:t>
            </a:r>
          </a:p>
          <a:p>
            <a:pPr marL="342900" indent="-342900">
              <a:buFont typeface="Arial" panose="020B0604020202020204" pitchFamily="34" charset="0"/>
              <a:buChar char="•"/>
            </a:pPr>
            <a:r>
              <a:rPr lang="fi-FI" sz="2000"/>
              <a:t>Tekee asianosaisia kuultuaan toimituskokouksissa kaikki maantietoimitukseen kuuluvat päätökset.</a:t>
            </a:r>
          </a:p>
          <a:p>
            <a:r>
              <a:rPr lang="fi-FI" b="1"/>
              <a:t>Maantietoimituksen asianosaisia ovat</a:t>
            </a:r>
            <a:endParaRPr lang="fi-FI"/>
          </a:p>
          <a:p>
            <a:pPr marL="342900" indent="-342900">
              <a:buFont typeface="Arial" panose="020B0604020202020204" pitchFamily="34" charset="0"/>
              <a:buChar char="•"/>
            </a:pPr>
            <a:r>
              <a:rPr lang="fi-FI" sz="2000"/>
              <a:t>Tienpitoviranomainen</a:t>
            </a:r>
          </a:p>
          <a:p>
            <a:pPr marL="342900" indent="-342900">
              <a:buFont typeface="Arial" panose="020B0604020202020204" pitchFamily="34" charset="0"/>
              <a:buChar char="•"/>
            </a:pPr>
            <a:r>
              <a:rPr lang="fi-FI" sz="2000"/>
              <a:t>Maanomistajat tien läheisyydestä</a:t>
            </a:r>
          </a:p>
          <a:p>
            <a:pPr marL="342900" indent="-342900">
              <a:buFont typeface="Arial" panose="020B0604020202020204" pitchFamily="34" charset="0"/>
              <a:buChar char="•"/>
            </a:pPr>
            <a:r>
              <a:rPr lang="fi-FI" sz="2000"/>
              <a:t>Rasite-, vuokra- ym. erityisten oikeuksien haltijat, naapurit jne.</a:t>
            </a:r>
          </a:p>
          <a:p>
            <a:pPr marL="342900" indent="-342900">
              <a:buFont typeface="Arial" panose="020B0604020202020204" pitchFamily="34" charset="0"/>
              <a:buChar char="•"/>
            </a:pPr>
            <a:r>
              <a:rPr lang="fi-FI" sz="2000"/>
              <a:t>Kaikki muut, joiden etua tai oikeutta toimitus koskee.</a:t>
            </a:r>
          </a:p>
          <a:p>
            <a:pPr lvl="1"/>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Lunastustoimikunta</a:t>
            </a:r>
            <a:r>
              <a:rPr lang="en-GB" sz="3200"/>
              <a:t>? </a:t>
            </a:r>
            <a:r>
              <a:rPr lang="en-GB" sz="3200" err="1"/>
              <a:t>Asianosaiset</a:t>
            </a:r>
            <a:r>
              <a:rPr lang="en-GB" sz="3200"/>
              <a:t>?</a:t>
            </a:r>
          </a:p>
        </p:txBody>
      </p:sp>
    </p:spTree>
    <p:extLst>
      <p:ext uri="{BB962C8B-B14F-4D97-AF65-F5344CB8AC3E}">
        <p14:creationId xmlns:p14="http://schemas.microsoft.com/office/powerpoint/2010/main" val="294198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b="1">
                <a:latin typeface="Daytona"/>
              </a:rPr>
              <a:t>Tiehankkeeseen voi liittyä useita maantietoimituksia</a:t>
            </a:r>
          </a:p>
          <a:p>
            <a:r>
              <a:rPr lang="fi-FI" sz="2000" b="1"/>
              <a:t>Ensimmäinen maantietoimitus</a:t>
            </a:r>
            <a:endParaRPr lang="fi-FI" sz="2000"/>
          </a:p>
          <a:p>
            <a:pPr marL="342900" indent="-342900">
              <a:buFont typeface="Arial" panose="020B0604020202020204" pitchFamily="34" charset="0"/>
              <a:buChar char="•"/>
            </a:pPr>
            <a:r>
              <a:rPr lang="fi-FI" sz="2000"/>
              <a:t>Myönnetään tienpitäjälle oikeus tiealueella olevan omaisuuden haltuunottoon</a:t>
            </a:r>
          </a:p>
          <a:p>
            <a:pPr marL="342900" indent="-342900">
              <a:buFont typeface="Arial" panose="020B0604020202020204" pitchFamily="34" charset="0"/>
              <a:buChar char="•"/>
            </a:pPr>
            <a:r>
              <a:rPr lang="fi-FI" sz="2000"/>
              <a:t>Määrätään korvaus lunastettavasta omaisuudesta</a:t>
            </a:r>
            <a:br>
              <a:rPr lang="fi-FI" sz="2000"/>
            </a:br>
            <a:endParaRPr lang="fi-FI" sz="2000"/>
          </a:p>
          <a:p>
            <a:r>
              <a:rPr lang="fi-FI" sz="2000" b="1"/>
              <a:t>Toinen maantietoimitus (tien käyttöönoton jälkeen)</a:t>
            </a:r>
          </a:p>
          <a:p>
            <a:pPr marL="342900" indent="-342900">
              <a:buFont typeface="Arial" panose="020B0604020202020204" pitchFamily="34" charset="0"/>
              <a:buChar char="•"/>
            </a:pPr>
            <a:r>
              <a:rPr lang="fi-FI" sz="2000"/>
              <a:t>Tarkastetaan lopulliset tiealueen rajat ja tarvittaessa täydennetään maastotöitä</a:t>
            </a:r>
          </a:p>
          <a:p>
            <a:pPr marL="342900" indent="-342900">
              <a:buFont typeface="Arial" panose="020B0604020202020204" pitchFamily="34" charset="0"/>
              <a:buChar char="•"/>
            </a:pPr>
            <a:r>
              <a:rPr lang="fi-FI" sz="2000"/>
              <a:t>Käsitellään edellisen toimituksen jälkeen ilmenneet korvausasiat, kuten korvaukset erilaisista haitoista ja vahingoista</a:t>
            </a:r>
          </a:p>
          <a:p>
            <a:pPr marL="342900" indent="-342900">
              <a:buFont typeface="Arial" panose="020B0604020202020204" pitchFamily="34" charset="0"/>
              <a:buChar char="•"/>
            </a:pPr>
            <a:r>
              <a:rPr lang="fi-FI" sz="2000"/>
              <a:t>Tehdään tarvittaessa tilus- ja yksityistiejärjestelyt</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Kaksivaiheinen</a:t>
            </a:r>
            <a:r>
              <a:rPr lang="en-GB" sz="3200"/>
              <a:t> </a:t>
            </a:r>
            <a:r>
              <a:rPr lang="en-GB" sz="3200" err="1"/>
              <a:t>maantietoimitus</a:t>
            </a:r>
            <a:endParaRPr lang="en-GB" sz="3200"/>
          </a:p>
        </p:txBody>
      </p:sp>
    </p:spTree>
    <p:extLst>
      <p:ext uri="{BB962C8B-B14F-4D97-AF65-F5344CB8AC3E}">
        <p14:creationId xmlns:p14="http://schemas.microsoft.com/office/powerpoint/2010/main" val="170730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Lähtökohtana on täyden korvauksen periaate eli varallisuusaseman säilyttäminen muuttumattomana.</a:t>
            </a:r>
          </a:p>
          <a:p>
            <a:pPr marL="342900" indent="-342900">
              <a:buFont typeface="Arial" panose="020B0604020202020204" pitchFamily="34" charset="0"/>
              <a:buChar char="•"/>
            </a:pPr>
            <a:r>
              <a:rPr lang="fi-FI" sz="2000"/>
              <a:t>Jos kiinteistön omistus muuttuu toimituksen aikana, korvaus määrätään lähtökohtaisesti toimituksen lopettamishetken omistajalle. Osapuolet voivat sopia toisin esimerkiksi kiinteistön luovutuskirjassa.</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(1/3)</a:t>
            </a:r>
            <a:endParaRPr lang="en-GB" sz="3200"/>
          </a:p>
        </p:txBody>
      </p:sp>
    </p:spTree>
    <p:extLst>
      <p:ext uri="{BB962C8B-B14F-4D97-AF65-F5344CB8AC3E}">
        <p14:creationId xmlns:p14="http://schemas.microsoft.com/office/powerpoint/2010/main" val="162346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b="1">
                <a:latin typeface="Daytona"/>
              </a:rPr>
              <a:t>Lunastuskorvaus muodostuu kolmesta osasta</a:t>
            </a:r>
            <a:endParaRPr lang="fi-FI" b="1"/>
          </a:p>
          <a:p>
            <a:pPr marL="800100" lvl="1" indent="-342900">
              <a:buFont typeface="Arial" panose="020B0604020202020204" pitchFamily="34" charset="0"/>
              <a:buChar char="•"/>
            </a:pPr>
            <a:r>
              <a:rPr lang="fi-FI" i="1">
                <a:latin typeface="Daytona"/>
              </a:rPr>
              <a:t>Kohteenkorvausta</a:t>
            </a:r>
            <a:r>
              <a:rPr lang="fi-FI">
                <a:latin typeface="Daytona"/>
              </a:rPr>
              <a:t> määrätään lunastettavasta omaisuudesta. Korvaus määrätään käyvän hinnan mukaisena korvauksena, millä tarkoitetaan omaisuuden todennäköisintä luovutushintaa, jos omaisuus olisi myyty vapaaehtoisella kaupalla. Jos käypä hinta ei vastaa luovuttajan menetystä, omaisuus arvioidaan sen tuottoon tai kustannuksiin perustuen.</a:t>
            </a:r>
          </a:p>
          <a:p>
            <a:pPr marL="800100" lvl="1" indent="-342900">
              <a:buFont typeface="Arial" panose="020B0604020202020204" pitchFamily="34" charset="0"/>
              <a:buChar char="•"/>
            </a:pPr>
            <a:r>
              <a:rPr lang="fi-FI" i="1"/>
              <a:t>Haitankorvausta</a:t>
            </a:r>
            <a:r>
              <a:rPr lang="fi-FI"/>
              <a:t> voidaan määrätä jäljelle jäävän omaisuuden arvon alentumisesta, esimerkiksi meluhaitan johdosta.</a:t>
            </a:r>
          </a:p>
          <a:p>
            <a:pPr marL="800100" lvl="1" indent="-342900">
              <a:buFont typeface="Arial" panose="020B0604020202020204" pitchFamily="34" charset="0"/>
              <a:buChar char="•"/>
            </a:pPr>
            <a:r>
              <a:rPr lang="fi-FI" i="1"/>
              <a:t>Vahingonkorvausta</a:t>
            </a:r>
            <a:r>
              <a:rPr lang="fi-FI"/>
              <a:t> voidaan määrätä erilaisista kustannuksista, tappioista ja vahingoista, esimerkiksi ennenaikaisesta hakkuusta, sadon menetyksestä tai rakennuksen vaurioitumisesta.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(2/3)</a:t>
            </a:r>
            <a:endParaRPr lang="en-GB" sz="3200"/>
          </a:p>
        </p:txBody>
      </p:sp>
    </p:spTree>
    <p:extLst>
      <p:ext uri="{BB962C8B-B14F-4D97-AF65-F5344CB8AC3E}">
        <p14:creationId xmlns:p14="http://schemas.microsoft.com/office/powerpoint/2010/main" val="371094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b="1"/>
              <a:t>Korvausten määrääminen</a:t>
            </a:r>
          </a:p>
          <a:p>
            <a:pPr marL="800100" lvl="1" indent="-342900">
              <a:buFont typeface="Arial" panose="020B0604020202020204" pitchFamily="34" charset="0"/>
              <a:buChar char="•"/>
            </a:pPr>
            <a:r>
              <a:rPr lang="fi-FI"/>
              <a:t>Korvaus määrätään haltuunottopäivän arvon ja kunnon mukaan</a:t>
            </a:r>
          </a:p>
          <a:p>
            <a:pPr marL="800100" lvl="1" indent="-342900">
              <a:buFont typeface="Arial" panose="020B0604020202020204" pitchFamily="34" charset="0"/>
              <a:buChar char="•"/>
            </a:pPr>
            <a:r>
              <a:rPr lang="fi-FI"/>
              <a:t>Jos yleinen hintataso kohoaa haltuunoton jälkeen, maksamatta oleva korvaus korotetaan hintatason muutosta vastaavasti (ns. indeksikorotus).</a:t>
            </a:r>
          </a:p>
          <a:p>
            <a:pPr marL="800100" lvl="1" indent="-342900">
              <a:buFont typeface="Arial" panose="020B0604020202020204" pitchFamily="34" charset="0"/>
              <a:buChar char="•"/>
            </a:pPr>
            <a:r>
              <a:rPr lang="fi-FI"/>
              <a:t>Maksamatta olevalle korvaukselle ja sen korotukselle maksetaan kuuden prosentin vuotuista korkoa haltuunotosta maksupäivään saakka.</a:t>
            </a:r>
          </a:p>
          <a:p>
            <a:pPr marL="800100" lvl="1" indent="-342900">
              <a:buFont typeface="Arial" panose="020B0604020202020204" pitchFamily="34" charset="0"/>
              <a:buChar char="•"/>
            </a:pPr>
            <a:r>
              <a:rPr lang="fi-FI"/>
              <a:t>Korvaus määrätään talletettavaksi aluehallintovirastoon, jos korvauksen saajasta on epäselvyyttä tai jos tallettaminen on tarpeen kiinteistöön kohdistuvan panttioikeuden haltijan oikeuden turvaamiseksi</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(3/3)</a:t>
            </a:r>
            <a:endParaRPr lang="en-GB" sz="3200"/>
          </a:p>
        </p:txBody>
      </p:sp>
    </p:spTree>
    <p:extLst>
      <p:ext uri="{BB962C8B-B14F-4D97-AF65-F5344CB8AC3E}">
        <p14:creationId xmlns:p14="http://schemas.microsoft.com/office/powerpoint/2010/main" val="39732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21.6.2022</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a:t>Lunastuksen kohteena olevien kiinteistöjen korvaukset määrätään viran puolesta ilman, että niitä on erikseen vaadittava.</a:t>
            </a:r>
          </a:p>
          <a:p>
            <a:pPr marL="800100" lvl="1" indent="-342900">
              <a:buFont typeface="Arial" panose="020B0604020202020204" pitchFamily="34" charset="0"/>
              <a:buChar char="•"/>
            </a:pPr>
            <a:r>
              <a:rPr lang="fi-FI" sz="1800"/>
              <a:t>Asianosaisten on mahdollista esittää yksityiskohtaisia korvausvaatimuksia tai kertoa mielipiteensä korvaukseen vaikuttavista seikoista.</a:t>
            </a:r>
          </a:p>
          <a:p>
            <a:pPr marL="800100" lvl="1" indent="-342900">
              <a:buFont typeface="Arial" panose="020B0604020202020204" pitchFamily="34" charset="0"/>
              <a:buChar char="•"/>
            </a:pPr>
            <a:r>
              <a:rPr lang="fi-FI" sz="1800">
                <a:latin typeface="Daytona"/>
              </a:rPr>
              <a:t>Erilaisten haittojen ja vahinkojen korvaamista on hyvä vaatia, koska lunastustoimikunta ei aina voi niitä havaita.</a:t>
            </a:r>
            <a:br>
              <a:rPr lang="fi-FI" sz="1800"/>
            </a:br>
            <a:endParaRPr lang="fi-FI" sz="1800"/>
          </a:p>
          <a:p>
            <a:pPr marL="342900" indent="-342900">
              <a:buFont typeface="Arial" panose="020B0604020202020204" pitchFamily="34" charset="0"/>
              <a:buChar char="•"/>
            </a:pPr>
            <a:r>
              <a:rPr lang="fi-FI" sz="2000"/>
              <a:t>Muiden kuin lunastettavan omaisuuden omistajien on aina vaadittava korvausta.</a:t>
            </a:r>
          </a:p>
          <a:p>
            <a:pPr marL="800100" lvl="1" indent="-342900">
              <a:buFont typeface="Arial" panose="020B0604020202020204" pitchFamily="34" charset="0"/>
              <a:buChar char="•"/>
            </a:pPr>
            <a:r>
              <a:rPr lang="fi-FI" sz="1800"/>
              <a:t>Esimerkiksi korvaus lisääntyneestä melusta tai maiseman huonontumisesta</a:t>
            </a:r>
            <a:br>
              <a:rPr lang="fi-FI" sz="1800"/>
            </a:br>
            <a:endParaRPr lang="fi-FI" sz="1800"/>
          </a:p>
          <a:p>
            <a:pPr marL="342900" indent="-342900">
              <a:buFont typeface="Arial" panose="020B0604020202020204" pitchFamily="34" charset="0"/>
              <a:buChar char="•"/>
            </a:pPr>
            <a:r>
              <a:rPr lang="fi-FI" sz="2000"/>
              <a:t>Asianosaiset voivat myös sopia korvauksesta ELY-keskuksen kanssa</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Korvausmenettely</a:t>
            </a:r>
            <a:endParaRPr lang="en-GB" sz="3200"/>
          </a:p>
        </p:txBody>
      </p:sp>
    </p:spTree>
    <p:extLst>
      <p:ext uri="{BB962C8B-B14F-4D97-AF65-F5344CB8AC3E}">
        <p14:creationId xmlns:p14="http://schemas.microsoft.com/office/powerpoint/2010/main" val="2488198249"/>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7f4d8f-9b92-4778-bfae-1dc1cb204f0c" xsi:nil="true"/>
    <OhjeenTyyppi xmlns="157f4d8f-9b92-4778-bfae-1dc1cb204f0c">Ohje</OhjeenTyyppi>
    <TaxKeywordTaxHTField xmlns="157f4d8f-9b92-4778-bfae-1dc1cb204f0c">
      <Terms xmlns="http://schemas.microsoft.com/office/infopath/2007/PartnerControls"/>
    </TaxKeywordTaxHTField>
    <Aiheen_x0020_tarkenne xmlns="157f4d8f-9b92-4778-bfae-1dc1cb204f0c">
      <Value>Kiinteistötoimitukset</Value>
    </Aiheen_x0020_tarkenne>
    <Kohderyhmä xmlns="157f4d8f-9b92-4778-bfae-1dc1cb204f0c" xsi:nil="true"/>
    <Ohjeenkieli xmlns="157f4d8f-9b92-4778-bfae-1dc1cb204f0c">suomi</Ohjeenkieli>
    <Aihepiiri xmlns="157f4d8f-9b92-4778-bfae-1dc1cb204f0c">
      <Value>Tuotanto</Value>
    </Aihepiiri>
  </documentManagement>
</p:properties>
</file>

<file path=customXml/item2.xml><?xml version="1.0" encoding="utf-8"?>
<ct:contentTypeSchema xmlns:ct="http://schemas.microsoft.com/office/2006/metadata/contentType" xmlns:ma="http://schemas.microsoft.com/office/2006/metadata/properties/metaAttributes" ct:_="" ma:_="" ma:contentTypeName="Ohjetiedosto" ma:contentTypeID="0x0101003BF6178B04E81E4AAE4AAFB04A38750800180DBB9A68C55B43B1072198FB044798" ma:contentTypeVersion="17" ma:contentTypeDescription="" ma:contentTypeScope="" ma:versionID="c32e0abed5dcfe9739948088c6f957a2">
  <xsd:schema xmlns:xsd="http://www.w3.org/2001/XMLSchema" xmlns:xs="http://www.w3.org/2001/XMLSchema" xmlns:p="http://schemas.microsoft.com/office/2006/metadata/properties" xmlns:ns2="157f4d8f-9b92-4778-bfae-1dc1cb204f0c" xmlns:ns3="bba6eaab-d994-4ce3-a09c-e609c799fec2" targetNamespace="http://schemas.microsoft.com/office/2006/metadata/properties" ma:root="true" ma:fieldsID="215c075a5579ac07f8d1a8fd5d98ec94" ns2:_="" ns3:_="">
    <xsd:import namespace="157f4d8f-9b92-4778-bfae-1dc1cb204f0c"/>
    <xsd:import namespace="bba6eaab-d994-4ce3-a09c-e609c799fec2"/>
    <xsd:element name="properties">
      <xsd:complexType>
        <xsd:sequence>
          <xsd:element name="documentManagement">
            <xsd:complexType>
              <xsd:all>
                <xsd:element ref="ns2:OhjeenTyyppi" minOccurs="0"/>
                <xsd:element ref="ns2:Aihepiiri" minOccurs="0"/>
                <xsd:element ref="ns2:Aiheen_x0020_tarkenne" minOccurs="0"/>
                <xsd:element ref="ns2:Kohderyhmä" minOccurs="0"/>
                <xsd:element ref="ns2:Ohjeenkieli"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TaxKeywordTaxHTField" minOccurs="0"/>
                <xsd:element ref="ns2:TaxCatchAll"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4d8f-9b92-4778-bfae-1dc1cb204f0c" elementFormDefault="qualified">
    <xsd:import namespace="http://schemas.microsoft.com/office/2006/documentManagement/types"/>
    <xsd:import namespace="http://schemas.microsoft.com/office/infopath/2007/PartnerControls"/>
    <xsd:element name="OhjeenTyyppi" ma:index="2" nillable="true" ma:displayName="Ohjeen tyyppi" ma:default="Ohje" ma:format="RadioButtons" ma:internalName="OhjeenTyyppi">
      <xsd:simpleType>
        <xsd:restriction base="dms:Choice">
          <xsd:enumeration value="Ohje"/>
          <xsd:enumeration value="Säädös"/>
          <xsd:enumeration value="Määräys"/>
        </xsd:restriction>
      </xsd:simpleType>
    </xsd:element>
    <xsd:element name="Aihepiiri" ma:index="3" nillable="true" ma:displayName="Aihepiiri" ma:format="Dropdown" ma:internalName="Aihepiiri" ma:requiredMultiChoice="true">
      <xsd:complexType>
        <xsd:complexContent>
          <xsd:extension base="dms:MultiChoice">
            <xsd:sequence>
              <xsd:element name="Value" maxOccurs="unbounded" minOccurs="0" nillable="true">
                <xsd:simpleType>
                  <xsd:restriction base="dms:Choice">
                    <xsd:enumeration value="Henkilöstöasiat"/>
                    <xsd:enumeration value="Tietohallinto"/>
                    <xsd:enumeration value="Toimitilat"/>
                    <xsd:enumeration value="Oikeusasiat"/>
                    <xsd:enumeration value="Talous"/>
                    <xsd:enumeration value="Tutkimus"/>
                    <xsd:enumeration value="Tuotanto"/>
                    <xsd:enumeration value="Tietopalvelu"/>
                    <xsd:enumeration value="Viestintä"/>
                    <xsd:enumeration value="Muutoksenhallinta"/>
                  </xsd:restriction>
                </xsd:simpleType>
              </xsd:element>
            </xsd:sequence>
          </xsd:extension>
        </xsd:complexContent>
      </xsd:complexType>
    </xsd:element>
    <xsd:element name="Aiheen_x0020_tarkenne" ma:index="4" nillable="true" ma:displayName="Aiheen tarkenne" ma:format="Dropdown" ma:internalName="Aiheen_x0020_tarkenne">
      <xsd:complexType>
        <xsd:complexContent>
          <xsd:extension base="dms:MultiChoice">
            <xsd:sequence>
              <xsd:element name="Value" maxOccurs="unbounded" minOccurs="0" nillable="true">
                <xsd:simpleType>
                  <xsd:restriction base="dms:Choice">
                    <xsd:enumeration value="Hankerahoitus"/>
                    <xsd:enumeration value="Tilaustyöt"/>
                    <xsd:enumeration value="Julkaisutoiminta"/>
                    <xsd:enumeration value="Tutkimusetiikka"/>
                    <xsd:enumeration value="Rekrytointi ja perehdytys"/>
                    <xsd:enumeration value="Virka-/työsuhde"/>
                    <xsd:enumeration value="Työhyvinvointi ja työterveys"/>
                    <xsd:enumeration value="Henkilöstön kehittäminen"/>
                    <xsd:enumeration value="Sisäinen viestintä"/>
                    <xsd:enumeration value="Ulkoinen viestintä"/>
                    <xsd:enumeration value="Kriisit ja varautuminen"/>
                    <xsd:enumeration value="Käännökset"/>
                    <xsd:enumeration value="Tapahtumat"/>
                    <xsd:enumeration value="Turvallisuus"/>
                    <xsd:enumeration value="Huoneistokirjaaminen"/>
                    <xsd:enumeration value="Kiinteistökirjaaminen"/>
                    <xsd:enumeration value="Kiinteistötoimitukset"/>
                    <xsd:enumeration value="Maastomittaus"/>
                    <xsd:enumeration value="Paikkatieto"/>
                    <xsd:enumeration value="Arkistopalvelut"/>
                    <xsd:enumeration value="Tietosuoja"/>
                    <xsd:enumeration value="Saavutettavuus"/>
                    <xsd:enumeration value="Sovellusten käyttöohjeet"/>
                    <xsd:enumeration value="Perustietotekniikka"/>
                    <xsd:enumeration value="Käyttöoikeudet"/>
                    <xsd:enumeration value="Hinnoittelu"/>
                    <xsd:enumeration value="Laskutus"/>
                    <xsd:enumeration value="Hankinnat"/>
                    <xsd:enumeration value="Kartat"/>
                    <xsd:enumeration value="Sähköiset palvelut"/>
                    <xsd:enumeration value="Tietojen luovuttaminen"/>
                    <xsd:enumeration value="Tiedonhallinta"/>
                  </xsd:restriction>
                </xsd:simpleType>
              </xsd:element>
            </xsd:sequence>
          </xsd:extension>
        </xsd:complexContent>
      </xsd:complexType>
    </xsd:element>
    <xsd:element name="Kohderyhmä" ma:index="5" nillable="true" ma:displayName="Kohderyhmä" ma:default="" ma:internalName="Kohderyhm_x00e4_">
      <xsd:complexType>
        <xsd:complexContent>
          <xsd:extension base="dms:MultiChoice">
            <xsd:sequence>
              <xsd:element name="Value" maxOccurs="unbounded" minOccurs="0" nillable="true">
                <xsd:simpleType>
                  <xsd:restriction base="dms:Choice">
                    <xsd:enumeration value="Esihenkilöt"/>
                    <xsd:enumeration value="Asiakaspalvelu"/>
                    <xsd:enumeration value="Uusi työntekijä/harjoittelija"/>
                    <xsd:enumeration value="Tutkijat"/>
                    <xsd:enumeration value="Maastotyöntekijät"/>
                  </xsd:restriction>
                </xsd:simpleType>
              </xsd:element>
            </xsd:sequence>
          </xsd:extension>
        </xsd:complexContent>
      </xsd:complexType>
    </xsd:element>
    <xsd:element name="Ohjeenkieli" ma:index="6" nillable="true" ma:displayName="Kieli" ma:default="suomi" ma:format="RadioButtons" ma:internalName="Ohjeenkieli" ma:readOnly="false">
      <xsd:simpleType>
        <xsd:restriction base="dms:Choice">
          <xsd:enumeration value="suomi"/>
          <xsd:enumeration value="englanti"/>
          <xsd:enumeration value="ruotsi"/>
        </xsd:restriction>
      </xsd:simpleType>
    </xsd:element>
    <xsd:element name="TaxKeywordTaxHTField" ma:index="19" nillable="true" ma:taxonomy="true" ma:internalName="TaxKeywordTaxHTField" ma:taxonomyFieldName="TaxKeyword" ma:displayName="Yrityksen avainsanat" ma:fieldId="{23f27201-bee3-471e-b2e7-b64fd8b7ca38}" ma:taxonomyMulti="true" ma:sspId="b1b57b5c-250e-4870-960d-b632009de295"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50de3484-6c51-4162-b6bc-ed9f8bf35d41}" ma:internalName="TaxCatchAll" ma:showField="CatchAllData" ma:web="157f4d8f-9b92-4778-bfae-1dc1cb204f0c">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6eaab-d994-4ce3-a09c-e609c799fe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8519A-D8BF-4E3A-A29D-3DC683905A42}">
  <ds:schemaRefs>
    <ds:schemaRef ds:uri="http://schemas.microsoft.com/office/2006/metadata/properties"/>
    <ds:schemaRef ds:uri="d46cb009-46f5-465f-af24-312dc6dc069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c55916a-c2d9-4b92-b975-8eb6032881e0"/>
    <ds:schemaRef ds:uri="http://www.w3.org/XML/1998/namespace"/>
    <ds:schemaRef ds:uri="http://purl.org/dc/dcmitype/"/>
    <ds:schemaRef ds:uri="157f4d8f-9b92-4778-bfae-1dc1cb204f0c"/>
  </ds:schemaRefs>
</ds:datastoreItem>
</file>

<file path=customXml/itemProps2.xml><?xml version="1.0" encoding="utf-8"?>
<ds:datastoreItem xmlns:ds="http://schemas.openxmlformats.org/officeDocument/2006/customXml" ds:itemID="{D567FFBF-79F8-4486-8C1F-FD3A5927B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4d8f-9b92-4778-bfae-1dc1cb204f0c"/>
    <ds:schemaRef ds:uri="bba6eaab-d994-4ce3-a09c-e609c799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9DC45E-CDB5-4EF0-ABCB-3E2DD22864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TotalTime>
  <Words>707</Words>
  <Application>Microsoft Office PowerPoint</Application>
  <PresentationFormat>Laajakuva</PresentationFormat>
  <Paragraphs>112</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Daytona</vt:lpstr>
      <vt:lpstr>MML-teema</vt:lpstr>
      <vt:lpstr>Maantietoimitus</vt:lpstr>
      <vt:lpstr>Maantietoimitus</vt:lpstr>
      <vt:lpstr>Tienpitäjän ja Maanmittauslaitoksen roolit toimituksessa</vt:lpstr>
      <vt:lpstr>Lunastustoimikunta? Asianosaiset?</vt:lpstr>
      <vt:lpstr>Kaksivaiheinen maantietoimitus</vt:lpstr>
      <vt:lpstr>Korvaukset (1/3)</vt:lpstr>
      <vt:lpstr>Korvaukset (2/3)</vt:lpstr>
      <vt:lpstr>Korvaukset (3/3)</vt:lpstr>
      <vt:lpstr>Korvausmenettely</vt:lpstr>
      <vt:lpstr>Edunvalvonta</vt:lpstr>
      <vt:lpstr>Maantietoimituksen päättyminen</vt:lpstr>
      <vt:lpstr>Korvausten maksaminen</vt:lpstr>
      <vt:lpstr>Korvausten verotus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MML kalvopohja</dc:title>
  <dc:creator>Maanmittauslaitos;pekka.jussila@maanmittauslaitos.fi</dc:creator>
  <cp:lastModifiedBy>Rantanen Teppo</cp:lastModifiedBy>
  <cp:revision>9</cp:revision>
  <dcterms:created xsi:type="dcterms:W3CDTF">2020-11-02T13:31:28Z</dcterms:created>
  <dcterms:modified xsi:type="dcterms:W3CDTF">2022-06-21T06:21:32Z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0x0101003BF6178B04E81E4AAE4AAFB04A38750800180DBB9A68C55B43B1072198FB044798</vt:lpwstr>
  </property>
  <property fmtid="{D5CDD505-2E9C-101B-9397-08002B2CF9AE}" pid="3" name="TaxKeyword">
    <vt:lpwstr/>
  </property>
</Properties>
</file>