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  <p:sldMasterId id="2147483785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0" r:id="rId8"/>
    <p:sldId id="286" r:id="rId9"/>
    <p:sldId id="272" r:id="rId10"/>
    <p:sldId id="310" r:id="rId11"/>
    <p:sldId id="309" r:id="rId12"/>
    <p:sldId id="273" r:id="rId13"/>
    <p:sldId id="324" r:id="rId14"/>
    <p:sldId id="323" r:id="rId15"/>
    <p:sldId id="311" r:id="rId16"/>
    <p:sldId id="276" r:id="rId17"/>
    <p:sldId id="321" r:id="rId18"/>
    <p:sldId id="312" r:id="rId19"/>
    <p:sldId id="313" r:id="rId20"/>
    <p:sldId id="322" r:id="rId21"/>
    <p:sldId id="281" r:id="rId22"/>
    <p:sldId id="314" r:id="rId23"/>
    <p:sldId id="325" r:id="rId24"/>
    <p:sldId id="319" r:id="rId25"/>
    <p:sldId id="283" r:id="rId26"/>
    <p:sldId id="304" r:id="rId27"/>
    <p:sldId id="306" r:id="rId28"/>
    <p:sldId id="287" r:id="rId29"/>
    <p:sldId id="305" r:id="rId30"/>
    <p:sldId id="264" r:id="rId31"/>
  </p:sldIdLst>
  <p:sldSz cx="12192000" cy="6858000"/>
  <p:notesSz cx="7104063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  <p188:author id="{D5D88889-8C7E-032E-CAB1-4B09D5D499D6}" name="Alakärppä Jenni" initials="JA" userId="S::jenni.alakarppa@maanmittauslaitos.fi::5ae5d0de-df31-47d9-8d60-4f2e9c91d61a" providerId="AD"/>
  <p188:author id="{1C18D2E3-8E2C-5EF8-7B0C-426A1435E53B}" name="Kivipelto Taavi" initials="TK" userId="S::taavi.kivipelto@maanmittauslaitos.fi::a6ce51c9-dd29-4852-9e78-698c10d3d2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5B"/>
    <a:srgbClr val="474747"/>
    <a:srgbClr val="C90000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6C8D6-0D21-4F8C-8A91-CE82266E92B4}" v="1" dt="2025-12-04T10:40:20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2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1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51" y="4862141"/>
            <a:ext cx="5681963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</a:t>
            </a:r>
            <a:r>
              <a:rPr lang="fi-FI" sz="1500" err="1"/>
              <a:t>ots</a:t>
            </a:r>
            <a:r>
              <a:rPr lang="fi-FI" sz="1500"/>
              <a:t>. </a:t>
            </a:r>
            <a:r>
              <a:rPr lang="fi-FI" sz="1500" err="1"/>
              <a:t>perustyyl</a:t>
            </a:r>
            <a:r>
              <a:rPr lang="fi-FI" sz="1500"/>
              <a:t>. </a:t>
            </a:r>
            <a:r>
              <a:rPr lang="fi-FI" sz="1500" err="1"/>
              <a:t>napsautt</a:t>
            </a:r>
            <a:r>
              <a:rPr lang="fi-FI" sz="150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9.12.2025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114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3375" y="443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3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77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B31BC3-E6C3-4D6A-20B5-57D1BCC1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ACD5F5-F3DD-4F46-D361-0F7AF8828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43EBF25-293E-1849-2FF5-D21402541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D8A48B-02C6-8F75-85B8-07C11695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9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EFB217-5479-AD51-7F9D-C3ECB3DE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0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160CEF6-5CC8-649D-FE42-A5BD65A2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B0447E-141A-0CF7-7BD1-EE92B6BC5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3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DF2686-EB5D-18EB-EED9-27DFC895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9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0F9B79-A2CE-2365-2228-E8A1F4942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5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195038D-FAD2-2A72-8CAA-5A825F77A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418A99-46C4-AA40-E0A1-AB738EC6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D93B28-3CF7-C9E2-1638-815F6788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3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3C73BB-9C54-46D8-8390-24482DC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6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5D10F1-68DE-FA06-903B-04A56752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5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964A49C-F78B-374F-21BF-E58FE443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0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281E14-8D3A-C5A8-701B-334F4935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5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A1E954-7937-D974-B89D-FD29711167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592513"/>
            <a:ext cx="3378200" cy="7731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75562E3-7895-6C86-8DD2-2A442D3AD6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66138" y="3541713"/>
            <a:ext cx="3378200" cy="8239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4F74340-95B3-EFB7-351A-909BB653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6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9CEADF-568C-19AF-44B9-B47A66CD5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1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6F9DFC-9B45-067C-BB42-56A5FFCA4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5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58E879-3D65-A007-6B69-6A3B9D543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19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EA4344C-7B6D-5EA6-0959-50F19AE8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159C11-6C35-AAD7-D5B4-61D3F8F9F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8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29629B-3F0A-85B5-70AB-858D1BCFD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0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B69E04-AA80-EBB0-7019-F6EBEE05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5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DA3DFF-2135-78E4-DAD0-A776DFF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5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C2AE16-7A33-E498-3D15-515A019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5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00881C-0055-C406-E117-1988360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0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532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720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9.12.2025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9A2403-F022-ED6C-CB43-91B5B812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-627955" y="102251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/>
              <a:t>Normaali teksti</a:t>
            </a:r>
          </a:p>
          <a:p>
            <a:pPr lvl="1"/>
            <a:r>
              <a:rPr lang="da-DK"/>
              <a:t>Sisennetty teksti</a:t>
            </a:r>
          </a:p>
          <a:p>
            <a:pPr lvl="2"/>
            <a:r>
              <a:rPr lang="fi-FI"/>
              <a:t>Sisennetty teksti</a:t>
            </a:r>
          </a:p>
          <a:p>
            <a:pPr lvl="3"/>
            <a:r>
              <a:rPr lang="fi-FI"/>
              <a:t>Sisennetty teksti</a:t>
            </a:r>
          </a:p>
          <a:p>
            <a:pPr lvl="4"/>
            <a:r>
              <a:rPr lang="fi-FI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819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9.12.2025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7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nmittauslaitos.fi/asioi-verkossa/asiointipalvelu-henkiloasiakkaille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 dirty="0"/>
              <a:t>Ratatoimitus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890" y="4294093"/>
            <a:ext cx="5953125" cy="1012304"/>
          </a:xfrm>
        </p:spPr>
        <p:txBody>
          <a:bodyPr/>
          <a:lstStyle/>
          <a:p>
            <a:r>
              <a:rPr lang="en-GB" dirty="0" err="1"/>
              <a:t>Kohde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2" y="5306397"/>
            <a:ext cx="5953124" cy="1299191"/>
          </a:xfrm>
        </p:spPr>
        <p:txBody>
          <a:bodyPr/>
          <a:lstStyle/>
          <a:p>
            <a:r>
              <a:rPr lang="en-GB" dirty="0"/>
              <a:t>Kuka</a:t>
            </a:r>
          </a:p>
          <a:p>
            <a:r>
              <a:rPr lang="en-GB" dirty="0" err="1"/>
              <a:t>Mistä</a:t>
            </a:r>
            <a:endParaRPr lang="en-GB" dirty="0"/>
          </a:p>
          <a:p>
            <a:r>
              <a:rPr lang="en-GB" dirty="0" err="1"/>
              <a:t>Päivämäärä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BB4-3257-F1F1-DCC8-4E7B5BBE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7E8D1-98C4-1D52-2C7C-7E7E3083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Ennakkohaltuunotto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 on toimituksen vaihe, jonka päätteeksi annetaan päätös: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chemeClr val="tx1"/>
                </a:solidFill>
              </a:rPr>
              <a:t>Haltuunotettavasta</a:t>
            </a:r>
            <a:r>
              <a:rPr lang="fi-FI" sz="1600" dirty="0">
                <a:solidFill>
                  <a:schemeClr val="tx1"/>
                </a:solidFill>
              </a:rPr>
              <a:t> alueesta ja sillä olevasta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Haltuunottoajankohdasta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Ennakkokorvauksista, jos niitä on vaadittu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Haltuunottokatselmus ja -luettelo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Ennakkokorvauksen suuruus on likimäärin ¾ lopullisesta korvauksesta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Radanpitäjä saa oikeuden ottaa alueen haltuunsa, kun haltuunottokatselmus on julistettu päättyneeksi ja mahdolliset ennakkokorvaukset maksettu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0AEC149-2847-1684-8F20-55BF161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CE12991-5EEF-6694-6CD3-152B0A7C685A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</a:rPr>
              <a:t>Ennakkohaltuunotto</a:t>
            </a:r>
            <a:r>
              <a:rPr lang="fi-FI" sz="1600" b="0" kern="0" dirty="0">
                <a:solidFill>
                  <a:schemeClr val="accent3"/>
                </a:solidFill>
              </a:rPr>
              <a:t>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86179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7121893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Rakennustyöt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Radanpitäjä rakennuttaa rautatien ratasuunnitelman mukaisesti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Rakentamisvaiheessa voidaan sopia eri asioista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Vähäisistä muutoksista ratasuunnitelmaan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Aiheutuvien vahinkojen korjaamisesta ja korvaamisesta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Jos sopimukseen ei päästä, lunastustoimikunta ratkaisee erimielisyydet toimitusta jatkettaessa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7" r="16727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EA927EC-3DBA-ACF3-F131-1F40632F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D59CA5-3C6B-72EF-8394-020446DD3E4F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 dirty="0">
                <a:solidFill>
                  <a:schemeClr val="accent3"/>
                </a:solidFill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1B9B-65B0-CFE9-F28B-43BFDF52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247EB-980B-00C1-CB59-4AFB116D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924050"/>
            <a:ext cx="6561135" cy="42767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</p:txBody>
      </p:sp>
      <p:pic>
        <p:nvPicPr>
          <p:cNvPr id="8" name="Kuvan paikkamerkki 7" descr="Kuva, joka sisältää kohteen vaate, henkilö, piha-, Kypärä&#10;&#10;Tekoälyn generoima sisältö voi olla virheellistä.">
            <a:extLst>
              <a:ext uri="{FF2B5EF4-FFF2-40B4-BE49-F238E27FC236}">
                <a16:creationId xmlns:a16="http://schemas.microsoft.com/office/drawing/2014/main" id="{99EDF176-B02E-FE30-0AA8-D9AD37512B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8178" r="28178"/>
          <a:stretch>
            <a:fillRect/>
          </a:stretch>
        </p:blipFill>
        <p:spPr>
          <a:xfrm>
            <a:off x="7824535" y="1633743"/>
            <a:ext cx="4478844" cy="450665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45FF73C5-CAE2-79D2-83B4-82820EE1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9EAAEA7-7E28-A579-0196-743AB8DAFF7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 dirty="0">
                <a:solidFill>
                  <a:schemeClr val="accent3"/>
                </a:solidFill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9445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ED74-E24C-7096-A200-5F38AC40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D31C2-A380-373F-8AA3-455E3EA0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E1402-AD17-5A35-D29B-E3EF3885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6867525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Maastotyöt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Lunastettava ja </a:t>
            </a:r>
            <a:r>
              <a:rPr lang="fi-FI" dirty="0" err="1">
                <a:solidFill>
                  <a:srgbClr val="000000"/>
                </a:solidFill>
              </a:rPr>
              <a:t>haltuunotettava</a:t>
            </a:r>
            <a:r>
              <a:rPr lang="fi-FI" dirty="0">
                <a:solidFill>
                  <a:srgbClr val="000000"/>
                </a:solidFill>
              </a:rPr>
              <a:t> alue merkitään maastoon tarpeellisilta osin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Mahdolliset töiden alle jäävät rajapyykit mitataan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Omistusoikeudella lunastettavan alueen rajat merkitään maastoon rajamerkeillä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Kadonneiden rajamerkkien osalta suoritetaan rajankäynnit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50025EB-B24B-91B4-3EF6-176DE90F314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 dirty="0">
                <a:solidFill>
                  <a:schemeClr val="accent3"/>
                </a:solidFill>
              </a:rPr>
              <a:t>Maastotyöt</a:t>
            </a:r>
            <a:r>
              <a:rPr lang="fi-FI" sz="1600" b="0" kern="0" dirty="0">
                <a:solidFill>
                  <a:schemeClr val="accent3"/>
                </a:solidFill>
              </a:rPr>
              <a:t>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2A85F1AC-B391-49C3-1AF0-9BB2CF68A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4" b="16454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28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F77D31FB-9FCE-0AA8-4222-39BF91A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714069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6576152" cy="429934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defRPr/>
            </a:pPr>
            <a:r>
              <a:rPr lang="fi-FI" sz="2000" b="1" dirty="0">
                <a:solidFill>
                  <a:srgbClr val="000000"/>
                </a:solidFill>
              </a:rPr>
              <a:t>Toimituskartta</a:t>
            </a:r>
            <a:endParaRPr lang="fi-FI" sz="1800" dirty="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</a:rPr>
              <a:t>Maastotöiden perusteella laaditaan toimituskartta, josta ilmenee mm.: 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Lopullinen rautatiealue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Rautatien suoja- ja näkemäalueet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Käyttöoikeudet yksityisteihin, laskuojiin ym.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Rajankäynnit ja tilusjärjestelyt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Lakanneet rautatiealueet</a:t>
            </a:r>
            <a:endParaRPr lang="fi-FI" sz="1600" dirty="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</a:rPr>
              <a:t>Toimituskartta on pohjana määrättäville </a:t>
            </a:r>
            <a:br>
              <a:rPr lang="fi-FI" sz="1800" dirty="0">
                <a:solidFill>
                  <a:srgbClr val="000000"/>
                </a:solidFill>
              </a:rPr>
            </a:br>
            <a:r>
              <a:rPr lang="fi-FI" sz="1800" dirty="0">
                <a:solidFill>
                  <a:srgbClr val="000000"/>
                </a:solidFill>
              </a:rPr>
              <a:t>korvauksille yhdessä haltuunottotietojen kanssa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F764983-4226-52C8-3D98-444D871D690E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 dirty="0">
                <a:solidFill>
                  <a:schemeClr val="accent3"/>
                </a:solidFill>
              </a:rPr>
              <a:t>Maastotyöt</a:t>
            </a:r>
            <a:r>
              <a:rPr lang="fi-FI" sz="1600" b="0" kern="0" dirty="0">
                <a:solidFill>
                  <a:schemeClr val="accent3"/>
                </a:solidFill>
              </a:rPr>
              <a:t>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533A88-E0A6-BC34-D9D3-43720F7A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5" r="4091"/>
          <a:stretch/>
        </p:blipFill>
        <p:spPr>
          <a:xfrm>
            <a:off x="7848600" y="1906369"/>
            <a:ext cx="4054642" cy="427059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860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53CD-BCEB-6FF0-B38C-B0C4521E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88FAB4-0C44-CC15-79E3-543C8428A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57376"/>
            <a:ext cx="5980111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tx1"/>
                </a:solidFill>
              </a:rPr>
              <a:t>Jatkokokous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Rautatien rakentamisen jälkeen pidetään yleensä jatkokokous, jossa: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Annetaan määräaika lopullisten korvausvaatimusten ja radanpitäjän vastineen jättämiseksi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Sovitaan tarvittaessa maastokatselmuksen ajankohta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Joskus em. kokous voidaan korvata kirjelmällä, jossa annetaan määräaika vaatimuksille ja </a:t>
            </a: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määrätään katselmusajankohta 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7129973-4E5B-B04F-7FF8-8BC48651CD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1598" r="21598"/>
          <a:stretch/>
        </p:blipFill>
        <p:spPr>
          <a:xfrm>
            <a:off x="7334865" y="1604677"/>
            <a:ext cx="5032317" cy="506356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2A8630C-F506-F81E-0D20-1428EEEF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D2CF243-2DF7-ED8B-DFD5-8A29132C68F5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</a:t>
            </a:r>
            <a:r>
              <a:rPr lang="fi-FI" sz="1600" kern="0" dirty="0">
                <a:solidFill>
                  <a:schemeClr val="accent3"/>
                </a:solidFill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</a:rPr>
              <a:t>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88047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Korvausperiaatteet</a:t>
            </a:r>
          </a:p>
          <a:p>
            <a:pPr marL="266700" indent="-266700">
              <a:spcBef>
                <a:spcPts val="600"/>
              </a:spcBef>
            </a:pPr>
            <a:r>
              <a:rPr lang="fi-FI"/>
              <a:t>Menetysten korvaamisessa lähtökohtana on täyden korvauksen periaate, jolla tarkoitetaan, ettei lunastus muuta kenenkään varallisuusasemaa</a:t>
            </a:r>
            <a:endParaRPr lang="fi-FI" dirty="0">
              <a:solidFill>
                <a:schemeClr val="tx1"/>
              </a:solidFill>
            </a:endParaRPr>
          </a:p>
          <a:p>
            <a:pPr marL="266700" indent="-266700">
              <a:spcBef>
                <a:spcPts val="600"/>
              </a:spcBef>
            </a:pPr>
            <a:r>
              <a:rPr lang="fi-FI" dirty="0">
                <a:solidFill>
                  <a:schemeClr val="tx1"/>
                </a:solidFill>
              </a:rPr>
              <a:t>Korvaus perustuu kohteen markkina-arvoon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 dirty="0">
                <a:solidFill>
                  <a:schemeClr val="tx1"/>
                </a:solidFill>
              </a:rPr>
              <a:t>Markkina-arvo määritetään sellaisella luotettavalla menetelmällä, joka johtaa omaisuuden korkeimpaan 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 dirty="0">
                <a:solidFill>
                  <a:schemeClr val="tx1"/>
                </a:solidFill>
              </a:rPr>
              <a:t>Korvaus voi perustua kohteen markkinoilta saatavan arvon sijaan esim. kohteesta saatavaan tuottoon tai siihen uponneisiin kustannuksiin </a:t>
            </a:r>
          </a:p>
          <a:p>
            <a:pPr marL="266700" indent="-266700">
              <a:spcBef>
                <a:spcPts val="6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b="1" dirty="0">
                <a:solidFill>
                  <a:schemeClr val="tx1"/>
                </a:solidFill>
              </a:rPr>
              <a:t>korvaukset määrätään viran puolesta</a:t>
            </a:r>
            <a:r>
              <a:rPr lang="fi-FI" dirty="0">
                <a:solidFill>
                  <a:schemeClr val="tx1"/>
                </a:solidFill>
              </a:rPr>
              <a:t>, muille vain vaadittaessa</a:t>
            </a:r>
            <a:endParaRPr lang="fi-FI" u="sng" dirty="0">
              <a:solidFill>
                <a:schemeClr val="tx1"/>
              </a:solidFill>
            </a:endParaRPr>
          </a:p>
          <a:p>
            <a:pPr marL="714375" lvl="2" indent="-257175">
              <a:spcBef>
                <a:spcPts val="600"/>
              </a:spcBef>
            </a:pPr>
            <a:r>
              <a:rPr lang="fi-FI" sz="1600" dirty="0">
                <a:solidFill>
                  <a:schemeClr val="tx1"/>
                </a:solidFill>
              </a:rPr>
              <a:t>Asianosaisen on kuitenkin hyvä esittää näkemyksensä aiheutuneista haitoista ja vahingoista, sillä lunastustoimikunta ei voi aina havaita kaikkia aiheutuneita menetyksiä</a:t>
            </a:r>
          </a:p>
          <a:p>
            <a:pPr marL="266700" indent="-266700">
              <a:spcBef>
                <a:spcPts val="600"/>
              </a:spcBef>
            </a:pPr>
            <a:r>
              <a:rPr lang="fi-FI" dirty="0">
                <a:solidFill>
                  <a:schemeClr val="tx1"/>
                </a:solidFill>
              </a:rPr>
              <a:t>Asianosaiset voivat halutessaan myös sopia korvauksista radanpitäjän kanssa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192DC2C-B6D5-EF7C-47FF-8DF0000A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E2C762-C4FC-874A-1424-76105434F0B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20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13489-3075-63D6-5432-A9CB77DD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A0DB2-ACF0-E40C-DE59-6BEE054F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Lunastuskorvaus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Lunastuskorvaus muodostuu kohteen-, haitan ja vahingonkorvauksesta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Kohteenkorvausta</a:t>
            </a:r>
            <a:r>
              <a:rPr lang="fi-FI" sz="1600" dirty="0"/>
              <a:t> määrätään lunastettavasta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Haitankorvausta</a:t>
            </a:r>
            <a:r>
              <a:rPr lang="fi-FI" sz="1600" dirty="0"/>
              <a:t> voidaan määrätä mm. meluhaitasta, v</a:t>
            </a:r>
            <a:r>
              <a:rPr lang="fi-FI" sz="1600" dirty="0">
                <a:solidFill>
                  <a:schemeClr val="tx1"/>
                </a:solidFill>
              </a:rPr>
              <a:t>iljelylle aiheutuvista haitoista pellolla </a:t>
            </a:r>
            <a:r>
              <a:rPr lang="fi-FI" sz="1600" dirty="0"/>
              <a:t>taikka maisemamuutoksesta aiheutuneesta kiinteistön arvon alentumisesta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jäljelle jäävälle kiinteistölle aiheutuva haitta on huomattava, lunastus voidaan laajentaa koskemaan myös tätä aluetta, jos maanomistaja tai lunastaja sitä pyytää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Haittoja voidaan poistaa tai vähentää myös tilusjärjestelyllä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Vahingonkorvausta</a:t>
            </a:r>
            <a:r>
              <a:rPr lang="fi-FI" sz="1600" dirty="0"/>
              <a:t> voidaan määrätä mm. sadonmenetyksestä, lunastukseen liittyvän hankkeen takia vahingoittuneesta kaivosta, salaojista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Lunastustoimikunnan määräämiin kohteen- ja haitankorvauksiin lisätään </a:t>
            </a:r>
            <a:r>
              <a:rPr lang="fi-FI" dirty="0">
                <a:solidFill>
                  <a:schemeClr val="tx1"/>
                </a:solidFill>
              </a:rPr>
              <a:t>25 %:n korotus, jolla varmistetaan täyden korvauksen toteutuminen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B1A302-378B-1F38-39CC-6284ED14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8293596-F282-A56B-5B73-2B952880E80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49540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EEDB-166F-33D6-CA33-20963E18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E0A92-C025-C7AC-F876-0CC825F5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CFFF-C44A-1DE4-3DA6-4820606C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32"/>
            <a:ext cx="10515600" cy="429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Korvauksista sopiminen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Lunastaja ja asianosainen voivat vapaasti sopia korvauksista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Vastuu sopimuksen oikeudenmukaisuudesta on sopijoilla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Lunastustoimikunta valvoo ainoastaan, ettei kiinnityksenhaltijan oikeutta loukata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Sovittuihin korvauksiin ei lisätä 25 %:n korotusta, ellei siitä ole mainintaa sopimuksessa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Sopimusmuoto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Osapuolten yhdessä laatima sopimus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Vastapuoli hyväksyy toisen vaatimuksen tai tarjouksen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Suullisesti toimituskokouksessa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Kirjallisesti toimituskokouksen ulkopuolella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rgbClr val="000000"/>
                </a:solidFill>
              </a:rPr>
              <a:t>Huom</a:t>
            </a:r>
            <a:r>
              <a:rPr lang="fi-FI" sz="1600" dirty="0">
                <a:solidFill>
                  <a:srgbClr val="000000"/>
                </a:solidFill>
              </a:rPr>
              <a:t>! Lunastajan tai maanomistajan yksipuolinen ilmoitus ei ole sopimus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EBA15C5-6B00-1990-8A91-A4A68CE43F0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34772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60BA-4D0C-C56C-7DE3-8A33089F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AEECE-7747-B27F-709C-9DFA805F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Oikeudenvalvonta</a:t>
            </a:r>
            <a:endParaRPr lang="fi-FI" dirty="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Asianosaiselle voidaan korvata </a:t>
            </a:r>
            <a:r>
              <a:rPr lang="fi-FI" b="1" dirty="0"/>
              <a:t>välttämättömät</a:t>
            </a:r>
            <a:r>
              <a:rPr lang="fi-FI" dirty="0"/>
              <a:t> kustannukset, jotka hänelle ovat aiheutuneet hänen oikeutensa valvomisesta ratatoimituksessa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Kustannusten määrää arvioitaessa on otettava huomioon ansion menetys, matkakustannukset sekä tarvittavien selvitysten laatu ja laajuus samoin kuin asiamiehen käyttämisen tarve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Korvataan </a:t>
            </a:r>
            <a:r>
              <a:rPr lang="fi-FI" b="1" dirty="0"/>
              <a:t>vain vaadittaessa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Kaikista kustannuksista on esitettävä luotettava selvitys viimeistään toimituksen loppukokouksessa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8D2153B-DAD7-1A6E-6276-4AD2056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E05825A-1598-59FC-C8D7-6252C74BC9E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696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3"/>
            <a:ext cx="9720706" cy="1316034"/>
          </a:xfrm>
        </p:spPr>
        <p:txBody>
          <a:bodyPr anchor="ctr">
            <a:normAutofit/>
          </a:bodyPr>
          <a:lstStyle/>
          <a:p>
            <a:r>
              <a:rPr lang="fi-FI" sz="3200" dirty="0"/>
              <a:t>Ratatoimitus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1874838"/>
            <a:ext cx="6646860" cy="43259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b="1" dirty="0"/>
              <a:t>Esityksen sisältö: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Milloin ratatoimitus on tarpeen ja mitä siinä tehdään?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Mitkä ovat eri viranomaisten roolit?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Mikä on lunastustoimikunta, entä ketkä ovat hankkeen asianosaisia?</a:t>
            </a:r>
            <a:endParaRPr lang="fi-FI" sz="2000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Mihin ratatoimitus perustuu?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Miten ratatoimitus etenee?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rcRect l="12731" r="12731"/>
          <a:stretch/>
        </p:blipFill>
        <p:spPr>
          <a:xfrm>
            <a:off x="7371751" y="1073101"/>
            <a:ext cx="5411616" cy="5445224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4283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määrääminen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Korvaukset voivat olla vain rahakorvauksia; eivät esimerkiksi työsuoritteita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Korvaukset ovat kertakorvauksia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Korvaukset määrätään toimituksen lopettamisen tai ennakkohaltuunoton aikaisessa hintatasossa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Jos yleinen hintataso ennakkohaltuunoton jälkeen nousee, maksamatta olevaa korvausta korotetaan kohonneen hintatason verran (ns. indeksikorotus)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Jos toimituksessa on tehty ennakkohaltuunotto, korvauksille maksetaan 6 %:n vuotuinen korko haltuunotosta lukien (pois lukien oikeudenvalvontakorvaukset) 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8F4B56A-1626-93D7-5442-7EEC3F17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852158-BF11-083B-C44D-E80F402294F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647729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maksaminen</a:t>
            </a:r>
          </a:p>
          <a:p>
            <a:pPr marL="266700" marR="0" lvl="0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Lunastajan on maksettava korvaukset 3 kuukauden kuluessa toimituksen päättymisajankohdasta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maanomistaja valittaa tehdystä korvauspäätöksestä, korvaukset maksetaan siitä huolimatta toimituksessa määrätyn suuruisena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lunastaja valittaa korvauksista, se voi tallettaa riidanalaisen korvauksen osan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Korvaukset maksetaan sille, jolle lunastettava omaisuus tai korvauksen kohde kuuluu korvauksen määräämisen ajankohtana, jollei toimituksessa esitetystä selvityksestä muuta johdu (huomioitava omistajanvaihdostilanteissa)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Korvaus voidaan määrätä talletettavaksi, jos korvauksen saajasta on epäselvyyttä tai koko kiinteistö lunastetaan taikka tallettaminen on tarpeen kiinteistöön kohdistuvan panttioikeuden haltijan oikeuden turvaamiseksi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AC8382D-532F-8CD9-CC3E-5F2C8A89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9B6ABA4-F2C3-C75C-5ED7-50AC3F84CBB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8087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80E2-E825-8F22-AECA-982FC0FD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56C77-812D-7CDA-6397-8357F634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verotus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ja korko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Saajan ilmoitettava oma-aloitteisesti verottajalle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Korvausta verotetaan tyypillisesti luovutusvoittona tai maa-/metsätaloustulona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Kohteenkorvauksiin ja yleensä myös haitankorvauksiin sovelletaan säännöstä luovutusvoiton osittaisesta verovapaudesta → hankintameno-olettama 80 %</a:t>
            </a:r>
          </a:p>
          <a:p>
            <a:pPr marL="717550" marR="0" lvl="1" indent="-260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Poistetusta pihakasvillisuudesta tai –rakenteista maksetut korvaukset ovat kuitenkin verovapaita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Veronalaisen tulon sijaan saadut vahingonkorvaukset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Esimerkiksi korvaus sadon menetyksestä on maatalouden tuloa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Tarvittaessa lisätietoja antaa Verohallinto 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www.vero.fi / Syventävät vero-ohjeet / Maanmittaustoimitusten verovaikutuksia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D77780A-B47D-2D5E-90CF-0097EEE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F07B8C8-0A84-0C12-92A1-93A2050F582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3129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Loppukokous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Korvausvaatimusten, radanpitäjän vastineen ja maastohavaintojen perusteella lunastustoimikunta laatii lopulliset korvauspäätökset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Loppukokouksessa annetaan lunastuspäätös: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Määritellään lunastettava omaisuus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Määrätään lopulliset korvaukset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Päätetään korvausten maksamisesta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Toimituksessa tehtyihin päätöksiin voi hakea muutosta 30 päivän kuluessa toimituksen päättymisestä. Muutoksenhakuohje lähetetään asianosaisille toimitusasiakirjojen liitteenä.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4FCA8CD-FBE3-ED12-191F-6E3B23FF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686AA3D-F266-290C-90BA-46D88CE6C35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</a:t>
            </a:r>
            <a:r>
              <a:rPr lang="fi-FI" sz="1600" dirty="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50894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106B-E5A6-0581-889D-80AE65E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DCA80-1E70-2E5F-F008-EF9EBA7C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Toimituksen </a:t>
            </a:r>
            <a:r>
              <a:rPr lang="fi-FI" sz="2000" b="1" dirty="0"/>
              <a:t>päättyminen</a:t>
            </a:r>
            <a:r>
              <a:rPr lang="fi-FI" sz="1600" b="1" dirty="0"/>
              <a:t>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Toimitus päättyy viimeistään 14 päivän kuluttua loppukokouksesta. Toimitusasiakirjat ovat saatavilla toimituksen päätyttyä.</a:t>
            </a:r>
          </a:p>
          <a:p>
            <a:pPr marL="625475" lvl="1" indent="-2825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Kun toimitus on vireillä, sen perustiedot, vaiheet ja asiakirjat löytyvät Maanmittauslaitoksen Asiointipalvelusta </a:t>
            </a:r>
            <a:r>
              <a:rPr lang="fi-FI" sz="1600" dirty="0">
                <a:solidFill>
                  <a:srgbClr val="FF0000"/>
                </a:solidFill>
                <a:hlinkClick r:id="rId2"/>
              </a:rPr>
              <a:t>https://www.maanmittauslaitos.fi/asioi-verkossa/asiointipalvelu-henkiloasiakkaille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Päätösten lainvoimaisuuden jälkeen: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Lunastetut alueet vähennetään kiinteistöjen pinta-aloista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F5A0D5F-80C1-7DF2-9264-6B54516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742B7DC-0AFB-03EB-9A4A-4C6F0709579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</a:t>
            </a:r>
            <a:r>
              <a:rPr lang="fi-FI" sz="1600" dirty="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12419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9687"/>
            <a:ext cx="12192000" cy="103996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dirty="0"/>
              <a:t>Tunnemme Maan – </a:t>
            </a:r>
            <a:br>
              <a:rPr lang="fi-FI" sz="4800" dirty="0"/>
            </a:br>
            <a:r>
              <a:rPr lang="fi-FI" sz="4800" dirty="0"/>
              <a:t>turvaamme tulevaisuutta</a:t>
            </a:r>
          </a:p>
        </p:txBody>
      </p:sp>
    </p:spTree>
    <p:extLst>
      <p:ext uri="{BB962C8B-B14F-4D97-AF65-F5344CB8AC3E}">
        <p14:creationId xmlns:p14="http://schemas.microsoft.com/office/powerpoint/2010/main" val="194503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Milloin ratatoimitus on tarpeen ja mitä siinä tehdään?</a:t>
            </a:r>
            <a:endParaRPr lang="fi-FI" sz="32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Ratatoimitus on tarpeen esimerkiksi, kun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 dirty="0">
                <a:solidFill>
                  <a:schemeClr val="tx1"/>
                </a:solidFill>
              </a:rPr>
              <a:t>Rakennetaan uusi rautatie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 dirty="0">
                <a:solidFill>
                  <a:schemeClr val="tx1"/>
                </a:solidFill>
              </a:rPr>
              <a:t>Levennetään entistä rautatiealuetta</a:t>
            </a: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dirty="0">
              <a:solidFill>
                <a:schemeClr val="tx1"/>
              </a:solidFill>
            </a:endParaRP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Ratatoimituksessa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Vahvistetaan lunastuksen kohde ratasuunnitelmaan perustuen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Määrätään korvaukset lunastetusta omaisuudesta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Tehdään tarpeelliset tilusvaihdot ja yksityisteiden järjestelyt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Mitkä ovat eri viranomaisten roolit?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00809"/>
            <a:ext cx="10874424" cy="46051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Väylävirasto </a:t>
            </a:r>
            <a:r>
              <a:rPr lang="fi-FI" sz="2000" b="1" dirty="0"/>
              <a:t>radan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pitäjänä</a:t>
            </a:r>
          </a:p>
          <a:p>
            <a:pPr marL="266700" lvl="0" indent="-2667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Toimii valtion omistaman rataverkon haltijana ja radanpitäjänä</a:t>
            </a:r>
          </a:p>
          <a:p>
            <a:pPr marL="266700" lvl="0" indent="-2667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Vastaa rautatiehankkeiden suunnittelusta ja rakennuttamisesta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i-FI" sz="1000" b="1" dirty="0"/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000" b="1" dirty="0"/>
              <a:t>Elinvoimakeskus (aik. ELY-keskus) radanpitäjän edustajana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 dirty="0">
                <a:solidFill>
                  <a:schemeClr val="tx1"/>
                </a:solidFill>
                <a:latin typeface="Daytona"/>
              </a:rPr>
              <a:t>Hakee ratatoimitusta ja käyttää radanpitäjän puhevaltaa toimituksessa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Maanmittauslaitos puolueettomana toimijana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 dirty="0">
                <a:solidFill>
                  <a:schemeClr val="tx1"/>
                </a:solidFill>
                <a:latin typeface="Daytona"/>
              </a:rPr>
              <a:t>Vastaa ratatoimituksen käsittelystä ja siellä tehtävistä päätöksistä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 dirty="0">
                <a:solidFill>
                  <a:schemeClr val="tx1"/>
                </a:solidFill>
                <a:latin typeface="Daytona"/>
              </a:rPr>
              <a:t>Rekisteröi toimituksen kiinteistörekisteriin</a:t>
            </a: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Mikä on lunastustoimikunta, entä ketkä ovat hankkeen asianosaisia?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Lunastustoimikunta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Lunastustoimikunta: Maanmittauslaitoksen toimitusinsinööri ja kaksi uskottua miestä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Lunastustoimikunta suorittaa toimituksen ja päättää asioista (mm. korvauksista) toimituskokouksissa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Ennen päätöksiä kuullaan asianosaisia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Asianosaiset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Radanpitäjä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Vastaa rakennushankkeen toteutuksesta (Väylävirasto)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Vastaa sopimusneuvotteluista (Elinvoimakeskus)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Maksaa korvaukset ja toimituskustannukset (Elinvoimakeskus/KEHA-keskus)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Maanomistajat (joita lunastus koskee)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Mahdollisesti rasite-, vuokra- ym. erityisten oikeuksien haltijat, naapurit jne.</a:t>
            </a:r>
          </a:p>
        </p:txBody>
      </p:sp>
    </p:spTree>
    <p:extLst>
      <p:ext uri="{BB962C8B-B14F-4D97-AF65-F5344CB8AC3E}">
        <p14:creationId xmlns:p14="http://schemas.microsoft.com/office/powerpoint/2010/main" val="227500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Mihin ratatoimitus perustuu?</a:t>
            </a:r>
            <a:br>
              <a:rPr lang="fi-FI" sz="3000" dirty="0"/>
            </a:br>
            <a:endParaRPr lang="fi-FI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59518"/>
            <a:ext cx="10261060" cy="4778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Ratatoimitus perustuu ratasuunnitelmaan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Väylävirasto vastaa ratasuunnitelman laatimisesta. Elinvoimakeskus voi laatia tasoristeyksiä koskevan ratasuunnitelman. Liikenne- ja viestintävirasto (Traficom) hyväksyy ratasuunnitelman.</a:t>
            </a:r>
            <a:endParaRPr lang="fi-FI" dirty="0">
              <a:solidFill>
                <a:srgbClr val="000000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Ratasuunnitelman sisältö: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Rautatien sijainti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Suoja- ja näkemäalueet sekä rautatietä varten tarvittavat laskuojat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Liittymäjärjestelyt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Lakkaavat rautatiealueet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Rakentamisen aikaiset maa-aineksen ottopaikat ja läjitysalueet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Ratatoimituksen aloittaminen ja tiealueen haltuunotto ei edellytä tiesuunnitelman lainvoimaisuutta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Vähäisissä hankkeissa ratasuunnitelmaa ei tarvita, jos kiinteistön omistaja antaa lisäalueen ottamiseen kirjallisen suostumuksensa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04951"/>
            <a:ext cx="9772650" cy="46720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latin typeface="Daytona"/>
              </a:rPr>
              <a:t>Ratahankkeeseen voi liittyä useita ratatoimituksia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Ensimmäinen ratatoimitus</a:t>
            </a:r>
            <a:endParaRPr lang="fi-FI" sz="2000" dirty="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Myönnetään radanpitäjälle oikeus rautatiealueella olevan omaisuuden haltuunottoon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Määrätään korvaus lunastettavasta omaisuudesta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Toinen ratatoimitus (rautatien rakentamisen ja käyttöönoton jälkeen)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Tarkastetaan lopulliset rautatiealueen rajat ja tarvittaessa täydennetään maastotöitä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Käsitellään edellisen toimituksen jälkeen ilmenneet korvausasiat, kuten korvaukset erilaisista haitoista ja vahingoista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Tehdään tarvittaessa tilus- ja yksityistiejärjestelyt (yksityistiejärjestelyt voidaan käsitellä myös erillisessä toimituksessa)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74A61A4-2DEA-E396-E0F9-8592826920A1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 dirty="0"/>
              <a:t>Ratatoimituksen eteneminen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98BCF25-F04A-725A-116F-02DC0A5F119C}"/>
              </a:ext>
            </a:extLst>
          </p:cNvPr>
          <p:cNvSpPr txBox="1"/>
          <p:nvPr/>
        </p:nvSpPr>
        <p:spPr>
          <a:xfrm>
            <a:off x="9163050" y="182721"/>
            <a:ext cx="2790825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 dirty="0">
                <a:solidFill>
                  <a:srgbClr val="FF0000"/>
                </a:solidFill>
              </a:rPr>
              <a:t>Ota tämä dia pois tarvittaessa.</a:t>
            </a:r>
          </a:p>
          <a:p>
            <a:endParaRPr lang="fi-FI" sz="1400" b="0" dirty="0">
              <a:solidFill>
                <a:srgbClr val="FF0000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</a:rPr>
              <a:t>POISTA TÄMÄ LAATIKKO ESITYKSESTÄ!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latin typeface="Daytona"/>
                <a:cs typeface="Biome"/>
              </a:rPr>
              <a:t>Ratatoimituksen eteneminen</a:t>
            </a:r>
            <a:br>
              <a:rPr lang="fi-FI" sz="2800" strike="sngStrike" dirty="0">
                <a:solidFill>
                  <a:srgbClr val="ED145B"/>
                </a:solidFill>
              </a:rPr>
            </a:br>
            <a:endParaRPr lang="fi-FI" sz="28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86089"/>
            <a:ext cx="9253251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Alkukokous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Maastomittaukset, mahdollinen ennakkohaltuunotto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Jatkokokous/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kset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(tarpeen mukaan)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Vaatimukset, vastine, </a:t>
            </a:r>
            <a:r>
              <a:rPr lang="fi-FI" dirty="0">
                <a:solidFill>
                  <a:schemeClr val="tx1"/>
                </a:solidFill>
              </a:rPr>
              <a:t>arviolausunnot,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katselmus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Loppukokous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suorittaminen, haltuunotto, muutoksenhakumahdollisuus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E8D8218-A58B-1D3A-DD48-7F38A7434EB7}"/>
              </a:ext>
            </a:extLst>
          </p:cNvPr>
          <p:cNvSpPr txBox="1"/>
          <p:nvPr/>
        </p:nvSpPr>
        <p:spPr>
          <a:xfrm>
            <a:off x="9163050" y="182721"/>
            <a:ext cx="2790825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 dirty="0">
                <a:solidFill>
                  <a:srgbClr val="FF0000"/>
                </a:solidFill>
              </a:rPr>
              <a:t>Räätälöi sopivaksi ko. toimitukseen.</a:t>
            </a:r>
          </a:p>
          <a:p>
            <a:endParaRPr lang="fi-FI" sz="1400" b="0" dirty="0">
              <a:solidFill>
                <a:srgbClr val="FF0000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</a:rPr>
              <a:t>POISTA TÄMÄ LAATIKKO ESITYKSESTÄ!</a:t>
            </a:r>
            <a:endParaRPr lang="fi-FI" sz="1400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3E9883D-0F92-A4BA-E14F-85DFB74DA2B3}"/>
              </a:ext>
            </a:extLst>
          </p:cNvPr>
          <p:cNvSpPr/>
          <p:nvPr/>
        </p:nvSpPr>
        <p:spPr>
          <a:xfrm>
            <a:off x="838199" y="218088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846C445-B784-782C-C601-694FFD27D238}"/>
              </a:ext>
            </a:extLst>
          </p:cNvPr>
          <p:cNvSpPr/>
          <p:nvPr/>
        </p:nvSpPr>
        <p:spPr>
          <a:xfrm>
            <a:off x="838199" y="334639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328C720-E7B2-8E6A-2282-E10EBD9D4FF3}"/>
              </a:ext>
            </a:extLst>
          </p:cNvPr>
          <p:cNvSpPr/>
          <p:nvPr/>
        </p:nvSpPr>
        <p:spPr>
          <a:xfrm>
            <a:off x="838199" y="4558688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3F30506-9B31-0463-6BD0-12CAC891C0F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37297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EDE3-89B3-5569-0508-9B872A9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C1E51-94EA-FF95-1BC2-D5343AC2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Alkukokous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Käydään läpi ratatoimitusta koskevat yleiset asiat: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Toimituksen kulku pääpiirteissään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Korvausmenettely ja sovellettava lainsäädäntö 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chemeClr val="tx1"/>
                </a:solidFill>
              </a:rPr>
              <a:t>Ratalaki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chemeClr val="tx1"/>
                </a:solidFill>
              </a:rPr>
              <a:t>Laki kiinteän omaisuuden ja erityisten oikeuksien lunastuksesta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Radanpitäjä esittelee rautatien rakentamishanketta ja sen aikataulua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Tehdään haltuunottokatselmus ja annetaan määräaika ennakko- tai lopullisille korvausvaatimuksille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Käydään läpi puuston käsittelyn eri vaihtoehtoja (yhteismyynti, puut jäävät maanomistajalle tai puut lunastetaan), ja annetaan määräaika vaihtoehdon valinnalle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Sovitaan tarvittavien maastokatselmusten suorittamisesta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FCE12C8-7794-D827-25F0-34AC95668F3C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 dirty="0"/>
              <a:t>Ratatoimituksen eteneminen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5625F31-8408-BF6C-62F8-545855D9242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kern="0" dirty="0">
                <a:solidFill>
                  <a:schemeClr val="accent3"/>
                </a:solidFill>
              </a:rPr>
              <a:t>Alkukokous</a:t>
            </a:r>
            <a:r>
              <a:rPr lang="fi-FI" sz="1600" b="0" kern="0" dirty="0">
                <a:solidFill>
                  <a:schemeClr val="accent3"/>
                </a:solidFill>
              </a:rPr>
              <a:t>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435B6EE-A629-1BA4-C8F1-E136BC1FC1A1}"/>
              </a:ext>
            </a:extLst>
          </p:cNvPr>
          <p:cNvSpPr txBox="1"/>
          <p:nvPr/>
        </p:nvSpPr>
        <p:spPr>
          <a:xfrm>
            <a:off x="9163050" y="182721"/>
            <a:ext cx="279082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 dirty="0">
                <a:solidFill>
                  <a:srgbClr val="FF0000"/>
                </a:solidFill>
              </a:rPr>
              <a:t>Diat on tehty kolmen kokouksen periaatteella. Muokkaa dioja tai selosta kokouksessa tarvittaessa, jos kokouksia on vähemmän tai enemmän.</a:t>
            </a:r>
          </a:p>
          <a:p>
            <a:endParaRPr lang="fi-FI" sz="1400" b="0" dirty="0">
              <a:solidFill>
                <a:srgbClr val="FF0000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</a:rPr>
              <a:t>POISTA TÄMÄ LAATIKKO ESITYKSESTÄ!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89213552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MML-teema">
  <a:themeElements>
    <a:clrScheme name="MML">
      <a:dk1>
        <a:srgbClr val="262626"/>
      </a:dk1>
      <a:lt1>
        <a:sysClr val="window" lastClr="FFFFFF"/>
      </a:lt1>
      <a:dk2>
        <a:srgbClr val="2A6275"/>
      </a:dk2>
      <a:lt2>
        <a:srgbClr val="E7E6E6"/>
      </a:lt2>
      <a:accent1>
        <a:srgbClr val="AAD2E0"/>
      </a:accent1>
      <a:accent2>
        <a:srgbClr val="72B5CC"/>
      </a:accent2>
      <a:accent3>
        <a:srgbClr val="2A6275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F9BA9DC1-FF65-4FAB-BF26-989945391FE3}" vid="{291022C2-0F1A-4A33-9F61-065A29C79221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2" ma:contentTypeDescription="" ma:contentTypeScope="" ma:versionID="7484ee11b371a87e48e2b1ba40cffd1d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7c542344fe92ee218f18c8e3bff4ea5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a6eaab-d994-4ce3-a09c-e609c799fec2">
      <Terms xmlns="http://schemas.microsoft.com/office/infopath/2007/PartnerControls"/>
    </lcf76f155ced4ddcb4097134ff3c332f>
    <SharedWithUsers xmlns="157f4d8f-9b92-4778-bfae-1dc1cb204f0c">
      <UserInfo>
        <DisplayName/>
        <AccountId xsi:nil="true"/>
        <AccountType/>
      </UserInfo>
    </SharedWithUsers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9A675-571B-4CE1-9B07-329CD625D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3CDC6-956B-46E5-9030-683E0B7BB3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6cb009-46f5-465f-af24-312dc6dc0699"/>
    <ds:schemaRef ds:uri="5c55916a-c2d9-4b92-b975-8eb6032881e0"/>
    <ds:schemaRef ds:uri="http://www.w3.org/XML/1998/namespace"/>
    <ds:schemaRef ds:uri="http://purl.org/dc/dcmitype/"/>
    <ds:schemaRef ds:uri="71910b85-fbbd-41d6-b978-5894bc05816a"/>
    <ds:schemaRef ds:uri="33e53d46-685c-4a7e-b380-11c00acd067c"/>
    <ds:schemaRef ds:uri="bba6eaab-d994-4ce3-a09c-e609c799fec2"/>
    <ds:schemaRef ds:uri="157f4d8f-9b92-4778-bfae-1dc1cb204f0c"/>
  </ds:schemaRefs>
</ds:datastoreItem>
</file>

<file path=customXml/itemProps3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4f8a632-5580-4a1c-9237-1d5a571b71fa}" enabled="0" method="" siteId="{c4f8a632-5580-4a1c-9237-1d5a571b71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2781</TotalTime>
  <Words>1568</Words>
  <Application>Microsoft Office PowerPoint</Application>
  <PresentationFormat>Laajakuva</PresentationFormat>
  <Paragraphs>238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Daytona</vt:lpstr>
      <vt:lpstr>Georgia</vt:lpstr>
      <vt:lpstr>Verdana</vt:lpstr>
      <vt:lpstr>MMLppt-suomi</vt:lpstr>
      <vt:lpstr>MML</vt:lpstr>
      <vt:lpstr>MML-teema</vt:lpstr>
      <vt:lpstr>Ratatoimitus</vt:lpstr>
      <vt:lpstr>Ratatoimitus</vt:lpstr>
      <vt:lpstr>Milloin ratatoimitus on tarpeen ja mitä siinä tehdään?</vt:lpstr>
      <vt:lpstr>Mitkä ovat eri viranomaisten roolit?</vt:lpstr>
      <vt:lpstr>Mikä on lunastustoimikunta, entä ketkä ovat hankkeen asianosaisia?</vt:lpstr>
      <vt:lpstr>Mihin ratatoimitus perustuu? </vt:lpstr>
      <vt:lpstr>PowerPoint-esitys</vt:lpstr>
      <vt:lpstr>Ratatoimituksen eteneminen </vt:lpstr>
      <vt:lpstr>PowerPoint-esitys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Lunastustoimituksen eteneminen 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Tunnemme Maan –  turvaamme tulevaisuutta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Iikkanen Olli</cp:lastModifiedBy>
  <cp:revision>5</cp:revision>
  <cp:lastPrinted>2025-09-17T07:46:14Z</cp:lastPrinted>
  <dcterms:created xsi:type="dcterms:W3CDTF">2015-05-25T07:29:41Z</dcterms:created>
  <dcterms:modified xsi:type="dcterms:W3CDTF">2025-12-09T11:33:04Z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MediaServiceImageTags">
    <vt:lpwstr/>
  </property>
  <property fmtid="{D5CDD505-2E9C-101B-9397-08002B2CF9AE}" pid="5" name="Order">
    <vt:r8>97600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TaxKeyword">
    <vt:lpwstr/>
  </property>
</Properties>
</file>