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</p:sldMasterIdLst>
  <p:notesMasterIdLst>
    <p:notesMasterId r:id="rId26"/>
  </p:notesMasterIdLst>
  <p:handoutMasterIdLst>
    <p:handoutMasterId r:id="rId27"/>
  </p:handoutMasterIdLst>
  <p:sldIdLst>
    <p:sldId id="327" r:id="rId6"/>
    <p:sldId id="271" r:id="rId7"/>
    <p:sldId id="332" r:id="rId8"/>
    <p:sldId id="298" r:id="rId9"/>
    <p:sldId id="299" r:id="rId10"/>
    <p:sldId id="300" r:id="rId11"/>
    <p:sldId id="315" r:id="rId12"/>
    <p:sldId id="301" r:id="rId13"/>
    <p:sldId id="302" r:id="rId14"/>
    <p:sldId id="316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14" r:id="rId23"/>
    <p:sldId id="329" r:id="rId24"/>
    <p:sldId id="328" r:id="rId25"/>
  </p:sldIdLst>
  <p:sldSz cx="9144000" cy="6858000" type="screen4x3"/>
  <p:notesSz cx="6858000" cy="9926638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6600"/>
        </a:solidFill>
        <a:latin typeface="GillSans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6600"/>
        </a:solidFill>
        <a:latin typeface="GillSans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6600"/>
        </a:solidFill>
        <a:latin typeface="GillSans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6600"/>
        </a:solidFill>
        <a:latin typeface="GillSans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6600"/>
        </a:solidFill>
        <a:latin typeface="GillSans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6600"/>
        </a:solidFill>
        <a:latin typeface="GillSans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6600"/>
        </a:solidFill>
        <a:latin typeface="GillSans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6600"/>
        </a:solidFill>
        <a:latin typeface="GillSans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6600"/>
        </a:solidFill>
        <a:latin typeface="Gill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A5E6"/>
    <a:srgbClr val="000000"/>
    <a:srgbClr val="FFFFCC"/>
    <a:srgbClr val="02ADF2"/>
    <a:srgbClr val="548057"/>
    <a:srgbClr val="E0E0E0"/>
    <a:srgbClr val="070000"/>
    <a:srgbClr val="4C3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33" autoAdjust="0"/>
    <p:restoredTop sz="96604" autoAdjust="0"/>
  </p:normalViewPr>
  <p:slideViewPr>
    <p:cSldViewPr>
      <p:cViewPr varScale="1">
        <p:scale>
          <a:sx n="109" d="100"/>
          <a:sy n="109" d="100"/>
        </p:scale>
        <p:origin x="1560" y="102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822" y="-108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864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042" y="4717705"/>
            <a:ext cx="5027916" cy="418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938" tIns="44671" rIns="90938" bIns="446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Muokkaa perustekstityyliä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2253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6013" y="871538"/>
            <a:ext cx="4627562" cy="3470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35150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Lunastustoimitus. </a:t>
            </a:r>
            <a:r>
              <a:rPr lang="fi-FI" dirty="0" err="1"/>
              <a:t>Vrt</a:t>
            </a:r>
            <a:r>
              <a:rPr lang="fi-FI" dirty="0"/>
              <a:t> maantietoimitus, yleensä kaikki rata- ja maantiealueet pakkolunastetaan.</a:t>
            </a:r>
          </a:p>
        </p:txBody>
      </p:sp>
    </p:spTree>
    <p:extLst>
      <p:ext uri="{BB962C8B-B14F-4D97-AF65-F5344CB8AC3E}">
        <p14:creationId xmlns:p14="http://schemas.microsoft.com/office/powerpoint/2010/main" val="2721237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Tässäkin toimituksessa korvauspäätökset antaa lunastustoimikunta, samoin vahvistaa lunastuksen kohteen. Tapahtuu loppukokouksessa.</a:t>
            </a:r>
          </a:p>
        </p:txBody>
      </p:sp>
    </p:spTree>
    <p:extLst>
      <p:ext uri="{BB962C8B-B14F-4D97-AF65-F5344CB8AC3E}">
        <p14:creationId xmlns:p14="http://schemas.microsoft.com/office/powerpoint/2010/main" val="3802260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Tässä ensimmäisen vaiheen toimituksessa pidetään luultavasti vain yksi kokous eli loppukokous, jossa määrätään korvaukset ja vahvistetaan lunastuksen kohde &gt; tavoite vuoden 2021 loppuun mennessä.</a:t>
            </a:r>
          </a:p>
        </p:txBody>
      </p:sp>
    </p:spTree>
    <p:extLst>
      <p:ext uri="{BB962C8B-B14F-4D97-AF65-F5344CB8AC3E}">
        <p14:creationId xmlns:p14="http://schemas.microsoft.com/office/powerpoint/2010/main" val="463720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Ennakkokorvausvaatimukset helmikuun loppuun mennessä.</a:t>
            </a:r>
          </a:p>
        </p:txBody>
      </p:sp>
    </p:spTree>
    <p:extLst>
      <p:ext uri="{BB962C8B-B14F-4D97-AF65-F5344CB8AC3E}">
        <p14:creationId xmlns:p14="http://schemas.microsoft.com/office/powerpoint/2010/main" val="3392701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Ei kovin relevantti dia tähän toimitukseen. Miten puiden kaadon kanssa menetellään? Yhteys rakennuttajaan heti vahingon synnyttyä. </a:t>
            </a:r>
          </a:p>
        </p:txBody>
      </p:sp>
    </p:spTree>
    <p:extLst>
      <p:ext uri="{BB962C8B-B14F-4D97-AF65-F5344CB8AC3E}">
        <p14:creationId xmlns:p14="http://schemas.microsoft.com/office/powerpoint/2010/main" val="145230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" y="1876"/>
            <a:ext cx="9143614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43608" y="980728"/>
            <a:ext cx="7056398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2708920"/>
            <a:ext cx="7056398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5185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" y="1876"/>
            <a:ext cx="9143614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43608" y="980728"/>
            <a:ext cx="7056398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2708920"/>
            <a:ext cx="7056398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93935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971600" y="2060847"/>
            <a:ext cx="7056784" cy="3960441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>
              <a:spcBef>
                <a:spcPts val="900"/>
              </a:spcBef>
              <a:defRPr sz="2000"/>
            </a:lvl2pPr>
            <a:lvl3pPr>
              <a:spcBef>
                <a:spcPts val="900"/>
              </a:spcBef>
              <a:defRPr sz="1800"/>
            </a:lvl3pPr>
            <a:lvl4pPr>
              <a:spcBef>
                <a:spcPts val="900"/>
              </a:spcBef>
              <a:defRPr sz="1800"/>
            </a:lvl4pPr>
            <a:lvl5pPr>
              <a:spcBef>
                <a:spcPts val="900"/>
              </a:spcBef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4990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971600" y="2060847"/>
            <a:ext cx="3312368" cy="3960441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9"/>
          <p:cNvSpPr>
            <a:spLocks noGrp="1"/>
          </p:cNvSpPr>
          <p:nvPr>
            <p:ph sz="quarter" idx="11"/>
          </p:nvPr>
        </p:nvSpPr>
        <p:spPr>
          <a:xfrm>
            <a:off x="4716016" y="2060847"/>
            <a:ext cx="3312368" cy="3960441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2179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971600" y="1916832"/>
            <a:ext cx="3312368" cy="639762"/>
          </a:xfrm>
        </p:spPr>
        <p:txBody>
          <a:bodyPr lIns="0" anchor="b">
            <a:noAutofit/>
          </a:bodyPr>
          <a:lstStyle>
            <a:lvl1pPr marL="0" indent="0">
              <a:lnSpc>
                <a:spcPts val="2500"/>
              </a:lnSpc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916832"/>
            <a:ext cx="3312368" cy="648072"/>
          </a:xfrm>
        </p:spPr>
        <p:txBody>
          <a:bodyPr lIns="0" anchor="b">
            <a:noAutofit/>
          </a:bodyPr>
          <a:lstStyle>
            <a:lvl1pPr marL="0" indent="0">
              <a:lnSpc>
                <a:spcPts val="2500"/>
              </a:lnSpc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Sisällön paikkamerkki 9"/>
          <p:cNvSpPr>
            <a:spLocks noGrp="1"/>
          </p:cNvSpPr>
          <p:nvPr>
            <p:ph sz="quarter" idx="10"/>
          </p:nvPr>
        </p:nvSpPr>
        <p:spPr>
          <a:xfrm>
            <a:off x="971600" y="2708920"/>
            <a:ext cx="3312368" cy="3312368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Sisällön paikkamerkki 9"/>
          <p:cNvSpPr>
            <a:spLocks noGrp="1"/>
          </p:cNvSpPr>
          <p:nvPr>
            <p:ph sz="quarter" idx="11"/>
          </p:nvPr>
        </p:nvSpPr>
        <p:spPr>
          <a:xfrm>
            <a:off x="4716016" y="2708920"/>
            <a:ext cx="3312368" cy="3312368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7801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27553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608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1" y="476672"/>
            <a:ext cx="2520279" cy="1224136"/>
          </a:xfrm>
        </p:spPr>
        <p:txBody>
          <a:bodyPr anchor="b"/>
          <a:lstStyle>
            <a:lvl1pPr algn="l">
              <a:lnSpc>
                <a:spcPts val="2500"/>
              </a:lnSpc>
              <a:defRPr sz="20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476673"/>
            <a:ext cx="4104456" cy="5544616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600" y="1844824"/>
            <a:ext cx="2520280" cy="4176465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73876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4941168"/>
            <a:ext cx="5400600" cy="572616"/>
          </a:xfrm>
        </p:spPr>
        <p:txBody>
          <a:bodyPr anchor="b">
            <a:noAutofit/>
          </a:bodyPr>
          <a:lstStyle>
            <a:lvl1pPr algn="ctr">
              <a:lnSpc>
                <a:spcPts val="2500"/>
              </a:lnSpc>
              <a:defRPr sz="20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35696" y="620688"/>
            <a:ext cx="5400600" cy="41764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5696" y="5661248"/>
            <a:ext cx="5400600" cy="500608"/>
          </a:xfrm>
        </p:spPr>
        <p:txBody>
          <a:bodyPr>
            <a:noAutofit/>
          </a:bodyPr>
          <a:lstStyle>
            <a:lvl1pPr marL="0" indent="0" algn="ctr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79536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isätieto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" y="1876"/>
            <a:ext cx="9143614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43608" y="980728"/>
            <a:ext cx="7056398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 dirty="0"/>
              <a:t>Lisätietoja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43608" y="2708920"/>
            <a:ext cx="7056398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 dirty="0"/>
              <a:t>www.maanmittauslaitos.fi</a:t>
            </a:r>
          </a:p>
        </p:txBody>
      </p:sp>
    </p:spTree>
    <p:extLst>
      <p:ext uri="{BB962C8B-B14F-4D97-AF65-F5344CB8AC3E}">
        <p14:creationId xmlns:p14="http://schemas.microsoft.com/office/powerpoint/2010/main" val="89778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971600" y="2060847"/>
            <a:ext cx="7056784" cy="3960441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>
              <a:spcBef>
                <a:spcPts val="900"/>
              </a:spcBef>
              <a:defRPr sz="2000"/>
            </a:lvl2pPr>
            <a:lvl3pPr>
              <a:spcBef>
                <a:spcPts val="900"/>
              </a:spcBef>
              <a:defRPr sz="1800"/>
            </a:lvl3pPr>
            <a:lvl4pPr>
              <a:spcBef>
                <a:spcPts val="900"/>
              </a:spcBef>
              <a:defRPr sz="1800"/>
            </a:lvl4pPr>
            <a:lvl5pPr>
              <a:spcBef>
                <a:spcPts val="900"/>
              </a:spcBef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88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971600" y="2060847"/>
            <a:ext cx="3312368" cy="3960441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9"/>
          <p:cNvSpPr>
            <a:spLocks noGrp="1"/>
          </p:cNvSpPr>
          <p:nvPr>
            <p:ph sz="quarter" idx="11"/>
          </p:nvPr>
        </p:nvSpPr>
        <p:spPr>
          <a:xfrm>
            <a:off x="4716016" y="2060847"/>
            <a:ext cx="3312368" cy="3960441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179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971600" y="1916832"/>
            <a:ext cx="3312368" cy="639762"/>
          </a:xfrm>
        </p:spPr>
        <p:txBody>
          <a:bodyPr lIns="0" anchor="b">
            <a:noAutofit/>
          </a:bodyPr>
          <a:lstStyle>
            <a:lvl1pPr marL="0" indent="0">
              <a:lnSpc>
                <a:spcPts val="2500"/>
              </a:lnSpc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916832"/>
            <a:ext cx="3312368" cy="648072"/>
          </a:xfrm>
        </p:spPr>
        <p:txBody>
          <a:bodyPr lIns="0" anchor="b">
            <a:noAutofit/>
          </a:bodyPr>
          <a:lstStyle>
            <a:lvl1pPr marL="0" indent="0">
              <a:lnSpc>
                <a:spcPts val="2500"/>
              </a:lnSpc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Sisällön paikkamerkki 9"/>
          <p:cNvSpPr>
            <a:spLocks noGrp="1"/>
          </p:cNvSpPr>
          <p:nvPr>
            <p:ph sz="quarter" idx="10"/>
          </p:nvPr>
        </p:nvSpPr>
        <p:spPr>
          <a:xfrm>
            <a:off x="971600" y="2708920"/>
            <a:ext cx="3312368" cy="3312368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Sisällön paikkamerkki 9"/>
          <p:cNvSpPr>
            <a:spLocks noGrp="1"/>
          </p:cNvSpPr>
          <p:nvPr>
            <p:ph sz="quarter" idx="11"/>
          </p:nvPr>
        </p:nvSpPr>
        <p:spPr>
          <a:xfrm>
            <a:off x="4716016" y="2708920"/>
            <a:ext cx="3312368" cy="3312368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336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52156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35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1" y="476672"/>
            <a:ext cx="2520279" cy="1224136"/>
          </a:xfrm>
        </p:spPr>
        <p:txBody>
          <a:bodyPr anchor="b"/>
          <a:lstStyle>
            <a:lvl1pPr algn="l">
              <a:lnSpc>
                <a:spcPts val="2500"/>
              </a:lnSpc>
              <a:defRPr sz="20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476673"/>
            <a:ext cx="4104456" cy="5544616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600" y="1844824"/>
            <a:ext cx="2520280" cy="4176465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80608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4941168"/>
            <a:ext cx="5400600" cy="572616"/>
          </a:xfrm>
        </p:spPr>
        <p:txBody>
          <a:bodyPr anchor="b">
            <a:noAutofit/>
          </a:bodyPr>
          <a:lstStyle>
            <a:lvl1pPr algn="ctr">
              <a:lnSpc>
                <a:spcPts val="2500"/>
              </a:lnSpc>
              <a:defRPr sz="20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35696" y="620688"/>
            <a:ext cx="5400600" cy="41764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5696" y="5661248"/>
            <a:ext cx="5400600" cy="500608"/>
          </a:xfrm>
        </p:spPr>
        <p:txBody>
          <a:bodyPr>
            <a:noAutofit/>
          </a:bodyPr>
          <a:lstStyle>
            <a:lvl1pPr marL="0" indent="0" algn="ctr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0898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isätieto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" y="1876"/>
            <a:ext cx="9143614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43608" y="980728"/>
            <a:ext cx="7056398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 dirty="0"/>
              <a:t>Lisätietoja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43608" y="2708920"/>
            <a:ext cx="7056398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 dirty="0"/>
              <a:t>www.maanmittauslaitos.fi</a:t>
            </a:r>
          </a:p>
        </p:txBody>
      </p:sp>
    </p:spTree>
    <p:extLst>
      <p:ext uri="{BB962C8B-B14F-4D97-AF65-F5344CB8AC3E}">
        <p14:creationId xmlns:p14="http://schemas.microsoft.com/office/powerpoint/2010/main" val="201386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5" name="Picture 3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7" y="1875"/>
            <a:ext cx="9141501" cy="685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476672"/>
            <a:ext cx="705678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fi-FI" dirty="0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600" y="2060848"/>
            <a:ext cx="705678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dirty="0"/>
              <a:t>Normaali teksti</a:t>
            </a:r>
          </a:p>
          <a:p>
            <a:pPr lvl="1"/>
            <a:r>
              <a:rPr lang="da-DK" dirty="0"/>
              <a:t>Sisennetty teksti</a:t>
            </a:r>
          </a:p>
          <a:p>
            <a:pPr lvl="2"/>
            <a:r>
              <a:rPr lang="fi-FI" dirty="0"/>
              <a:t>Sisennetty teksti</a:t>
            </a:r>
          </a:p>
          <a:p>
            <a:pPr lvl="3"/>
            <a:r>
              <a:rPr lang="fi-FI" dirty="0"/>
              <a:t>Sisennetty teksti</a:t>
            </a:r>
          </a:p>
          <a:p>
            <a:pPr lvl="4"/>
            <a:r>
              <a:rPr lang="fi-FI" dirty="0"/>
              <a:t>Sisennetty teksti</a:t>
            </a:r>
          </a:p>
        </p:txBody>
      </p:sp>
    </p:spTree>
    <p:extLst>
      <p:ext uri="{BB962C8B-B14F-4D97-AF65-F5344CB8AC3E}">
        <p14:creationId xmlns:p14="http://schemas.microsoft.com/office/powerpoint/2010/main" val="21032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 spc="0" baseline="0">
          <a:solidFill>
            <a:schemeClr val="tx1">
              <a:lumMod val="50000"/>
            </a:schemeClr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9pPr>
    </p:titleStyle>
    <p:bodyStyle>
      <a:lvl1pPr marL="266700" indent="-26670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20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42925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2000">
          <a:solidFill>
            <a:schemeClr val="tx1">
              <a:lumMod val="50000"/>
            </a:schemeClr>
          </a:solidFill>
          <a:latin typeface="+mn-lt"/>
          <a:cs typeface="+mn-cs"/>
        </a:defRPr>
      </a:lvl2pPr>
      <a:lvl3pPr marL="809625" indent="-17145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800">
          <a:solidFill>
            <a:schemeClr val="tx1">
              <a:lumMod val="50000"/>
            </a:schemeClr>
          </a:solidFill>
          <a:latin typeface="+mn-lt"/>
          <a:cs typeface="+mn-cs"/>
        </a:defRPr>
      </a:lvl3pPr>
      <a:lvl4pPr marL="1162050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800">
          <a:solidFill>
            <a:schemeClr val="tx1">
              <a:lumMod val="50000"/>
            </a:schemeClr>
          </a:solidFill>
          <a:latin typeface="+mn-lt"/>
          <a:cs typeface="+mn-cs"/>
        </a:defRPr>
      </a:lvl4pPr>
      <a:lvl5pPr marL="1524000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600">
          <a:solidFill>
            <a:schemeClr val="tx1">
              <a:lumMod val="50000"/>
            </a:schemeClr>
          </a:solidFill>
          <a:latin typeface="+mn-lt"/>
          <a:cs typeface="+mn-cs"/>
        </a:defRPr>
      </a:lvl5pPr>
      <a:lvl6pPr marL="16002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6pPr>
      <a:lvl7pPr marL="20574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7pPr>
      <a:lvl8pPr marL="25146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8pPr>
      <a:lvl9pPr marL="29718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5" name="Picture 3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7" y="1875"/>
            <a:ext cx="9141501" cy="685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476672"/>
            <a:ext cx="705678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fi-FI" dirty="0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600" y="2060848"/>
            <a:ext cx="705678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dirty="0"/>
              <a:t>Normaali teksti</a:t>
            </a:r>
          </a:p>
          <a:p>
            <a:pPr lvl="1"/>
            <a:r>
              <a:rPr lang="da-DK" dirty="0"/>
              <a:t>Sisennetty teksti</a:t>
            </a:r>
          </a:p>
          <a:p>
            <a:pPr lvl="2"/>
            <a:r>
              <a:rPr lang="fi-FI" dirty="0"/>
              <a:t>Sisennetty teksti</a:t>
            </a:r>
          </a:p>
          <a:p>
            <a:pPr lvl="3"/>
            <a:r>
              <a:rPr lang="fi-FI" dirty="0"/>
              <a:t>Sisennetty teksti</a:t>
            </a:r>
          </a:p>
          <a:p>
            <a:pPr lvl="4"/>
            <a:r>
              <a:rPr lang="fi-FI" dirty="0"/>
              <a:t>Sisennetty teksti</a:t>
            </a:r>
          </a:p>
        </p:txBody>
      </p:sp>
    </p:spTree>
    <p:extLst>
      <p:ext uri="{BB962C8B-B14F-4D97-AF65-F5344CB8AC3E}">
        <p14:creationId xmlns:p14="http://schemas.microsoft.com/office/powerpoint/2010/main" val="343383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dt="0"/>
  <p:txStyles>
    <p:titleStyle>
      <a:lvl1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 spc="0" baseline="0">
          <a:solidFill>
            <a:schemeClr val="tx1">
              <a:lumMod val="50000"/>
            </a:schemeClr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9pPr>
    </p:titleStyle>
    <p:bodyStyle>
      <a:lvl1pPr marL="266700" indent="-26670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20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42925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2000">
          <a:solidFill>
            <a:schemeClr val="tx1">
              <a:lumMod val="50000"/>
            </a:schemeClr>
          </a:solidFill>
          <a:latin typeface="+mn-lt"/>
          <a:cs typeface="+mn-cs"/>
        </a:defRPr>
      </a:lvl2pPr>
      <a:lvl3pPr marL="809625" indent="-17145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800">
          <a:solidFill>
            <a:schemeClr val="tx1">
              <a:lumMod val="50000"/>
            </a:schemeClr>
          </a:solidFill>
          <a:latin typeface="+mn-lt"/>
          <a:cs typeface="+mn-cs"/>
        </a:defRPr>
      </a:lvl3pPr>
      <a:lvl4pPr marL="1162050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800">
          <a:solidFill>
            <a:schemeClr val="tx1">
              <a:lumMod val="50000"/>
            </a:schemeClr>
          </a:solidFill>
          <a:latin typeface="+mn-lt"/>
          <a:cs typeface="+mn-cs"/>
        </a:defRPr>
      </a:lvl4pPr>
      <a:lvl5pPr marL="1524000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600">
          <a:solidFill>
            <a:schemeClr val="tx1">
              <a:lumMod val="50000"/>
            </a:schemeClr>
          </a:solidFill>
          <a:latin typeface="+mn-lt"/>
          <a:cs typeface="+mn-cs"/>
        </a:defRPr>
      </a:lvl5pPr>
      <a:lvl6pPr marL="16002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6pPr>
      <a:lvl7pPr marL="20574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7pPr>
      <a:lvl8pPr marL="25146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8pPr>
      <a:lvl9pPr marL="29718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kiriihimaki" TargetMode="External"/><Relationship Id="rId2" Type="http://schemas.openxmlformats.org/officeDocument/2006/relationships/hyperlink" Target="https://vayla.fi/helsinki-riihimak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sz="3200" dirty="0"/>
              <a:t>Tavaraliikenneraide Hyvinkään ja Riihimäen välillä TN2024-737971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Alkukokous</a:t>
            </a:r>
          </a:p>
        </p:txBody>
      </p:sp>
      <p:sp>
        <p:nvSpPr>
          <p:cNvPr id="4" name="Subtitle 5"/>
          <p:cNvSpPr txBox="1">
            <a:spLocks/>
          </p:cNvSpPr>
          <p:nvPr/>
        </p:nvSpPr>
        <p:spPr bwMode="auto">
          <a:xfrm>
            <a:off x="1691294" y="3861048"/>
            <a:ext cx="576102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Clr>
                <a:srgbClr val="FF7900"/>
              </a:buClr>
              <a:buSzPct val="80000"/>
              <a:buFontTx/>
              <a:buNone/>
              <a:tabLst>
                <a:tab pos="2066925" algn="l"/>
              </a:tabLst>
              <a:defRPr sz="18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rtl="0" fontAlgn="base">
              <a:lnSpc>
                <a:spcPts val="30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2pPr>
            <a:lvl3pPr marL="809625" indent="-171450" algn="l" rtl="0" fontAlgn="base">
              <a:lnSpc>
                <a:spcPts val="28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3pPr>
            <a:lvl4pPr marL="1162050" indent="-180975" algn="l" rtl="0" fontAlgn="base">
              <a:lnSpc>
                <a:spcPts val="28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4pPr>
            <a:lvl5pPr marL="1524000" indent="-180975" algn="l" rtl="0" fontAlgn="base">
              <a:lnSpc>
                <a:spcPts val="26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5pPr>
            <a:lvl6pPr marL="16002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6pPr>
            <a:lvl7pPr marL="20574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7pPr>
            <a:lvl8pPr marL="25146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8pPr>
            <a:lvl9pPr marL="29718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fi-FI" sz="1400" kern="0" dirty="0">
                <a:solidFill>
                  <a:srgbClr val="FFFFFF"/>
                </a:solidFill>
                <a:latin typeface="Arial"/>
              </a:rPr>
              <a:t>Toimitusinsinööri Lasse Ojala</a:t>
            </a:r>
          </a:p>
          <a:p>
            <a:pPr eaLnBrk="1" hangingPunct="1"/>
            <a:r>
              <a:rPr lang="fi-FI" sz="1400" kern="0" dirty="0">
                <a:solidFill>
                  <a:srgbClr val="FFFFFF"/>
                </a:solidFill>
                <a:latin typeface="Arial"/>
              </a:rPr>
              <a:t>Maanmittauslaitos</a:t>
            </a:r>
          </a:p>
          <a:p>
            <a:pPr eaLnBrk="1" hangingPunct="1"/>
            <a:r>
              <a:rPr lang="fi-FI" sz="1400" kern="0" dirty="0">
                <a:solidFill>
                  <a:srgbClr val="FFFFFF"/>
                </a:solidFill>
                <a:latin typeface="Arial"/>
              </a:rPr>
              <a:t>30.10.2024</a:t>
            </a:r>
          </a:p>
        </p:txBody>
      </p:sp>
    </p:spTree>
    <p:extLst>
      <p:ext uri="{BB962C8B-B14F-4D97-AF65-F5344CB8AC3E}">
        <p14:creationId xmlns:p14="http://schemas.microsoft.com/office/powerpoint/2010/main" val="1337781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00000" y="1124744"/>
            <a:ext cx="7992888" cy="43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800" kern="0" dirty="0">
                <a:solidFill>
                  <a:srgbClr val="000000"/>
                </a:solidFill>
                <a:latin typeface="+mn-lt"/>
              </a:rPr>
              <a:t>Alkukokous / Haltuunotto &gt; </a:t>
            </a:r>
            <a:r>
              <a:rPr lang="fi-FI" sz="1800" b="1" kern="0" dirty="0">
                <a:solidFill>
                  <a:srgbClr val="000000"/>
                </a:solidFill>
              </a:rPr>
              <a:t>Korvaukset </a:t>
            </a:r>
            <a:r>
              <a:rPr lang="fi-FI" sz="1800" kern="0" dirty="0">
                <a:solidFill>
                  <a:srgbClr val="000000"/>
                </a:solidFill>
              </a:rPr>
              <a:t>&gt; Rakennustyöt </a:t>
            </a:r>
            <a:endParaRPr lang="fi-FI" sz="1800" b="1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62808" y="1484784"/>
            <a:ext cx="7632848" cy="4392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2000" b="1" kern="0" dirty="0">
                <a:solidFill>
                  <a:srgbClr val="000000"/>
                </a:solidFill>
                <a:latin typeface="+mn-lt"/>
              </a:rPr>
              <a:t>Korvausperiaatteet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chemeClr val="tx1"/>
                </a:solidFill>
                <a:latin typeface="+mn-lt"/>
              </a:rPr>
              <a:t>Menetysten korvaamisessa lähtökohtana on </a:t>
            </a:r>
            <a:r>
              <a:rPr lang="fi-FI" sz="2000" u="sng" kern="0" dirty="0">
                <a:solidFill>
                  <a:schemeClr val="tx1"/>
                </a:solidFill>
                <a:latin typeface="+mn-lt"/>
              </a:rPr>
              <a:t>täyden korvauksen periaate</a:t>
            </a:r>
            <a:r>
              <a:rPr lang="fi-FI" sz="2000" kern="0" dirty="0">
                <a:solidFill>
                  <a:schemeClr val="tx1"/>
                </a:solidFill>
                <a:latin typeface="+mn-lt"/>
              </a:rPr>
              <a:t>, millä tarkoitetaan sitä, ettei kenenkään varallisuusasema muutu lunastuksessa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chemeClr val="tx1"/>
                </a:solidFill>
                <a:latin typeface="+mn-lt"/>
              </a:rPr>
              <a:t>Korvaus lunastettavasta omaisuudesta määrätään käyvän hinnan perusteella, millä tarkoitetaan sitä hintaa, jonka lunastetuista menetyksistä olisi voinut saada vapaaehtoisella kaupalla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Kertakaikkisena määrättävät korvaukset kuuluvat siihen kiinteistöön,  jota lunastus koskee. Tämä on otettava huomioon erityisesti lunastusprosessin aikana tapahtuvassa kiinteistönluovutuksessa </a:t>
            </a:r>
            <a:r>
              <a:rPr lang="fi-FI" sz="1800" dirty="0">
                <a:solidFill>
                  <a:schemeClr val="tx1"/>
                </a:solidFill>
                <a:latin typeface="+mn-lt"/>
              </a:rPr>
              <a:t>(Luovutuksen osapuolet voivat keskenään esimerkiksi kauppakirjassa sopia, kuuluvatko korvaukset kiinteistön vanhalle vai uudelle omistajalle. Tässä yhteydessä myös syytä tiedostaa, että lunastettavien alueiden pinta-ala vähennetään kiinteistön pinta-alasta vasta toimituksen tultua lainvoimaiseksi).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332656"/>
            <a:ext cx="7056784" cy="576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000" kern="1200" dirty="0">
                <a:solidFill>
                  <a:schemeClr val="tx1"/>
                </a:solidFill>
                <a:latin typeface="+mj-lt"/>
                <a:ea typeface="DejaVu Sans" charset="0"/>
                <a:cs typeface="DejaVu Sans" charset="0"/>
              </a:rPr>
              <a:t>Ratatoimituksen eteneminen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00000" y="1440000"/>
            <a:ext cx="7992888" cy="43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800" kern="0" dirty="0">
                <a:solidFill>
                  <a:srgbClr val="000000"/>
                </a:solidFill>
                <a:latin typeface="+mn-lt"/>
              </a:rPr>
              <a:t>Alkukokous / Haltuunotto &gt; </a:t>
            </a:r>
            <a:r>
              <a:rPr lang="fi-FI" sz="1800" b="1" kern="0" dirty="0">
                <a:solidFill>
                  <a:srgbClr val="000000"/>
                </a:solidFill>
              </a:rPr>
              <a:t>Korvaukset </a:t>
            </a:r>
            <a:r>
              <a:rPr lang="fi-FI" sz="1800" kern="0" dirty="0">
                <a:solidFill>
                  <a:srgbClr val="000000"/>
                </a:solidFill>
              </a:rPr>
              <a:t>&gt; Rakennustyöt </a:t>
            </a:r>
            <a:endParaRPr lang="fi-FI" sz="1800" b="1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55576" y="2276872"/>
            <a:ext cx="7632848" cy="39604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</a:pPr>
            <a:r>
              <a:rPr lang="fi-FI" sz="2000" b="1" kern="0" dirty="0">
                <a:solidFill>
                  <a:schemeClr val="tx1"/>
                </a:solidFill>
                <a:latin typeface="+mn-lt"/>
              </a:rPr>
              <a:t>Korvausperiaatteet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chemeClr val="tx1"/>
                </a:solidFill>
                <a:latin typeface="+mn-lt"/>
              </a:rPr>
              <a:t>Lunastuksen kohteena oleville kiinteistöille </a:t>
            </a:r>
            <a:r>
              <a:rPr lang="fi-FI" sz="2000" u="sng" kern="0" dirty="0">
                <a:solidFill>
                  <a:schemeClr val="tx1"/>
                </a:solidFill>
                <a:latin typeface="+mn-lt"/>
              </a:rPr>
              <a:t>korvaukset määrätään viran puolesta</a:t>
            </a:r>
            <a:r>
              <a:rPr lang="fi-FI" sz="2000" kern="0" dirty="0">
                <a:solidFill>
                  <a:schemeClr val="tx1"/>
                </a:solidFill>
                <a:latin typeface="+mn-lt"/>
              </a:rPr>
              <a:t>, mutta naapureille vain vaatimuksesta 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asianosaisten on hyvä esittää näkemyksensä aiheutuneista haitoista ja vahingoista, sillä lunastustoimikunta ei voi aina havaita kaikkia aiheutuneita menetyksiä (toisen vaiheen toimitus)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chemeClr val="tx1"/>
                </a:solidFill>
                <a:latin typeface="+mn-lt"/>
              </a:rPr>
              <a:t>Asianosaiset voivat halutessaan myös sopia myös korvauksista lunastuksen hakijan kanssa.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7056784" cy="576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000" kern="1200" dirty="0">
                <a:solidFill>
                  <a:schemeClr val="tx1"/>
                </a:solidFill>
                <a:latin typeface="+mj-lt"/>
                <a:ea typeface="DejaVu Sans" charset="0"/>
                <a:cs typeface="DejaVu Sans" charset="0"/>
              </a:rPr>
              <a:t>Ratatoimituksen eteneminen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00000" y="1440000"/>
            <a:ext cx="7992888" cy="43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800" kern="0" dirty="0">
                <a:solidFill>
                  <a:srgbClr val="000000"/>
                </a:solidFill>
                <a:latin typeface="+mn-lt"/>
              </a:rPr>
              <a:t>Alkukokous / Haltuunotto &gt; </a:t>
            </a:r>
            <a:r>
              <a:rPr lang="fi-FI" sz="1800" b="1" kern="0" dirty="0">
                <a:solidFill>
                  <a:srgbClr val="000000"/>
                </a:solidFill>
              </a:rPr>
              <a:t>Korvaukset</a:t>
            </a:r>
            <a:r>
              <a:rPr lang="fi-FI" sz="1800" kern="0" dirty="0">
                <a:solidFill>
                  <a:srgbClr val="000000"/>
                </a:solidFill>
              </a:rPr>
              <a:t> &gt; Rakennustyöt </a:t>
            </a:r>
            <a:endParaRPr lang="fi-FI" sz="1800" b="1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00000" y="1988840"/>
            <a:ext cx="7632848" cy="39604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</a:pPr>
            <a:r>
              <a:rPr lang="fi-FI" sz="2000" b="1" kern="0" dirty="0">
                <a:solidFill>
                  <a:schemeClr val="tx1"/>
                </a:solidFill>
                <a:latin typeface="+mn-lt"/>
              </a:rPr>
              <a:t>Korvaukset</a:t>
            </a:r>
            <a:endParaRPr lang="fi-FI" sz="2000" kern="0" dirty="0">
              <a:solidFill>
                <a:schemeClr val="tx1"/>
              </a:solidFill>
              <a:latin typeface="+mn-lt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chemeClr val="tx1"/>
                </a:solidFill>
                <a:latin typeface="+mn-lt"/>
              </a:rPr>
              <a:t>Lunastuskorvaus muodostuu kohteen-, haitan ja vahingonkorvauksesta: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kohteenkorvausta määrätään lunastettavasta omaisuudesta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haitankorvausta voidaan määrätä mm. meluhaitasta 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vahingonkorvausta voidaan määrätä mm. laitteista (esim. kaivo, aita)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 err="1">
                <a:solidFill>
                  <a:schemeClr val="tx1"/>
                </a:solidFill>
                <a:latin typeface="+mn-lt"/>
              </a:rPr>
              <a:t>Huom</a:t>
            </a:r>
            <a:r>
              <a:rPr lang="fi-FI" sz="2000" dirty="0">
                <a:solidFill>
                  <a:schemeClr val="tx1"/>
                </a:solidFill>
                <a:latin typeface="+mn-lt"/>
              </a:rPr>
              <a:t>! Korvausvaatimukset viimeistään…</a:t>
            </a:r>
            <a:endParaRPr lang="fi-FI" sz="2000" b="1" u="sng" dirty="0">
              <a:solidFill>
                <a:schemeClr val="tx1"/>
              </a:solidFill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Tilikyselylomakkeet alkukokouksen jälkeen postitse, palautus mahdollisen vaatimuksen kanssa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7056784" cy="576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000" kern="1200" dirty="0">
                <a:solidFill>
                  <a:schemeClr val="tx1"/>
                </a:solidFill>
                <a:latin typeface="+mj-lt"/>
                <a:ea typeface="DejaVu Sans" charset="0"/>
                <a:cs typeface="DejaVu Sans" charset="0"/>
              </a:rPr>
              <a:t>Ratatoimituksen eteneminen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00000" y="1440000"/>
            <a:ext cx="7992888" cy="43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800" kern="0" dirty="0">
                <a:solidFill>
                  <a:srgbClr val="000000"/>
                </a:solidFill>
                <a:latin typeface="+mn-lt"/>
              </a:rPr>
              <a:t>Alkukokous / Haltuunotto &gt; </a:t>
            </a:r>
            <a:r>
              <a:rPr lang="fi-FI" sz="1800" b="1" kern="0" dirty="0">
                <a:solidFill>
                  <a:srgbClr val="000000"/>
                </a:solidFill>
              </a:rPr>
              <a:t>Korvaukset </a:t>
            </a:r>
            <a:r>
              <a:rPr lang="fi-FI" sz="1800" kern="0" dirty="0">
                <a:solidFill>
                  <a:srgbClr val="000000"/>
                </a:solidFill>
              </a:rPr>
              <a:t>&gt; Rakennustyöt </a:t>
            </a:r>
            <a:endParaRPr lang="fi-FI" sz="1800" b="1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27584" y="2276872"/>
            <a:ext cx="7632848" cy="39604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</a:pPr>
            <a:r>
              <a:rPr lang="fi-FI" sz="2000" b="1" kern="0" dirty="0">
                <a:solidFill>
                  <a:schemeClr val="tx1"/>
                </a:solidFill>
                <a:latin typeface="+mn-lt"/>
              </a:rPr>
              <a:t>Oikeudenvalvontakulut</a:t>
            </a:r>
          </a:p>
          <a:p>
            <a:pPr lvl="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</a:pPr>
            <a:endParaRPr lang="fi-FI" sz="2000" b="1" kern="0" dirty="0">
              <a:solidFill>
                <a:schemeClr val="tx1"/>
              </a:solidFill>
              <a:latin typeface="+mn-lt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chemeClr val="tx1"/>
                </a:solidFill>
                <a:latin typeface="+mn-lt"/>
              </a:rPr>
              <a:t>Asianosaiselle voidaan </a:t>
            </a:r>
            <a:r>
              <a:rPr lang="fi-FI" sz="2000" u="sng" kern="0" dirty="0">
                <a:solidFill>
                  <a:schemeClr val="tx1"/>
                </a:solidFill>
                <a:latin typeface="+mn-lt"/>
              </a:rPr>
              <a:t>vaadittaessa</a:t>
            </a:r>
            <a:r>
              <a:rPr lang="fi-FI" sz="2000" kern="0" dirty="0">
                <a:solidFill>
                  <a:schemeClr val="tx1"/>
                </a:solidFill>
                <a:latin typeface="+mn-lt"/>
              </a:rPr>
              <a:t> määrätä korvausta </a:t>
            </a:r>
            <a:r>
              <a:rPr lang="fi-FI" sz="2000" u="sng" kern="0" dirty="0">
                <a:solidFill>
                  <a:schemeClr val="tx1"/>
                </a:solidFill>
                <a:latin typeface="+mn-lt"/>
              </a:rPr>
              <a:t>välttämättömistä</a:t>
            </a:r>
            <a:r>
              <a:rPr lang="fi-FI" sz="2000" kern="0" dirty="0">
                <a:solidFill>
                  <a:schemeClr val="tx1"/>
                </a:solidFill>
                <a:latin typeface="+mn-lt"/>
              </a:rPr>
              <a:t> oikeudenvalvontakustannuksista: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ansionmenetyksestä 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matkakustannuksista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selvityskustannuksista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asiamieskustannuksista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7056784" cy="576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000" kern="1200" dirty="0">
                <a:solidFill>
                  <a:schemeClr val="tx1"/>
                </a:solidFill>
                <a:latin typeface="+mj-lt"/>
                <a:ea typeface="DejaVu Sans" charset="0"/>
                <a:cs typeface="DejaVu Sans" charset="0"/>
              </a:rPr>
              <a:t>Ratatoimituksen eteneminen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99592" y="1268760"/>
            <a:ext cx="7992888" cy="43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800" kern="0" dirty="0">
                <a:solidFill>
                  <a:srgbClr val="000000"/>
                </a:solidFill>
                <a:latin typeface="+mn-lt"/>
              </a:rPr>
              <a:t>Alkukokous / Haltuunotto &gt; </a:t>
            </a:r>
            <a:r>
              <a:rPr lang="fi-FI" sz="1800" b="1" kern="0" dirty="0">
                <a:solidFill>
                  <a:srgbClr val="000000"/>
                </a:solidFill>
              </a:rPr>
              <a:t>Korvaukset </a:t>
            </a:r>
            <a:r>
              <a:rPr lang="fi-FI" sz="1800" kern="0" dirty="0">
                <a:solidFill>
                  <a:srgbClr val="000000"/>
                </a:solidFill>
              </a:rPr>
              <a:t>&gt; Rakennustyöt </a:t>
            </a:r>
            <a:endParaRPr lang="fi-FI" sz="1800" b="1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99592" y="1988840"/>
            <a:ext cx="7632848" cy="39604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2000" b="1" kern="0" dirty="0">
                <a:solidFill>
                  <a:srgbClr val="000000"/>
                </a:solidFill>
                <a:latin typeface="+mn-lt"/>
              </a:rPr>
              <a:t>Korvausten määrääminen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chemeClr val="tx1"/>
                </a:solidFill>
                <a:latin typeface="+mn-lt"/>
              </a:rPr>
              <a:t>Korvaus määrätään haltuunoton ajankohdan mukaan.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Jos yleinen hintataso haltuunoton jälkeen nousee, maksamatta oleva osa korvataan kohonneen hintatason mukaan (ns. indeksikorotus). Haltuunoton ja maksamisen väliseltä ajalta maksetaan lisäksi kuuden prosentin vuotuinen korko (poikkeuksena oikeudenvalvontakulut).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chemeClr val="tx1"/>
                </a:solidFill>
                <a:latin typeface="+mn-lt"/>
              </a:rPr>
              <a:t>Korvaukset tulee maksaa kolmen kuukauden kuluessa niiden määräämisestä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korvauksille maksetaan 6 %:n vuotuinen korko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korko maksetaan haltuunotosta lukien</a:t>
            </a:r>
          </a:p>
          <a:p>
            <a:pPr marL="801688" lvl="1" indent="-344488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maksun viivästyessä yli kolmen kuukauden muuttuu   korko korkolain mukaiseksi viivästyskoroksi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7056784" cy="576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000" kern="1200" dirty="0">
                <a:solidFill>
                  <a:schemeClr val="tx1"/>
                </a:solidFill>
                <a:latin typeface="+mj-lt"/>
                <a:ea typeface="DejaVu Sans" charset="0"/>
                <a:cs typeface="DejaVu Sans" charset="0"/>
              </a:rPr>
              <a:t>Ratatoimituksen eteneminen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99592" y="1440000"/>
            <a:ext cx="7992888" cy="43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800" kern="0" dirty="0">
                <a:solidFill>
                  <a:srgbClr val="000000"/>
                </a:solidFill>
                <a:latin typeface="+mn-lt"/>
              </a:rPr>
              <a:t>Alkukokous / Haltuunotto </a:t>
            </a:r>
            <a:r>
              <a:rPr lang="fi-FI" sz="1800" kern="0" dirty="0">
                <a:solidFill>
                  <a:srgbClr val="000000"/>
                </a:solidFill>
              </a:rPr>
              <a:t>&gt; </a:t>
            </a:r>
            <a:r>
              <a:rPr lang="fi-FI" sz="1800" b="1" kern="0" dirty="0">
                <a:solidFill>
                  <a:srgbClr val="000000"/>
                </a:solidFill>
              </a:rPr>
              <a:t>Korvaukset </a:t>
            </a:r>
            <a:r>
              <a:rPr lang="fi-FI" sz="1800" kern="0" dirty="0">
                <a:solidFill>
                  <a:srgbClr val="000000"/>
                </a:solidFill>
              </a:rPr>
              <a:t>&gt; Rakennustyöt </a:t>
            </a:r>
            <a:endParaRPr lang="fi-FI" sz="1800" b="1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99592" y="2032466"/>
            <a:ext cx="7632848" cy="43204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2000" b="1" kern="0" dirty="0">
                <a:solidFill>
                  <a:srgbClr val="000000"/>
                </a:solidFill>
                <a:latin typeface="+mn-lt"/>
              </a:rPr>
              <a:t>Korvausten maksaminen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 err="1">
                <a:solidFill>
                  <a:schemeClr val="tx1"/>
                </a:solidFill>
                <a:latin typeface="+mn-lt"/>
              </a:rPr>
              <a:t>ELY-keskus</a:t>
            </a:r>
            <a:r>
              <a:rPr lang="fi-FI" sz="2000" kern="0" dirty="0">
                <a:solidFill>
                  <a:schemeClr val="tx1"/>
                </a:solidFill>
                <a:latin typeface="+mn-lt"/>
              </a:rPr>
              <a:t> maksaa korvaukset toimituksen lopettamisen jälkeen;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jos maanomistaja valittaa, korvaukset maksetaan kokonaisuudessaan toimituksessa määrätyn suuruisena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jos ELY-keskus valittaa, riidanalainen korvausosa maksetaan maanomistajalle hakemuksesta hyväksyttyä vakuutta vastaan.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chemeClr val="tx1"/>
                </a:solidFill>
                <a:latin typeface="+mn-lt"/>
              </a:rPr>
              <a:t>Korvaus voidaan määrätä talletettavaksi aluehallintovirastoon, mikäli korvauksen saajasta on epäselvyyttä taikka jäljelle jäävä kiinteistön osa ei enää vastaa velkojen määrää vakuutena (pantinhaltijan suojaaminen).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sz="2000" dirty="0">
              <a:solidFill>
                <a:schemeClr val="tx1"/>
              </a:solidFill>
              <a:latin typeface="+mn-lt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Font typeface="Wingdings" pitchFamily="2" charset="2"/>
              <a:buChar char="§"/>
            </a:pPr>
            <a:endParaRPr lang="fi-FI" sz="18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7056784" cy="576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000" kern="1200" dirty="0">
                <a:solidFill>
                  <a:schemeClr val="tx1"/>
                </a:solidFill>
                <a:latin typeface="+mj-lt"/>
                <a:ea typeface="DejaVu Sans" charset="0"/>
                <a:cs typeface="DejaVu Sans" charset="0"/>
              </a:rPr>
              <a:t>Ratatoimituksen eteneminen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99592" y="1440000"/>
            <a:ext cx="7992888" cy="43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800" kern="0" dirty="0">
                <a:solidFill>
                  <a:srgbClr val="000000"/>
                </a:solidFill>
                <a:latin typeface="+mn-lt"/>
              </a:rPr>
              <a:t>Alkukokous / Haltuunotto </a:t>
            </a:r>
            <a:r>
              <a:rPr lang="fi-FI" sz="1800" kern="0" dirty="0">
                <a:solidFill>
                  <a:srgbClr val="000000"/>
                </a:solidFill>
              </a:rPr>
              <a:t>&gt; </a:t>
            </a:r>
            <a:r>
              <a:rPr lang="fi-FI" sz="1800" b="1" kern="0" dirty="0">
                <a:solidFill>
                  <a:srgbClr val="000000"/>
                </a:solidFill>
              </a:rPr>
              <a:t>Korvaukset</a:t>
            </a:r>
            <a:r>
              <a:rPr lang="fi-FI" sz="1800" kern="0" dirty="0">
                <a:solidFill>
                  <a:srgbClr val="000000"/>
                </a:solidFill>
              </a:rPr>
              <a:t> &gt; Rakennustyöt </a:t>
            </a:r>
            <a:endParaRPr lang="fi-FI" sz="1800" b="1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99592" y="1988840"/>
            <a:ext cx="7992888" cy="4392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2000" b="1" kern="0" dirty="0">
                <a:solidFill>
                  <a:srgbClr val="000000"/>
                </a:solidFill>
                <a:latin typeface="+mn-lt"/>
              </a:rPr>
              <a:t>Korvausten verotus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chemeClr val="tx1"/>
                </a:solidFill>
                <a:latin typeface="+mn-lt"/>
              </a:rPr>
              <a:t>korvaukset ja  korko ovat veronalaista tuloa, mitkä asianosaisen on ilmoitettava oma-aloitteisesti verottajalle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chemeClr val="tx1"/>
                </a:solidFill>
                <a:latin typeface="+mn-lt"/>
              </a:rPr>
              <a:t>tapauskohtaisesti korvaus verotetaan joko luovutusvoittona (=pääomatulona) tai maataloustulona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  <a:latin typeface="+mn-lt"/>
              </a:rPr>
              <a:t>Kohteenkorvauksissa ja yleensä haitankorvauksissakin noudatetaan TVL 49 §:n säännöstä luovutusvoiton osittaisesta verovapaudesta (= 80 %:n </a:t>
            </a:r>
            <a:r>
              <a:rPr lang="fi-FI" sz="1600" dirty="0" err="1">
                <a:solidFill>
                  <a:schemeClr val="tx1"/>
                </a:solidFill>
                <a:latin typeface="+mn-lt"/>
              </a:rPr>
              <a:t>hankintameno-olettama</a:t>
            </a:r>
            <a:r>
              <a:rPr lang="fi-FI" sz="1600" dirty="0">
                <a:solidFill>
                  <a:schemeClr val="tx1"/>
                </a:solidFill>
                <a:latin typeface="+mn-lt"/>
              </a:rPr>
              <a:t>) 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  <a:latin typeface="+mn-lt"/>
              </a:rPr>
              <a:t>Veronalaisen tulon sijaan saadut vahingonkorvaukset ovat veronalaista tuloa, esimerkiksi:</a:t>
            </a:r>
          </a:p>
          <a:p>
            <a:pPr marL="1257300" lvl="2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  <a:latin typeface="+mn-lt"/>
              </a:rPr>
              <a:t>Korvaus sadon menetyksestä on maatalouden tuloa</a:t>
            </a:r>
          </a:p>
          <a:p>
            <a:pPr marL="1257300" lvl="2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  <a:latin typeface="+mn-lt"/>
              </a:rPr>
              <a:t>Verovapaita vahingonkorvauksia ovat esim. pihakasvillisuudesta tai tontilla olevista aidoista ja porteista saadut korvaukset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chemeClr val="tx1"/>
                </a:solidFill>
                <a:latin typeface="+mn-lt"/>
              </a:rPr>
              <a:t>Verohallinto antaa asiasta lisätietoja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7056784" cy="576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000" kern="1200" dirty="0">
                <a:solidFill>
                  <a:schemeClr val="tx1"/>
                </a:solidFill>
                <a:latin typeface="+mj-lt"/>
                <a:ea typeface="DejaVu Sans" charset="0"/>
                <a:cs typeface="DejaVu Sans" charset="0"/>
              </a:rPr>
              <a:t>Ratatoimituksen eteneminen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99592" y="1440000"/>
            <a:ext cx="7992888" cy="43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800" kern="0" dirty="0">
                <a:solidFill>
                  <a:srgbClr val="000000"/>
                </a:solidFill>
                <a:latin typeface="+mn-lt"/>
              </a:rPr>
              <a:t>Alkukokous / Haltuunotto </a:t>
            </a:r>
            <a:r>
              <a:rPr lang="fi-FI" sz="1800" kern="0" dirty="0">
                <a:solidFill>
                  <a:srgbClr val="000000"/>
                </a:solidFill>
              </a:rPr>
              <a:t>&gt; Korvaukset </a:t>
            </a:r>
            <a:r>
              <a:rPr lang="fi-FI" sz="1800" kern="0" dirty="0">
                <a:solidFill>
                  <a:schemeClr val="tx1"/>
                </a:solidFill>
              </a:rPr>
              <a:t>&gt; </a:t>
            </a:r>
            <a:r>
              <a:rPr lang="fi-FI" sz="1800" b="1" kern="0" dirty="0">
                <a:solidFill>
                  <a:schemeClr val="tx1"/>
                </a:solidFill>
              </a:rPr>
              <a:t>Lopputoimenpiteet </a:t>
            </a:r>
            <a:r>
              <a:rPr lang="fi-FI" sz="1800" kern="0" dirty="0">
                <a:solidFill>
                  <a:srgbClr val="000000"/>
                </a:solidFill>
              </a:rPr>
              <a:t>&gt; Rakennustyöt </a:t>
            </a:r>
            <a:endParaRPr lang="fi-FI" sz="1800" b="1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99592" y="2564904"/>
            <a:ext cx="7632848" cy="39604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2000" b="1" kern="0" dirty="0">
                <a:solidFill>
                  <a:srgbClr val="000000"/>
                </a:solidFill>
                <a:latin typeface="+mn-lt"/>
              </a:rPr>
              <a:t>Toimituksen päättyminen 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chemeClr val="tx1"/>
                </a:solidFill>
                <a:latin typeface="+mn-lt"/>
              </a:rPr>
              <a:t>Toimituksessa tehdyistä päätöksistä voi valittaa maaoikeuteen 30 päivän kuluessa toimituksen lopettamisesta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Maaoikeuden päätökseen voi edelleen hakea muutoksenhakulupaa korkeimmalta oikeudelta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chemeClr val="tx1"/>
                </a:solidFill>
                <a:latin typeface="+mn-lt"/>
              </a:rPr>
              <a:t>Päätösten lainvoimaisuuden (valitusaika ummessa) jälkeen: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toimituksesta tehdään merkinnät kiinteistörekisteriin (esim. pinta-alojen vähennys)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toimitus katsotaan päättyneeksi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7056784" cy="576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000" kern="1200" dirty="0">
                <a:solidFill>
                  <a:schemeClr val="tx1"/>
                </a:solidFill>
                <a:latin typeface="+mj-lt"/>
                <a:ea typeface="DejaVu Sans" charset="0"/>
                <a:cs typeface="DejaVu Sans" charset="0"/>
              </a:rPr>
              <a:t>Ratatoimituksen eteneminen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00000" y="1440000"/>
            <a:ext cx="7992888" cy="43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800" kern="0" dirty="0">
                <a:solidFill>
                  <a:srgbClr val="000000"/>
                </a:solidFill>
                <a:latin typeface="+mn-lt"/>
              </a:rPr>
              <a:t>Alkukokous / Haltuunotto &gt; </a:t>
            </a:r>
            <a:r>
              <a:rPr lang="fi-FI" sz="1800" kern="0" dirty="0">
                <a:solidFill>
                  <a:srgbClr val="000000"/>
                </a:solidFill>
              </a:rPr>
              <a:t>Korvaukset &gt; </a:t>
            </a:r>
            <a:r>
              <a:rPr lang="fi-FI" sz="1800" b="1" kern="0" dirty="0">
                <a:solidFill>
                  <a:srgbClr val="000000"/>
                </a:solidFill>
              </a:rPr>
              <a:t>Rakennustyöt</a:t>
            </a:r>
            <a:r>
              <a:rPr lang="fi-FI" sz="1800" kern="0" dirty="0">
                <a:solidFill>
                  <a:srgbClr val="000000"/>
                </a:solidFill>
              </a:rPr>
              <a:t> </a:t>
            </a:r>
            <a:endParaRPr lang="fi-FI" sz="18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33791" y="1988840"/>
            <a:ext cx="5328592" cy="44644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chemeClr val="tx1"/>
                </a:solidFill>
                <a:latin typeface="+mn-lt"/>
              </a:rPr>
              <a:t>Rataverkon haltija rakennuttaa rautatien hyväksytyn ratasuunnitelman mukaisesti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chemeClr val="tx1"/>
                </a:solidFill>
                <a:latin typeface="+mn-lt"/>
              </a:rPr>
              <a:t>Rautatien rakentamisvaiheessa voidaan sopia eri asioista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  <a:latin typeface="+mn-lt"/>
              </a:rPr>
              <a:t>rautatiealueelta hakattavan puuston poisto- ja myyntitavasta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  <a:latin typeface="+mn-lt"/>
              </a:rPr>
              <a:t>yksityisteiden käytöstä rakentamisen aikana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  <a:latin typeface="+mn-lt"/>
              </a:rPr>
              <a:t>rakennustöistä aiheutuvien vahinkojen korjaamisesta ja korvaamisesta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chemeClr val="tx1"/>
                </a:solidFill>
                <a:latin typeface="+mn-lt"/>
              </a:rPr>
              <a:t>Jos sopimukseen ei päästä, erimielisyydet ratkaisee lunastustoimikunta toimitusta jatkettaessa.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chemeClr val="tx1"/>
                </a:solidFill>
                <a:latin typeface="+mn-lt"/>
              </a:rPr>
              <a:t>Puuston kaadot ja rakennustyöt on voitu aloittaa jo ennen haltuunottoa asianosaisten tekemien sopimusten perusteella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7056784" cy="576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000" kern="1200" dirty="0">
                <a:solidFill>
                  <a:schemeClr val="tx1"/>
                </a:solidFill>
                <a:latin typeface="+mj-lt"/>
                <a:ea typeface="DejaVu Sans" charset="0"/>
                <a:cs typeface="DejaVu Sans" charset="0"/>
              </a:rPr>
              <a:t>Ratatoimituksen eteneminen</a:t>
            </a:r>
          </a:p>
        </p:txBody>
      </p:sp>
      <p:pic>
        <p:nvPicPr>
          <p:cNvPr id="3" name="Kuva 2" descr="Kuva, joka sisältää kohteen puu, ulko, taivas, seuraa&#10;&#10;Kuvaus luotu automaattisesti">
            <a:extLst>
              <a:ext uri="{FF2B5EF4-FFF2-40B4-BE49-F238E27FC236}">
                <a16:creationId xmlns:a16="http://schemas.microsoft.com/office/drawing/2014/main" id="{7230AFF0-E451-461F-9C0D-6DE8FEED3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99638"/>
            <a:ext cx="3072868" cy="384807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61DC7B-7488-4E8A-81F2-0E88480FA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000" dirty="0"/>
              <a:t>Toimituksen ja hankkeen verkkosivut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A54B3E-BBE2-41EA-B1BB-B5261829E92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fi-FI" dirty="0"/>
              <a:t>Toimituksen verkkosivut löytyvät osoitteesta: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i-FI" u="sng" dirty="0">
                <a:solidFill>
                  <a:schemeClr val="accent1">
                    <a:lumMod val="75000"/>
                  </a:schemeClr>
                </a:solidFill>
              </a:rPr>
              <a:t>www.maanmittauslaitos.fi/ TN2024-737971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Verkkosivuilta löytyy mm.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i-FI" dirty="0"/>
              <a:t>Toimituskartta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i-FI" dirty="0"/>
              <a:t>Yhteystietoja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Hankkeen verkkosivut: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hlinkClick r:id="rId2"/>
              </a:rPr>
              <a:t>https://vayla.fi/helsinki-riihimaki</a:t>
            </a: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Ajankohtaista tietoa hankkeesta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hlinkClick r:id="rId3"/>
              </a:rPr>
              <a:t>https://www.facebook.com/hkiriihimaki</a:t>
            </a:r>
            <a:endParaRPr lang="fi-FI" dirty="0"/>
          </a:p>
          <a:p>
            <a:pPr lvl="1">
              <a:buFont typeface="Wingdings" panose="05000000000000000000" pitchFamily="2" charset="2"/>
              <a:buChar char="ü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287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80728"/>
            <a:ext cx="8039100" cy="7920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000" kern="1200" dirty="0">
                <a:solidFill>
                  <a:schemeClr val="tx1"/>
                </a:solidFill>
                <a:latin typeface="+mj-lt"/>
                <a:ea typeface="DejaVu Sans" charset="0"/>
                <a:cs typeface="DejaVu Sans" charset="0"/>
              </a:rPr>
              <a:t>Ratatoimitus pidetään kun rakennetaan uutta rautatietä tai on laajennettava entistä rautatiealuetta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0"/>
          </p:nvPr>
        </p:nvSpPr>
        <p:spPr>
          <a:xfrm>
            <a:off x="755576" y="1988840"/>
            <a:ext cx="7056784" cy="417646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fi-FI" b="1" dirty="0"/>
              <a:t>Esityksen sisältö: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dirty="0"/>
              <a:t>Mikä oikeuttaa lunastamaan rautatiealueen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Mikä on rataverkon haltijan ja Maanmittauslaitoksen rooli toimituksessa?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Mikä on lunastustoimikunta, entä ketkä ovat hankkeen asianosaisia?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Miten ratatoimitus etenee?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Rajojen merkitseminen maastoon ja toimituskartan laatiminen</a:t>
            </a:r>
          </a:p>
          <a:p>
            <a:pPr lvl="1">
              <a:lnSpc>
                <a:spcPct val="9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b="0" dirty="0">
                <a:solidFill>
                  <a:schemeClr val="tx1"/>
                </a:solidFill>
              </a:rPr>
              <a:t>Rautatiealueen vaatimien maa-alueiden haltuunotto</a:t>
            </a:r>
          </a:p>
          <a:p>
            <a:pPr lvl="1">
              <a:lnSpc>
                <a:spcPct val="9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b="0" dirty="0">
                <a:solidFill>
                  <a:schemeClr val="tx1"/>
                </a:solidFill>
              </a:rPr>
              <a:t>Rautatien rakentaminen alkaa</a:t>
            </a:r>
          </a:p>
          <a:p>
            <a:pPr lvl="1">
              <a:lnSpc>
                <a:spcPct val="9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b="0" dirty="0">
                <a:solidFill>
                  <a:schemeClr val="tx1"/>
                </a:solidFill>
              </a:rPr>
              <a:t>Korvausten määrääminen ja maksaminen</a:t>
            </a:r>
          </a:p>
          <a:p>
            <a:pPr lvl="1">
              <a:lnSpc>
                <a:spcPct val="9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b="0" dirty="0">
                <a:solidFill>
                  <a:schemeClr val="tx1"/>
                </a:solidFill>
              </a:rPr>
              <a:t>Toimituksen lopputoimenpiteet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solidFill>
                  <a:schemeClr val="bg2"/>
                </a:solidFill>
              </a:rPr>
              <a:t>Lisätietoja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>
                <a:solidFill>
                  <a:schemeClr val="bg2"/>
                </a:solidFill>
              </a:rPr>
              <a:t>www.maanmittauslaitos.fi</a:t>
            </a:r>
          </a:p>
        </p:txBody>
      </p:sp>
    </p:spTree>
    <p:extLst>
      <p:ext uri="{BB962C8B-B14F-4D97-AF65-F5344CB8AC3E}">
        <p14:creationId xmlns:p14="http://schemas.microsoft.com/office/powerpoint/2010/main" val="793636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A0943C-90ED-4D37-A1BD-98527EB08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Lunastusperuste tai -lupa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7033F4-5C49-410B-B47A-453DDD0E99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dirty="0"/>
              <a:t>Hyväksytty ratasuunnitelma oikeuttaa Väyläviraston lunastamaan rautatiealuetta (ratalaki 21 §)</a:t>
            </a:r>
          </a:p>
          <a:p>
            <a:r>
              <a:rPr lang="fi-FI" dirty="0"/>
              <a:t>Ratasuunnitelmat hyväksyy Liikenne- ja viestintävirasto Traficom</a:t>
            </a:r>
          </a:p>
          <a:p>
            <a:r>
              <a:rPr lang="fi-FI" dirty="0"/>
              <a:t>Tässä ratasuunnitelma hyväksytty 31.01.2024</a:t>
            </a:r>
          </a:p>
        </p:txBody>
      </p:sp>
    </p:spTree>
    <p:extLst>
      <p:ext uri="{BB962C8B-B14F-4D97-AF65-F5344CB8AC3E}">
        <p14:creationId xmlns:p14="http://schemas.microsoft.com/office/powerpoint/2010/main" val="3461891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96466" y="908720"/>
            <a:ext cx="8039100" cy="7200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000" kern="1200" dirty="0">
                <a:solidFill>
                  <a:schemeClr val="tx1"/>
                </a:solidFill>
                <a:latin typeface="+mj-lt"/>
                <a:ea typeface="DejaVu Sans" charset="0"/>
                <a:cs typeface="DejaVu Sans" charset="0"/>
              </a:rPr>
              <a:t>Mikä on rataverkon haltijan ja Maanmittauslaitoksen rooli toimituksessa?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576" y="2060848"/>
            <a:ext cx="7920880" cy="4392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b="1" kern="0" dirty="0">
                <a:solidFill>
                  <a:srgbClr val="000000"/>
                </a:solidFill>
                <a:latin typeface="+mn-lt"/>
              </a:rPr>
              <a:t>Väylävirasto rataverkon haltijana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rgbClr val="000000"/>
                </a:solidFill>
                <a:latin typeface="+mn-lt"/>
              </a:rPr>
              <a:t>vastaa rautatien suunnittelusta, rakennuttamisesta ja kunnossapidosta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sz="1800" kern="0" dirty="0">
              <a:solidFill>
                <a:srgbClr val="000000"/>
              </a:solidFill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b="1" kern="0" dirty="0">
                <a:solidFill>
                  <a:srgbClr val="000000"/>
                </a:solidFill>
                <a:latin typeface="+mn-lt"/>
              </a:rPr>
              <a:t>ELY-keskus rataverkon haltijan edustajana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rgbClr val="000000"/>
                </a:solidFill>
                <a:latin typeface="+mn-lt"/>
              </a:rPr>
              <a:t>ELY-keskus (liikenne ja infrastruktuuri) hakee ratatoimitusta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rgbClr val="000000"/>
                </a:solidFill>
                <a:latin typeface="+mn-lt"/>
              </a:rPr>
              <a:t>ELY-keskus (liikenne ja infrastruktuuri) maksaa korvaukset ja  ratatoimituskulut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sz="1800" kern="0" dirty="0">
              <a:solidFill>
                <a:srgbClr val="000000"/>
              </a:solidFill>
              <a:latin typeface="+mn-lt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b="1" kern="0" dirty="0">
                <a:solidFill>
                  <a:srgbClr val="000000"/>
                </a:solidFill>
                <a:latin typeface="+mn-lt"/>
              </a:rPr>
              <a:t>Maanmittauslaitos puolueettomana tahona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rgbClr val="000000"/>
                </a:solidFill>
                <a:latin typeface="+mn-lt"/>
              </a:rPr>
              <a:t>vastaa rajankäynneistä (lunastustoimikunta)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rgbClr val="000000"/>
                </a:solidFill>
                <a:latin typeface="+mn-lt"/>
              </a:rPr>
              <a:t>vastaa toimituskartoista ja –asiakirjoista (toimitusinsinööri)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rgbClr val="000000"/>
                </a:solidFill>
                <a:latin typeface="+mn-lt"/>
              </a:rPr>
              <a:t>valmistaa asiakirjat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rgbClr val="000000"/>
                </a:solidFill>
                <a:latin typeface="+mn-lt"/>
              </a:rPr>
              <a:t>päättää korvauksista yms. (lunastustoimikunta)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rgbClr val="000000"/>
                </a:solidFill>
                <a:latin typeface="+mn-lt"/>
              </a:rPr>
              <a:t>rekisteröi ratatoimituksen kiinteistörekisteriin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08720"/>
            <a:ext cx="8039100" cy="685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000" kern="1200" dirty="0">
                <a:solidFill>
                  <a:schemeClr val="tx1"/>
                </a:solidFill>
                <a:latin typeface="+mj-lt"/>
                <a:ea typeface="DejaVu Sans" charset="0"/>
                <a:cs typeface="DejaVu Sans" charset="0"/>
              </a:rPr>
              <a:t>Mikä on lunastustoimikunta, entä ketkä ovat hankkeen asianosaisia?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576" y="2420888"/>
            <a:ext cx="7848872" cy="37444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chemeClr val="tx1"/>
                </a:solidFill>
                <a:latin typeface="+mn-lt"/>
              </a:rPr>
              <a:t>Lunastustoimikunta suorittaa toimituksen ja päättää asioista toimituskokouksessa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chemeClr val="tx1"/>
                </a:solidFill>
                <a:latin typeface="+mn-lt"/>
              </a:rPr>
              <a:t>Lunastustoimikunta: yleensä toimitusinsinööri ja kaksi uskottua miestä 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Päätökset annetaan kokouksissa (ennen päätöksiä kuullaan asianosaisia)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chemeClr val="tx1"/>
                </a:solidFill>
                <a:latin typeface="+mn-lt"/>
              </a:rPr>
              <a:t>Ratatoimituksen asianosaisia ovat: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chemeClr val="tx1"/>
                </a:solidFill>
                <a:latin typeface="+mn-lt"/>
              </a:rPr>
              <a:t>radanpitoviranomainen sekä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chemeClr val="tx1"/>
                </a:solidFill>
                <a:latin typeface="+mn-lt"/>
              </a:rPr>
              <a:t>maanomistajat (rautatien välittömästä läheisyydestä) 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chemeClr val="tx1"/>
                </a:solidFill>
                <a:latin typeface="+mn-lt"/>
              </a:rPr>
              <a:t>mahdollisesti rasite-, vuokra- ym. erityisten oikeuksien haltijat, naapurit jne.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908720"/>
            <a:ext cx="8039100" cy="11521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000" kern="1200" dirty="0">
                <a:solidFill>
                  <a:schemeClr val="tx1"/>
                </a:solidFill>
                <a:latin typeface="+mj-lt"/>
                <a:ea typeface="DejaVu Sans" charset="0"/>
                <a:cs typeface="DejaVu Sans" charset="0"/>
              </a:rPr>
              <a:t>Ratatoimituksia voi ratahankkeen yhteydessä olla useampia ja yhdessä ratatoimituksessa voi olla useita toimituskokouksia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576" y="2204864"/>
            <a:ext cx="7992888" cy="388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chemeClr val="tx1"/>
                </a:solidFill>
                <a:latin typeface="+mn-lt"/>
              </a:rPr>
              <a:t>Rautatiehankkeessa voi olla kaksi erillistä ratatoimitusta: ensimmäinen, kun rautatien rakentaminen käynnistyy ja toinen, kun rautatie on rakennettu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chemeClr val="tx1"/>
                </a:solidFill>
                <a:latin typeface="+mn-lt"/>
              </a:rPr>
              <a:t>Ensimmäisessä ratatoimituksessa (=nyt kysymyksessä)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  <a:latin typeface="+mn-lt"/>
              </a:rPr>
              <a:t>tehdään omaisuuden haltuunotto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  <a:latin typeface="+mn-lt"/>
              </a:rPr>
              <a:t>tehdään maastotyöt ja laaditaan toimituskartta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  <a:latin typeface="+mn-lt"/>
              </a:rPr>
              <a:t>määrätään korvaukset rautatien alle jäävästä omaisuudesta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chemeClr val="tx1"/>
                </a:solidFill>
                <a:latin typeface="+mn-lt"/>
              </a:rPr>
              <a:t>Toisessa ratatoimituksessa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  <a:latin typeface="+mn-lt"/>
              </a:rPr>
              <a:t>tarkistetaan lopulliset rata-alueen rajat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  <a:latin typeface="+mn-lt"/>
              </a:rPr>
              <a:t>suoritetaan täydentävät maastotyöt ja laaditaan muuttuneilta osin toimituskartta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  <a:latin typeface="+mn-lt"/>
              </a:rPr>
              <a:t>käsitellään rautatien rakentamisen jälkeen ilmenneet korvausasiat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  <a:latin typeface="+mn-lt"/>
              </a:rPr>
              <a:t>tehdään tarvittaessa tilus- ja yksityistiejärjestelyt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Font typeface="Wingdings" pitchFamily="2" charset="2"/>
              <a:buChar char="§"/>
            </a:pPr>
            <a:endParaRPr lang="fi-FI" sz="1800" kern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00000" y="1440000"/>
            <a:ext cx="7992888" cy="43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endParaRPr lang="fi-FI" sz="18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7544" y="1772816"/>
            <a:ext cx="5328592" cy="44644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chemeClr val="tx1"/>
                </a:solidFill>
                <a:latin typeface="+mn-lt"/>
              </a:rPr>
              <a:t>Rautatiealueen rajat on tässä jo merkitty maastoon </a:t>
            </a:r>
            <a:r>
              <a:rPr lang="fi-FI" sz="1800" u="sng" kern="0" dirty="0">
                <a:solidFill>
                  <a:srgbClr val="02A5E6"/>
                </a:solidFill>
                <a:latin typeface="+mn-lt"/>
              </a:rPr>
              <a:t>sinipäisillä</a:t>
            </a:r>
            <a:r>
              <a:rPr lang="fi-FI" sz="1800" u="sng" kern="0" dirty="0">
                <a:solidFill>
                  <a:schemeClr val="tx1"/>
                </a:solidFill>
                <a:latin typeface="+mn-lt"/>
              </a:rPr>
              <a:t> puupaaluilla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chemeClr val="tx1"/>
                </a:solidFill>
                <a:latin typeface="+mn-lt"/>
              </a:rPr>
              <a:t>Tässä yhteydessä omaisuuden inventointi jo tehty 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chemeClr val="tx1"/>
                </a:solidFill>
                <a:latin typeface="+mn-lt"/>
              </a:rPr>
              <a:t>Toimituskartasta ilmenee: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  <a:latin typeface="+mn-lt"/>
              </a:rPr>
              <a:t>rautatiealue ja siihen rajoittuvat kiinteistöt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  <a:latin typeface="+mn-lt"/>
              </a:rPr>
              <a:t>käyttöoikeudet yksityisteihin ja laskuojiin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1800" kern="0" dirty="0">
                <a:solidFill>
                  <a:schemeClr val="tx1"/>
                </a:solidFill>
                <a:latin typeface="+mn-lt"/>
              </a:rPr>
              <a:t>Toimituskartta on pohjana määrättäville korvauksille yhdessä maastoinventointitietojen kanssa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Font typeface="Wingdings" pitchFamily="2" charset="2"/>
              <a:buChar char="§"/>
            </a:pPr>
            <a:endParaRPr lang="fi-FI" sz="18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7344816" cy="576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000" kern="1200" dirty="0">
                <a:solidFill>
                  <a:schemeClr val="tx1"/>
                </a:solidFill>
                <a:latin typeface="+mj-lt"/>
                <a:ea typeface="DejaVu Sans" charset="0"/>
                <a:cs typeface="DejaVu Sans" charset="0"/>
              </a:rPr>
              <a:t>Toimituskartta ja </a:t>
            </a:r>
            <a:r>
              <a:rPr lang="fi-FI" sz="3000" kern="1200" dirty="0" err="1">
                <a:solidFill>
                  <a:schemeClr val="tx1"/>
                </a:solidFill>
                <a:latin typeface="+mj-lt"/>
                <a:ea typeface="DejaVu Sans" charset="0"/>
                <a:cs typeface="DejaVu Sans" charset="0"/>
              </a:rPr>
              <a:t>maastoonmerkintä</a:t>
            </a:r>
            <a:endParaRPr lang="fi-FI" sz="3000" kern="1200" dirty="0">
              <a:solidFill>
                <a:schemeClr val="tx1"/>
              </a:solidFill>
              <a:latin typeface="+mj-lt"/>
              <a:ea typeface="DejaVu Sans" charset="0"/>
              <a:cs typeface="DejaVu Sans" charset="0"/>
            </a:endParaRP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E2541A85-B23D-D81C-4FC1-6858E1B7FE5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580112" y="1556792"/>
            <a:ext cx="3387825" cy="396081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211" y="1376616"/>
            <a:ext cx="8857392" cy="43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800" b="1" kern="0" dirty="0">
                <a:solidFill>
                  <a:srgbClr val="000000"/>
                </a:solidFill>
                <a:latin typeface="+mn-lt"/>
              </a:rPr>
              <a:t>Alkukokous</a:t>
            </a:r>
            <a:r>
              <a:rPr lang="fi-FI" sz="180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fi-FI" sz="1800" b="1" kern="0" dirty="0">
                <a:solidFill>
                  <a:srgbClr val="000000"/>
                </a:solidFill>
                <a:latin typeface="+mn-lt"/>
              </a:rPr>
              <a:t>/ Haltuunotto </a:t>
            </a:r>
            <a:r>
              <a:rPr lang="fi-FI" sz="1800" kern="0" dirty="0">
                <a:solidFill>
                  <a:srgbClr val="000000"/>
                </a:solidFill>
                <a:latin typeface="+mn-lt"/>
              </a:rPr>
              <a:t>&gt; Korvaukset</a:t>
            </a:r>
            <a:r>
              <a:rPr lang="fi-FI" sz="1800" kern="0" dirty="0">
                <a:solidFill>
                  <a:srgbClr val="000000"/>
                </a:solidFill>
              </a:rPr>
              <a:t> &gt; Rakennustyöt </a:t>
            </a:r>
            <a:endParaRPr lang="fi-FI" sz="1800" kern="0" dirty="0">
              <a:solidFill>
                <a:srgbClr val="000000"/>
              </a:solidFill>
              <a:latin typeface="+mn-lt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endParaRPr lang="fi-FI" sz="1800" kern="0" dirty="0">
              <a:solidFill>
                <a:srgbClr val="000000"/>
              </a:solidFill>
              <a:latin typeface="+mn-lt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endParaRPr lang="fi-FI" sz="18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00816" y="2132856"/>
            <a:ext cx="7776864" cy="42484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chemeClr val="tx1"/>
                </a:solidFill>
                <a:latin typeface="+mn-lt"/>
              </a:rPr>
              <a:t>Haltuunotto suoritetaan alkukokouksen yhteydessä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chemeClr val="tx1"/>
                </a:solidFill>
                <a:latin typeface="+mn-lt"/>
              </a:rPr>
              <a:t>Käydään läpi toimitusta koskevat yleiset asiat: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toimituksen kulku pääpiirteissään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+mn-lt"/>
              </a:rPr>
              <a:t>korvausmenettely ja sovellettava lainsäädäntö (ratalaki ja laki kiinteän omaisuuden ja erityisten oikeuksien lunastamisesta - ns. lunastuslaki)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chemeClr val="tx1"/>
                </a:solidFill>
                <a:latin typeface="+mn-lt"/>
              </a:rPr>
              <a:t>Käsitellään toimitushakemusta, rautatien rakentamista ja sen aikataulua (rataverkon haltijan puheenvuoro)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chemeClr val="tx1"/>
                </a:solidFill>
                <a:latin typeface="+mn-lt"/>
              </a:rPr>
              <a:t>Esitetään toimitusaluetta koskeva kartta sekä haltuun otettavien alueiden alustavat pinta-alat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chemeClr val="tx1"/>
                </a:solidFill>
                <a:latin typeface="+mn-lt"/>
              </a:rPr>
              <a:t>Annetaan määräaika korvausvaatimuksille</a:t>
            </a:r>
          </a:p>
          <a:p>
            <a:pPr lvl="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</a:pPr>
            <a:endParaRPr lang="fi-FI" sz="200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7056784" cy="576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000" kern="1200" dirty="0">
                <a:solidFill>
                  <a:schemeClr val="tx1"/>
                </a:solidFill>
                <a:latin typeface="+mj-lt"/>
                <a:ea typeface="DejaVu Sans" charset="0"/>
                <a:cs typeface="DejaVu Sans" charset="0"/>
              </a:rPr>
              <a:t>Ratatoimituksen eteneminen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00000" y="1440000"/>
            <a:ext cx="7992888" cy="43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800" b="1" kern="0" dirty="0">
                <a:solidFill>
                  <a:srgbClr val="000000"/>
                </a:solidFill>
                <a:latin typeface="+mn-lt"/>
              </a:rPr>
              <a:t>Alkukokous / Haltuunotto</a:t>
            </a:r>
            <a:r>
              <a:rPr lang="fi-FI" sz="1800" kern="0" dirty="0">
                <a:solidFill>
                  <a:srgbClr val="000000"/>
                </a:solidFill>
                <a:latin typeface="+mn-lt"/>
              </a:rPr>
              <a:t> &gt; </a:t>
            </a:r>
            <a:r>
              <a:rPr lang="fi-FI" sz="1800" kern="0" dirty="0">
                <a:solidFill>
                  <a:srgbClr val="000000"/>
                </a:solidFill>
              </a:rPr>
              <a:t>Korvaukset &gt; Rakennustyöt </a:t>
            </a:r>
            <a:endParaRPr lang="fi-FI" sz="18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27039" y="2060848"/>
            <a:ext cx="4959888" cy="41764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rgbClr val="000000"/>
                </a:solidFill>
                <a:latin typeface="+mn-lt"/>
              </a:rPr>
              <a:t>Rautatien rakentamis- ja parantamishankkeissa rataverkon haltijan käyttöön ratasuunnitelmassa osoitetut alueet ja perustettavat oikeudet otetaan haltuun toimituksessa määrättynä ajankohtana.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rgbClr val="000000"/>
                </a:solidFill>
                <a:latin typeface="+mn-lt"/>
              </a:rPr>
              <a:t>Nyt pidettävässä toimituksessa haltuunotto tapahtuu alkukokouksen yhteydessä </a:t>
            </a:r>
            <a:r>
              <a:rPr lang="fi-FI" sz="2000" b="1" u="sng" kern="0" dirty="0">
                <a:solidFill>
                  <a:srgbClr val="000000"/>
                </a:solidFill>
                <a:latin typeface="+mn-lt"/>
              </a:rPr>
              <a:t>30.10.2024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rgbClr val="000000"/>
                </a:solidFill>
                <a:latin typeface="+mn-lt"/>
              </a:rPr>
              <a:t>Haltuunottopäätöksestä ei voi valittaa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000" kern="0" dirty="0">
                <a:solidFill>
                  <a:srgbClr val="000000"/>
                </a:solidFill>
                <a:latin typeface="+mn-lt"/>
              </a:rPr>
              <a:t>Voidaan tehdä erillinen maasto-katselmus, jos maanomistaja niin haluaa, tästä sovitaan erikseen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sz="2000" kern="0" dirty="0">
              <a:solidFill>
                <a:srgbClr val="000000"/>
              </a:solidFill>
              <a:latin typeface="+mn-lt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sz="2000" kern="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" name="Kuva 4" descr="_P6Q3973.JPG"/>
          <p:cNvPicPr>
            <a:picLocks noChangeAspect="1"/>
          </p:cNvPicPr>
          <p:nvPr/>
        </p:nvPicPr>
        <p:blipFill>
          <a:blip r:embed="rId3" cstate="print"/>
          <a:srcRect l="18465" r="23228" b="12500"/>
          <a:stretch>
            <a:fillRect/>
          </a:stretch>
        </p:blipFill>
        <p:spPr>
          <a:xfrm>
            <a:off x="5858772" y="2492896"/>
            <a:ext cx="3095015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7056784" cy="576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000" kern="1200" dirty="0">
                <a:solidFill>
                  <a:schemeClr val="tx1"/>
                </a:solidFill>
                <a:latin typeface="+mj-lt"/>
                <a:ea typeface="DejaVu Sans" charset="0"/>
                <a:cs typeface="DejaVu Sans" charset="0"/>
              </a:rPr>
              <a:t>Ratatoimituksen eteneminen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MLppt-suomi">
  <a:themeElements>
    <a:clrScheme name="Maanmittauslaito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1B5CC"/>
      </a:accent1>
      <a:accent2>
        <a:srgbClr val="776F65"/>
      </a:accent2>
      <a:accent3>
        <a:srgbClr val="00B588"/>
      </a:accent3>
      <a:accent4>
        <a:srgbClr val="91BD10"/>
      </a:accent4>
      <a:accent5>
        <a:srgbClr val="FF7900"/>
      </a:accent5>
      <a:accent6>
        <a:srgbClr val="5E172D"/>
      </a:accent6>
      <a:hlink>
        <a:srgbClr val="71B5CC"/>
      </a:hlink>
      <a:folHlink>
        <a:srgbClr val="71B5CC"/>
      </a:folHlink>
    </a:clrScheme>
    <a:fontScheme name="Maanmittauslaitos">
      <a:majorFont>
        <a:latin typeface="Georgi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ED1C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MLppt-suomi">
  <a:themeElements>
    <a:clrScheme name="Maanmittauslaito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1B5CC"/>
      </a:accent1>
      <a:accent2>
        <a:srgbClr val="776F65"/>
      </a:accent2>
      <a:accent3>
        <a:srgbClr val="00B588"/>
      </a:accent3>
      <a:accent4>
        <a:srgbClr val="91BD10"/>
      </a:accent4>
      <a:accent5>
        <a:srgbClr val="FF7900"/>
      </a:accent5>
      <a:accent6>
        <a:srgbClr val="5E172D"/>
      </a:accent6>
      <a:hlink>
        <a:srgbClr val="71B5CC"/>
      </a:hlink>
      <a:folHlink>
        <a:srgbClr val="71B5CC"/>
      </a:folHlink>
    </a:clrScheme>
    <a:fontScheme name="Maanmittauslaitos">
      <a:majorFont>
        <a:latin typeface="Georgi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ED1C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F1D3AA6D5C2294B9FC7D83FC9F9DB87" ma:contentTypeVersion="16" ma:contentTypeDescription="Luo uusi asiakirja." ma:contentTypeScope="" ma:versionID="26e2e1837a9ad3bb142349eb0c68f536">
  <xsd:schema xmlns:xsd="http://www.w3.org/2001/XMLSchema" xmlns:xs="http://www.w3.org/2001/XMLSchema" xmlns:p="http://schemas.microsoft.com/office/2006/metadata/properties" xmlns:ns2="71910b85-fbbd-41d6-b978-5894bc05816a" xmlns:ns3="33e53d46-685c-4a7e-b380-11c00acd067c" targetNamespace="http://schemas.microsoft.com/office/2006/metadata/properties" ma:root="true" ma:fieldsID="9212d87a2c18618f0c83a0c80f0fb982" ns2:_="" ns3:_="">
    <xsd:import namespace="71910b85-fbbd-41d6-b978-5894bc05816a"/>
    <xsd:import namespace="33e53d46-685c-4a7e-b380-11c00acd06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910b85-fbbd-41d6-b978-5894bc0581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b1b57b5c-250e-4870-960d-b632009de2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53d46-685c-4a7e-b380-11c00acd067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910b85-fbbd-41d6-b978-5894bc05816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545214-F9C7-436F-89F6-89498B016F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910b85-fbbd-41d6-b978-5894bc05816a"/>
    <ds:schemaRef ds:uri="33e53d46-685c-4a7e-b380-11c00acd06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AEE910-4ACD-4142-A639-9E503FB03005}">
  <ds:schemaRefs>
    <ds:schemaRef ds:uri="http://schemas.microsoft.com/office/2006/documentManagement/types"/>
    <ds:schemaRef ds:uri="http://purl.org/dc/terms/"/>
    <ds:schemaRef ds:uri="http://purl.org/dc/dcmitype/"/>
    <ds:schemaRef ds:uri="71910b85-fbbd-41d6-b978-5894bc05816a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33e53d46-685c-4a7e-b380-11c00acd067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0D0E7EA-7154-4340-83BC-E75EC418DA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kalvopohja_su</Template>
  <TotalTime>2798</TotalTime>
  <Pages>2</Pages>
  <Words>1176</Words>
  <Application>Microsoft Office PowerPoint</Application>
  <PresentationFormat>Näytössä katseltava diaesitys (4:3)</PresentationFormat>
  <Paragraphs>165</Paragraphs>
  <Slides>20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20</vt:i4>
      </vt:variant>
    </vt:vector>
  </HeadingPairs>
  <TitlesOfParts>
    <vt:vector size="28" baseType="lpstr">
      <vt:lpstr>Arial</vt:lpstr>
      <vt:lpstr>Georgia</vt:lpstr>
      <vt:lpstr>GillSans</vt:lpstr>
      <vt:lpstr>Times New Roman</vt:lpstr>
      <vt:lpstr>Verdana</vt:lpstr>
      <vt:lpstr>Wingdings</vt:lpstr>
      <vt:lpstr>MMLppt-suomi</vt:lpstr>
      <vt:lpstr>1_MMLppt-suomi</vt:lpstr>
      <vt:lpstr>Tavaraliikenneraide Hyvinkään ja Riihimäen välillä TN2024-737971</vt:lpstr>
      <vt:lpstr>Ratatoimitus pidetään kun rakennetaan uutta rautatietä tai on laajennettava entistä rautatiealuetta</vt:lpstr>
      <vt:lpstr>Lunastusperuste tai -lupa </vt:lpstr>
      <vt:lpstr>Mikä on rataverkon haltijan ja Maanmittauslaitoksen rooli toimituksessa?</vt:lpstr>
      <vt:lpstr>Mikä on lunastustoimikunta, entä ketkä ovat hankkeen asianosaisia?</vt:lpstr>
      <vt:lpstr>Ratatoimituksia voi ratahankkeen yhteydessä olla useampia ja yhdessä ratatoimituksessa voi olla useita toimituskokouksia </vt:lpstr>
      <vt:lpstr>Toimituskartta ja maastoonmerkintä</vt:lpstr>
      <vt:lpstr>Ratatoimituksen eteneminen</vt:lpstr>
      <vt:lpstr>Ratatoimituksen eteneminen</vt:lpstr>
      <vt:lpstr>Ratatoimituksen eteneminen</vt:lpstr>
      <vt:lpstr>Ratatoimituksen eteneminen</vt:lpstr>
      <vt:lpstr>Ratatoimituksen eteneminen</vt:lpstr>
      <vt:lpstr>Ratatoimituksen eteneminen</vt:lpstr>
      <vt:lpstr>Ratatoimituksen eteneminen</vt:lpstr>
      <vt:lpstr>Ratatoimituksen eteneminen</vt:lpstr>
      <vt:lpstr>Ratatoimituksen eteneminen</vt:lpstr>
      <vt:lpstr>Ratatoimituksen eteneminen</vt:lpstr>
      <vt:lpstr>Ratatoimituksen eteneminen</vt:lpstr>
      <vt:lpstr>Toimituksen ja hankkeen verkkosivut</vt:lpstr>
      <vt:lpstr>Lisätietoja</vt:lpstr>
    </vt:vector>
  </TitlesOfParts>
  <Company>Maanmittauslaitos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subject>MML:n peruskalvo vaaka</dc:subject>
  <dc:creator>OHIIRONEN</dc:creator>
  <cp:lastModifiedBy>Ojala Lasse</cp:lastModifiedBy>
  <cp:revision>176</cp:revision>
  <cp:lastPrinted>2024-10-28T08:59:43Z</cp:lastPrinted>
  <dcterms:created xsi:type="dcterms:W3CDTF">2013-01-14T06:32:19Z</dcterms:created>
  <dcterms:modified xsi:type="dcterms:W3CDTF">2024-11-04T07:34:23Z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0x0101007F1D3AA6D5C2294B9FC7D83FC9F9DB87</vt:lpwstr>
  </property>
</Properties>
</file>