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  <p:sldMasterId id="2147483785" r:id="rId6"/>
  </p:sldMasterIdLst>
  <p:notesMasterIdLst>
    <p:notesMasterId r:id="rId32"/>
  </p:notesMasterIdLst>
  <p:handoutMasterIdLst>
    <p:handoutMasterId r:id="rId33"/>
  </p:handoutMasterIdLst>
  <p:sldIdLst>
    <p:sldId id="256" r:id="rId7"/>
    <p:sldId id="260" r:id="rId8"/>
    <p:sldId id="286" r:id="rId9"/>
    <p:sldId id="272" r:id="rId10"/>
    <p:sldId id="310" r:id="rId11"/>
    <p:sldId id="309" r:id="rId12"/>
    <p:sldId id="273" r:id="rId13"/>
    <p:sldId id="324" r:id="rId14"/>
    <p:sldId id="323" r:id="rId15"/>
    <p:sldId id="311" r:id="rId16"/>
    <p:sldId id="276" r:id="rId17"/>
    <p:sldId id="321" r:id="rId18"/>
    <p:sldId id="312" r:id="rId19"/>
    <p:sldId id="313" r:id="rId20"/>
    <p:sldId id="322" r:id="rId21"/>
    <p:sldId id="281" r:id="rId22"/>
    <p:sldId id="314" r:id="rId23"/>
    <p:sldId id="325" r:id="rId24"/>
    <p:sldId id="319" r:id="rId25"/>
    <p:sldId id="283" r:id="rId26"/>
    <p:sldId id="304" r:id="rId27"/>
    <p:sldId id="306" r:id="rId28"/>
    <p:sldId id="287" r:id="rId29"/>
    <p:sldId id="305" r:id="rId30"/>
    <p:sldId id="264" r:id="rId31"/>
  </p:sldIdLst>
  <p:sldSz cx="12192000" cy="6858000"/>
  <p:notesSz cx="7104063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  <p188:author id="{05140B51-3F0A-A6EC-06C9-DE6CE24A186B}" name="Hurskainen Juhani" initials="HJ" userId="S::juhani.hurskainen@maanmittauslaitos.fi::19245511-e44d-4fbf-b5a2-f107acea04e3" providerId="AD"/>
  <p188:author id="{D5D88889-8C7E-032E-CAB1-4B09D5D499D6}" name="Alakärppä Jenni" initials="JA" userId="S::jenni.alakarppa@maanmittauslaitos.fi::5ae5d0de-df31-47d9-8d60-4f2e9c91d61a" providerId="AD"/>
  <p188:author id="{1C18D2E3-8E2C-5EF8-7B0C-426A1435E53B}" name="Kivipelto Taavi" initials="TK" userId="S::taavi.kivipelto@maanmittauslaitos.fi::a6ce51c9-dd29-4852-9e78-698c10d3d2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45B"/>
    <a:srgbClr val="474747"/>
    <a:srgbClr val="C90000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79709-BD61-4DAF-9517-7E69174751BE}" v="1" dt="2026-06-15T05:29:44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tamäki Jyrki" userId="72831729-e2a5-46ae-a1b6-fae4f244fddc" providerId="ADAL" clId="{F3C70230-FD73-4CDA-B73F-3B7EFD623B71}"/>
    <pc:docChg chg="undo custSel modSld">
      <pc:chgData name="Hautamäki Jyrki" userId="72831729-e2a5-46ae-a1b6-fae4f244fddc" providerId="ADAL" clId="{F3C70230-FD73-4CDA-B73F-3B7EFD623B71}" dt="2026-06-16T09:56:35.261" v="96" actId="6549"/>
      <pc:docMkLst>
        <pc:docMk/>
      </pc:docMkLst>
      <pc:sldChg chg="modSp mod">
        <pc:chgData name="Hautamäki Jyrki" userId="72831729-e2a5-46ae-a1b6-fae4f244fddc" providerId="ADAL" clId="{F3C70230-FD73-4CDA-B73F-3B7EFD623B71}" dt="2026-06-15T05:17:01.065" v="50" actId="20577"/>
        <pc:sldMkLst>
          <pc:docMk/>
          <pc:sldMk cId="3300576137" sldId="273"/>
        </pc:sldMkLst>
        <pc:spChg chg="mod">
          <ac:chgData name="Hautamäki Jyrki" userId="72831729-e2a5-46ae-a1b6-fae4f244fddc" providerId="ADAL" clId="{F3C70230-FD73-4CDA-B73F-3B7EFD623B71}" dt="2026-06-15T05:17:01.065" v="50" actId="20577"/>
          <ac:spMkLst>
            <pc:docMk/>
            <pc:sldMk cId="3300576137" sldId="273"/>
            <ac:spMk id="3" creationId="{00000000-0000-0000-0000-000000000000}"/>
          </ac:spMkLst>
        </pc:spChg>
      </pc:sldChg>
      <pc:sldChg chg="modSp mod">
        <pc:chgData name="Hautamäki Jyrki" userId="72831729-e2a5-46ae-a1b6-fae4f244fddc" providerId="ADAL" clId="{F3C70230-FD73-4CDA-B73F-3B7EFD623B71}" dt="2026-06-15T05:29:44.823" v="53"/>
        <pc:sldMkLst>
          <pc:docMk/>
          <pc:sldMk cId="3380870688" sldId="304"/>
        </pc:sldMkLst>
        <pc:spChg chg="mod">
          <ac:chgData name="Hautamäki Jyrki" userId="72831729-e2a5-46ae-a1b6-fae4f244fddc" providerId="ADAL" clId="{F3C70230-FD73-4CDA-B73F-3B7EFD623B71}" dt="2026-06-15T05:29:44.823" v="53"/>
          <ac:spMkLst>
            <pc:docMk/>
            <pc:sldMk cId="3380870688" sldId="304"/>
            <ac:spMk id="3" creationId="{00000000-0000-0000-0000-000000000000}"/>
          </ac:spMkLst>
        </pc:spChg>
      </pc:sldChg>
      <pc:sldChg chg="modSp mod">
        <pc:chgData name="Hautamäki Jyrki" userId="72831729-e2a5-46ae-a1b6-fae4f244fddc" providerId="ADAL" clId="{F3C70230-FD73-4CDA-B73F-3B7EFD623B71}" dt="2026-05-13T07:12:43.975" v="39" actId="6549"/>
        <pc:sldMkLst>
          <pc:docMk/>
          <pc:sldMk cId="0" sldId="309"/>
        </pc:sldMkLst>
      </pc:sldChg>
      <pc:sldChg chg="modSp mod">
        <pc:chgData name="Hautamäki Jyrki" userId="72831729-e2a5-46ae-a1b6-fae4f244fddc" providerId="ADAL" clId="{F3C70230-FD73-4CDA-B73F-3B7EFD623B71}" dt="2026-06-15T05:29:44.909" v="54" actId="27636"/>
        <pc:sldMkLst>
          <pc:docMk/>
          <pc:sldMk cId="2275005653" sldId="310"/>
        </pc:sldMkLst>
        <pc:spChg chg="mod">
          <ac:chgData name="Hautamäki Jyrki" userId="72831729-e2a5-46ae-a1b6-fae4f244fddc" providerId="ADAL" clId="{F3C70230-FD73-4CDA-B73F-3B7EFD623B71}" dt="2026-06-15T05:29:44.909" v="54" actId="27636"/>
          <ac:spMkLst>
            <pc:docMk/>
            <pc:sldMk cId="2275005653" sldId="310"/>
            <ac:spMk id="3" creationId="{00000000-0000-0000-0000-000000000000}"/>
          </ac:spMkLst>
        </pc:spChg>
      </pc:sldChg>
      <pc:sldChg chg="modSp mod">
        <pc:chgData name="Hautamäki Jyrki" userId="72831729-e2a5-46ae-a1b6-fae4f244fddc" providerId="ADAL" clId="{F3C70230-FD73-4CDA-B73F-3B7EFD623B71}" dt="2026-06-16T09:56:35.261" v="96" actId="6549"/>
        <pc:sldMkLst>
          <pc:docMk/>
          <pc:sldMk cId="1861793221" sldId="311"/>
        </pc:sldMkLst>
        <pc:spChg chg="mod">
          <ac:chgData name="Hautamäki Jyrki" userId="72831729-e2a5-46ae-a1b6-fae4f244fddc" providerId="ADAL" clId="{F3C70230-FD73-4CDA-B73F-3B7EFD623B71}" dt="2026-06-16T09:56:35.261" v="96" actId="6549"/>
          <ac:spMkLst>
            <pc:docMk/>
            <pc:sldMk cId="1861793221" sldId="311"/>
            <ac:spMk id="3" creationId="{3327E8D1-98C4-1D52-2C7C-7E7E30833D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84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84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defTabSz="965969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84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algn="r" defTabSz="965969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214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051" y="4862141"/>
            <a:ext cx="5681963" cy="46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defTabSz="965969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84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algn="r" defTabSz="965969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r>
              <a:rPr lang="fi-FI" err="1"/>
              <a:t>tt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Esittäjä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5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</a:t>
            </a:r>
            <a:r>
              <a:rPr lang="fi-FI" sz="1500" err="1"/>
              <a:t>ots</a:t>
            </a:r>
            <a:r>
              <a:rPr lang="fi-FI" sz="1500"/>
              <a:t>. </a:t>
            </a:r>
            <a:r>
              <a:rPr lang="fi-FI" sz="1500" err="1"/>
              <a:t>perustyyl</a:t>
            </a:r>
            <a:r>
              <a:rPr lang="fi-FI" sz="1500"/>
              <a:t>. </a:t>
            </a:r>
            <a:r>
              <a:rPr lang="fi-FI" sz="1500" err="1"/>
              <a:t>napsautt</a:t>
            </a:r>
            <a:r>
              <a:rPr lang="fi-FI" sz="150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16.6.2026</a:t>
            </a:fld>
            <a:endParaRPr lang="fi-FI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0965" y="3498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40" y="2056341"/>
            <a:ext cx="8177720" cy="103996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fi-FI"/>
              <a:t>Tunnemme Maan – turvaamme tulevaisuutta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81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3375" y="443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r>
              <a:rPr lang="fi-FI" err="1"/>
              <a:t>tt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Esittäjä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66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4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8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4B31BC3-E6C3-4D6A-20B5-57D1BCC16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FACD5F5-F3DD-4F46-D361-0F7AF8828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5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43EBF25-293E-1849-2FF5-D21402541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D8A48B-02C6-8F75-85B8-07C116951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3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0EFB217-5479-AD51-7F9D-C3ECB3DE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7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160CEF6-5CC8-649D-FE42-A5BD65A21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2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CB0447E-141A-0CF7-7BD1-EE92B6BC5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54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DF2686-EB5D-18EB-EED9-27DFC8951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306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0F9B79-A2CE-2365-2228-E8A1F4942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96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195038D-FAD2-2A72-8CAA-5A825F77A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53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418A99-46C4-AA40-E0A1-AB738EC6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D93B28-3CF7-C9E2-1638-815F67882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6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3C73BB-9C54-46D8-8390-24482DC0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49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5D10F1-68DE-FA06-903B-04A567523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19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964A49C-F78B-374F-21BF-E58FE4431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27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281E14-8D3A-C5A8-701B-334F49350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8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0A1E954-7937-D974-B89D-FD29711167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592513"/>
            <a:ext cx="3378200" cy="7731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75562E3-7895-6C86-8DD2-2A442D3AD6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66138" y="3541713"/>
            <a:ext cx="3378200" cy="8239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4F74340-95B3-EFB7-351A-909BB6538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9CEADF-568C-19AF-44B9-B47A66CD5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1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6F9DFC-9B45-067C-BB42-56A5FFCA4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5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558E879-3D65-A007-6B69-6A3B9D543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EA4344C-7B6D-5EA6-0959-50F19AE8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B159C11-6C35-AAD7-D5B4-61D3F8F9F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92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29629B-3F0A-85B5-70AB-858D1BCFD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38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5B69E04-AA80-EBB0-7019-F6EBEE05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05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DA3DFF-2135-78E4-DAD0-A776DFF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27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C2AE16-7A33-E498-3D15-515A019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3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E00881C-0055-C406-E117-1988360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52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0965" y="3498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40" y="2056341"/>
            <a:ext cx="8177720" cy="103996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fi-FI"/>
              <a:t>Tunnemme Maan – turvaamme tulevaisuutta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535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012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16.6.2026</a:t>
            </a:fld>
            <a:endParaRPr lang="fi-FI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9A2403-F022-ED6C-CB43-91B5B812E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-627955" y="102251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5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/>
              <a:t>Normaali teksti</a:t>
            </a:r>
          </a:p>
          <a:p>
            <a:pPr lvl="1"/>
            <a:r>
              <a:rPr lang="da-DK"/>
              <a:t>Sisennetty teksti</a:t>
            </a:r>
          </a:p>
          <a:p>
            <a:pPr lvl="2"/>
            <a:r>
              <a:rPr lang="fi-FI"/>
              <a:t>Sisennetty teksti</a:t>
            </a:r>
          </a:p>
          <a:p>
            <a:pPr lvl="3"/>
            <a:r>
              <a:rPr lang="fi-FI"/>
              <a:t>Sisennetty teksti</a:t>
            </a:r>
          </a:p>
          <a:p>
            <a:pPr lvl="4"/>
            <a:r>
              <a:rPr lang="fi-FI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819" r:id="rId3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16.6.2026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5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nmittauslaitos.fi/asioi-verkossa/asiointipalvelu-henkiloasiakkaille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98" y="2312894"/>
            <a:ext cx="7115175" cy="1981199"/>
          </a:xfrm>
        </p:spPr>
        <p:txBody>
          <a:bodyPr/>
          <a:lstStyle/>
          <a:p>
            <a:r>
              <a:rPr lang="fi-FI"/>
              <a:t>Maantietoimitus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890" y="4294093"/>
            <a:ext cx="5962456" cy="1299190"/>
          </a:xfrm>
        </p:spPr>
        <p:txBody>
          <a:bodyPr/>
          <a:lstStyle/>
          <a:p>
            <a:r>
              <a:rPr lang="en-GB" sz="2000" dirty="0" err="1"/>
              <a:t>Koskien</a:t>
            </a:r>
            <a:r>
              <a:rPr lang="en-GB" sz="2000" dirty="0"/>
              <a:t> </a:t>
            </a:r>
            <a:r>
              <a:rPr lang="en-GB" sz="2000" dirty="0" err="1"/>
              <a:t>valtatien</a:t>
            </a:r>
            <a:r>
              <a:rPr lang="en-GB" sz="2000" dirty="0"/>
              <a:t> 9 </a:t>
            </a:r>
            <a:r>
              <a:rPr lang="en-GB" sz="2000" dirty="0" err="1"/>
              <a:t>parantamista</a:t>
            </a:r>
            <a:r>
              <a:rPr lang="en-GB" sz="2000" dirty="0"/>
              <a:t> </a:t>
            </a:r>
            <a:r>
              <a:rPr lang="en-GB" sz="2000" dirty="0" err="1"/>
              <a:t>välillä</a:t>
            </a:r>
            <a:r>
              <a:rPr lang="en-GB" sz="2000" dirty="0"/>
              <a:t> </a:t>
            </a:r>
            <a:r>
              <a:rPr lang="en-GB" sz="2000" dirty="0" err="1"/>
              <a:t>Tampereen</a:t>
            </a:r>
            <a:r>
              <a:rPr lang="en-GB" sz="2000" dirty="0"/>
              <a:t> </a:t>
            </a:r>
            <a:r>
              <a:rPr lang="en-GB" sz="2000" dirty="0" err="1"/>
              <a:t>kaupungin</a:t>
            </a:r>
            <a:r>
              <a:rPr lang="en-GB" sz="2000" dirty="0"/>
              <a:t> raja – </a:t>
            </a:r>
            <a:r>
              <a:rPr lang="en-GB" sz="2000" dirty="0" err="1"/>
              <a:t>Käpykangas</a:t>
            </a:r>
            <a:r>
              <a:rPr lang="en-GB" sz="2000" dirty="0"/>
              <a:t> </a:t>
            </a:r>
            <a:r>
              <a:rPr lang="en-GB" sz="2000" dirty="0" err="1"/>
              <a:t>Kangasalla</a:t>
            </a:r>
            <a:endParaRPr lang="en-GB" sz="20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8F07DB-8EB9-41AA-8FB0-3ACF794F9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222" y="5504688"/>
            <a:ext cx="5953124" cy="1100900"/>
          </a:xfrm>
        </p:spPr>
        <p:txBody>
          <a:bodyPr/>
          <a:lstStyle/>
          <a:p>
            <a:r>
              <a:rPr lang="en-GB" dirty="0"/>
              <a:t>Jyrki Hautamäki</a:t>
            </a:r>
          </a:p>
          <a:p>
            <a:r>
              <a:rPr lang="en-GB" dirty="0" err="1"/>
              <a:t>Maanmittauslaitos</a:t>
            </a:r>
            <a:endParaRPr lang="en-GB" dirty="0"/>
          </a:p>
          <a:p>
            <a:r>
              <a:rPr lang="en-GB" dirty="0"/>
              <a:t>17.6.2026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BB4-3257-F1F1-DCC8-4E7B5BBE9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7E8D1-98C4-1D52-2C7C-7E7E3083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Ennakkohaltuunotto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 on toimituksen vaihe, jonka päätteeksi annetaan päätös: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 err="1">
                <a:solidFill>
                  <a:schemeClr val="tx1"/>
                </a:solidFill>
              </a:rPr>
              <a:t>Haltuunotettavasta</a:t>
            </a:r>
            <a:r>
              <a:rPr lang="fi-FI" sz="1600" dirty="0">
                <a:solidFill>
                  <a:schemeClr val="tx1"/>
                </a:solidFill>
              </a:rPr>
              <a:t> alueesta ja sillä olevasta omaisuudesta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Haltuunottoajankohdasta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Haltuunottokatselmus ja -luettelo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Ennakkokorvauksen suuruus on likimäärin ¾ lopullisesta korvauksesta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Tienpitäjä saa oikeuden ottaa alueen haltuunsa, kun haltuunottokatselmus on </a:t>
            </a:r>
            <a:r>
              <a:rPr lang="fi-FI">
                <a:solidFill>
                  <a:srgbClr val="000000"/>
                </a:solidFill>
              </a:rPr>
              <a:t>julistettu päättyneeksi</a:t>
            </a:r>
            <a:endParaRPr lang="fi-FI" dirty="0">
              <a:solidFill>
                <a:srgbClr val="00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Tarvittaessa alkukokouksen yhteydessä pidetään haltuunottokatselmus.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0AEC149-2847-1684-8F20-55BF161E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CE12991-5EEF-6694-6CD3-152B0A7C685A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</a:t>
            </a:r>
            <a:r>
              <a:rPr lang="fi-FI" sz="1600" kern="0">
                <a:solidFill>
                  <a:schemeClr val="accent3"/>
                </a:solidFill>
              </a:rPr>
              <a:t>Ennakkohaltuunotto</a:t>
            </a:r>
            <a:r>
              <a:rPr lang="fi-FI" sz="1600" b="0" kern="0">
                <a:solidFill>
                  <a:schemeClr val="accent3"/>
                </a:solidFill>
              </a:rPr>
              <a:t>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86179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7121893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Rakennustyöt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Tienpitäjä rakennuttaa maantien tiesuunnitelman mukaisesti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Rakentamisvaiheessa voidaan sopia eri asioista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Vähäisistä muutoksista tiesuunnitelmaan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Yksityisteiden käytöstä rakentamisen aikana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Aiheutuvien vahinkojen korjaamisesta ja korvaamisesta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Jos sopimukseen ei päästä, lunastustoimikunta ratkaisee erimielisyydet toimitusta jatkettaessa</a:t>
            </a:r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27" r="16727"/>
          <a:stretch/>
        </p:blipFill>
        <p:spPr>
          <a:xfrm>
            <a:off x="8117596" y="1546309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EA927EC-3DBA-ACF3-F131-1F40632F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D59CA5-3C6B-72EF-8394-020446DD3E4F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</a:t>
            </a:r>
            <a:r>
              <a:rPr lang="fi-FI" sz="1600" kern="0">
                <a:solidFill>
                  <a:schemeClr val="accent3"/>
                </a:solidFill>
              </a:rPr>
              <a:t>Rakennustyöt</a:t>
            </a:r>
            <a:r>
              <a:rPr lang="fi-FI" sz="1600" b="0" kern="0">
                <a:solidFill>
                  <a:schemeClr val="accent3"/>
                </a:solidFill>
              </a:rPr>
              <a:t>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1B9B-65B0-CFE9-F28B-43BFDF523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247EB-980B-00C1-CB59-4AFB116DB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924050"/>
            <a:ext cx="6561135" cy="42767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None/>
            </a:pPr>
            <a:r>
              <a:rPr lang="fi-FI" sz="2000" b="1">
                <a:solidFill>
                  <a:schemeClr val="tx1"/>
                </a:solidFill>
              </a:rPr>
              <a:t>Rakentamistyöstä aiheutuvat vahingot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>
                <a:solidFill>
                  <a:schemeClr val="tx1"/>
                </a:solidFill>
              </a:rPr>
              <a:t>Lunastustoimikunta määrää vahingoista rahakorvauksen</a:t>
            </a:r>
          </a:p>
        </p:txBody>
      </p:sp>
      <p:pic>
        <p:nvPicPr>
          <p:cNvPr id="8" name="Kuvan paikkamerkki 7" descr="Kuva, joka sisältää kohteen vaate, henkilö, piha-, Kypärä&#10;&#10;Tekoälyn generoima sisältö voi olla virheellistä.">
            <a:extLst>
              <a:ext uri="{FF2B5EF4-FFF2-40B4-BE49-F238E27FC236}">
                <a16:creationId xmlns:a16="http://schemas.microsoft.com/office/drawing/2014/main" id="{99EDF176-B02E-FE30-0AA8-D9AD37512B9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8178" r="28178"/>
          <a:stretch>
            <a:fillRect/>
          </a:stretch>
        </p:blipFill>
        <p:spPr>
          <a:xfrm>
            <a:off x="7824535" y="1633743"/>
            <a:ext cx="4478844" cy="4506659"/>
          </a:xfr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45FF73C5-CAE2-79D2-83B4-82820EE1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9EAAEA7-7E28-A579-0196-743AB8DAFF7C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</a:t>
            </a:r>
            <a:r>
              <a:rPr lang="fi-FI" sz="1600" kern="0">
                <a:solidFill>
                  <a:schemeClr val="accent3"/>
                </a:solidFill>
              </a:rPr>
              <a:t>Rakennustyöt</a:t>
            </a:r>
            <a:r>
              <a:rPr lang="fi-FI" sz="1600" b="0" kern="0">
                <a:solidFill>
                  <a:schemeClr val="accent3"/>
                </a:solidFill>
              </a:rPr>
              <a:t>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94454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ED74-E24C-7096-A200-5F38AC40C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1D31C2-A380-373F-8AA3-455E3EA0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E1402-AD17-5A35-D29B-E3EF3885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6867525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rgbClr val="000000"/>
                </a:solidFill>
              </a:rPr>
              <a:t>Maastotyöt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Lunastettava ja </a:t>
            </a:r>
            <a:r>
              <a:rPr lang="fi-FI" err="1">
                <a:solidFill>
                  <a:srgbClr val="000000"/>
                </a:solidFill>
              </a:rPr>
              <a:t>haltuunotettava</a:t>
            </a:r>
            <a:r>
              <a:rPr lang="fi-FI">
                <a:solidFill>
                  <a:srgbClr val="000000"/>
                </a:solidFill>
              </a:rPr>
              <a:t> alue merkitään maastoon tarpeellisilta osin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Mahdolliset töiden alle jäävät rajapyykit mitataan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Omistusoikeudella lunastettavan alueen rajat merkitään maastoon rajamerkeillä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Kadonneiden rajamerkkien osalta suoritetaan rajankäynnit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50025EB-B24B-91B4-3EF6-176DE90F314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</a:t>
            </a:r>
            <a:r>
              <a:rPr lang="fi-FI" sz="1600" kern="0">
                <a:solidFill>
                  <a:schemeClr val="accent3"/>
                </a:solidFill>
              </a:rPr>
              <a:t>Maastotyöt</a:t>
            </a:r>
            <a:r>
              <a:rPr lang="fi-FI" sz="1600" b="0" kern="0">
                <a:solidFill>
                  <a:schemeClr val="accent3"/>
                </a:solidFill>
              </a:rPr>
              <a:t>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2A85F1AC-B391-49C3-1AF0-9BB2CF68A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54" b="16454"/>
          <a:stretch/>
        </p:blipFill>
        <p:spPr>
          <a:xfrm>
            <a:off x="8117596" y="1546309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228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F77D31FB-9FCE-0AA8-4222-39BF91A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714069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6576152" cy="429934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defRPr/>
            </a:pPr>
            <a:r>
              <a:rPr lang="fi-FI" sz="2000" b="1">
                <a:solidFill>
                  <a:srgbClr val="000000"/>
                </a:solidFill>
              </a:rPr>
              <a:t>Toimituskartta</a:t>
            </a:r>
            <a:endParaRPr lang="fi-FI" sz="1800">
              <a:solidFill>
                <a:srgbClr val="00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>
                <a:solidFill>
                  <a:srgbClr val="000000"/>
                </a:solidFill>
              </a:rPr>
              <a:t>Maastotöiden perusteella laaditaan toimituskartta, josta ilmenee mm.: 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Lopullinen tiealue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Tien suoja- ja näkemäalueet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Käyttöoikeudet yksityisteihin, laskuojiin ym.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Rajankäynnit ja tilusjärjestelyt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Lakanneet maantiealueet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>
                <a:solidFill>
                  <a:srgbClr val="000000"/>
                </a:solidFill>
              </a:rPr>
              <a:t>Toimituskartta on pohjana määrättäville </a:t>
            </a:r>
            <a:br>
              <a:rPr lang="fi-FI" sz="1800">
                <a:solidFill>
                  <a:srgbClr val="000000"/>
                </a:solidFill>
              </a:rPr>
            </a:br>
            <a:r>
              <a:rPr lang="fi-FI" sz="1800">
                <a:solidFill>
                  <a:srgbClr val="000000"/>
                </a:solidFill>
              </a:rPr>
              <a:t>korvauksille yhdessä haltuunottotietojen kanssa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F764983-4226-52C8-3D98-444D871D690E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</a:t>
            </a:r>
            <a:r>
              <a:rPr lang="fi-FI" sz="1600" kern="0">
                <a:solidFill>
                  <a:schemeClr val="accent3"/>
                </a:solidFill>
              </a:rPr>
              <a:t>Maastotyöt</a:t>
            </a:r>
            <a:r>
              <a:rPr lang="fi-FI" sz="1600" b="0" kern="0">
                <a:solidFill>
                  <a:schemeClr val="accent3"/>
                </a:solidFill>
              </a:rPr>
              <a:t>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  <p:pic>
        <p:nvPicPr>
          <p:cNvPr id="11" name="Picture 9" descr="Esimerkkikuva maantietoimituksen toimituskartasta.">
            <a:extLst>
              <a:ext uri="{FF2B5EF4-FFF2-40B4-BE49-F238E27FC236}">
                <a16:creationId xmlns:a16="http://schemas.microsoft.com/office/drawing/2014/main" id="{1CEBF577-15C6-04E8-5A06-061E60B8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3953" t="17561" r="24033" b="1775"/>
          <a:stretch>
            <a:fillRect/>
          </a:stretch>
        </p:blipFill>
        <p:spPr bwMode="auto">
          <a:xfrm>
            <a:off x="7997443" y="1877615"/>
            <a:ext cx="3566760" cy="45885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09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53CD-BCEB-6FF0-B38C-B0C4521EA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88FAB4-0C44-CC15-79E3-543C8428A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57376"/>
            <a:ext cx="5980111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tx1"/>
                </a:solidFill>
              </a:rPr>
              <a:t>Jatkokokous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Annetaan määräaika lopullisten korvausvaatimusten ja tienpitäjän vastineen jättämiseksi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Sovitaan tarvittaessa maastokatselmuksen ajankohta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7129973-4E5B-B04F-7FF8-8BC48651CD9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7130" r="17130"/>
          <a:stretch/>
        </p:blipFill>
        <p:spPr>
          <a:xfrm>
            <a:off x="7334865" y="1604677"/>
            <a:ext cx="5032317" cy="5063569"/>
          </a:xfr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72A8630C-F506-F81E-0D20-1428EEEF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D2CF243-2DF7-ED8B-DFD5-8A29132C68F5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</a:t>
            </a:r>
            <a:r>
              <a:rPr lang="fi-FI" sz="1600" kern="0">
                <a:solidFill>
                  <a:schemeClr val="accent3"/>
                </a:solidFill>
              </a:rPr>
              <a:t>Jatkokokous</a:t>
            </a:r>
            <a:r>
              <a:rPr lang="fi-FI" sz="1600" b="0" kern="0">
                <a:solidFill>
                  <a:schemeClr val="accent3"/>
                </a:solidFill>
              </a:rPr>
              <a:t>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88047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000" b="1">
                <a:solidFill>
                  <a:schemeClr val="tx1"/>
                </a:solidFill>
              </a:rPr>
              <a:t>Korvausperiaatteet</a:t>
            </a:r>
          </a:p>
          <a:p>
            <a:pPr marL="266700" indent="-266700">
              <a:spcBef>
                <a:spcPts val="600"/>
              </a:spcBef>
            </a:pPr>
            <a:r>
              <a:rPr lang="fi-FI">
                <a:solidFill>
                  <a:schemeClr val="tx1"/>
                </a:solidFill>
              </a:rPr>
              <a:t>Menetysten korvaamisessa lähtökohtana on täyden korvauksen periaate, jolla tarkoitetaan, ettei lunastus muuta kenenkään varallisuusasemaa</a:t>
            </a:r>
          </a:p>
          <a:p>
            <a:pPr marL="266700" indent="-266700">
              <a:spcBef>
                <a:spcPts val="600"/>
              </a:spcBef>
            </a:pPr>
            <a:r>
              <a:rPr lang="fi-FI">
                <a:solidFill>
                  <a:schemeClr val="tx1"/>
                </a:solidFill>
              </a:rPr>
              <a:t>Korvaus perustuu kohteen markkina-arvoon </a:t>
            </a:r>
          </a:p>
          <a:p>
            <a:pPr marL="714375" lvl="2" indent="-257175">
              <a:spcBef>
                <a:spcPts val="600"/>
              </a:spcBef>
            </a:pPr>
            <a:r>
              <a:rPr lang="fi-FI" sz="1600">
                <a:solidFill>
                  <a:schemeClr val="tx1"/>
                </a:solidFill>
              </a:rPr>
              <a:t>Markkina-arvo määritetään sellaisella luotettavalla menetelmällä, joka johtaa omaisuuden korkeimpaan arvoon </a:t>
            </a:r>
          </a:p>
          <a:p>
            <a:pPr marL="714375" lvl="2" indent="-257175">
              <a:spcBef>
                <a:spcPts val="600"/>
              </a:spcBef>
            </a:pPr>
            <a:r>
              <a:rPr lang="fi-FI" sz="1600">
                <a:solidFill>
                  <a:schemeClr val="tx1"/>
                </a:solidFill>
              </a:rPr>
              <a:t>Korvaus voi perustua kohteen markkinoilta saatavan arvon sijaan esim. kohteesta saatavaan tuottoon tai siihen uponneisiin kustannuksiin </a:t>
            </a:r>
          </a:p>
          <a:p>
            <a:pPr marL="266700" indent="-266700">
              <a:spcBef>
                <a:spcPts val="600"/>
              </a:spcBef>
            </a:pPr>
            <a:r>
              <a:rPr lang="fi-FI">
                <a:solidFill>
                  <a:schemeClr val="tx1"/>
                </a:solidFill>
              </a:rPr>
              <a:t>Lunastuksen kohteena oleville kiinteistöille </a:t>
            </a:r>
            <a:r>
              <a:rPr lang="fi-FI" b="1">
                <a:solidFill>
                  <a:schemeClr val="tx1"/>
                </a:solidFill>
              </a:rPr>
              <a:t>korvaukset määrätään viran puolesta</a:t>
            </a:r>
            <a:r>
              <a:rPr lang="fi-FI">
                <a:solidFill>
                  <a:schemeClr val="tx1"/>
                </a:solidFill>
              </a:rPr>
              <a:t>, muille vain vaadittaessa</a:t>
            </a:r>
            <a:endParaRPr lang="fi-FI" u="sng">
              <a:solidFill>
                <a:schemeClr val="tx1"/>
              </a:solidFill>
            </a:endParaRPr>
          </a:p>
          <a:p>
            <a:pPr marL="714375" lvl="2" indent="-257175">
              <a:spcBef>
                <a:spcPts val="600"/>
              </a:spcBef>
            </a:pPr>
            <a:r>
              <a:rPr lang="fi-FI" sz="1600">
                <a:solidFill>
                  <a:schemeClr val="tx1"/>
                </a:solidFill>
              </a:rPr>
              <a:t>Asianosaisen on kuitenkin hyvä esittää näkemyksensä aiheutuneista haitoista ja vahingoista, sillä lunastustoimikunta ei voi aina havaita kaikkia aiheutuneita menetyksiä</a:t>
            </a:r>
          </a:p>
          <a:p>
            <a:pPr marL="266700" indent="-266700">
              <a:spcBef>
                <a:spcPts val="600"/>
              </a:spcBef>
            </a:pPr>
            <a:r>
              <a:rPr lang="fi-FI">
                <a:solidFill>
                  <a:schemeClr val="tx1"/>
                </a:solidFill>
              </a:rPr>
              <a:t>Asianosaiset voivat halutessaan myös sopia korvauksista tienpitäjän kanssa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192DC2C-B6D5-EF7C-47FF-8DF0000A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DE2C762-C4FC-874A-1424-76105434F0B6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620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13489-3075-63D6-5432-A9CB77DD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CA0DB2-ACF0-E40C-DE59-6BEE054F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Lunastuskorvaus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Lunastuskorvaus muodostuu kohteen-, haitan ja vahingonkorvauksesta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Kohteenkorvausta</a:t>
            </a:r>
            <a:r>
              <a:rPr lang="fi-FI" sz="1600" dirty="0"/>
              <a:t> määrätään lunastettavasta omaisuudesta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Haitankorvausta</a:t>
            </a:r>
            <a:r>
              <a:rPr lang="fi-FI" sz="1600" dirty="0"/>
              <a:t> voidaan määrätä mm. meluhaitasta, v</a:t>
            </a:r>
            <a:r>
              <a:rPr lang="fi-FI" sz="1600" dirty="0">
                <a:solidFill>
                  <a:schemeClr val="tx1"/>
                </a:solidFill>
              </a:rPr>
              <a:t>iljelylle aiheutuvista haitoista pellolla </a:t>
            </a:r>
            <a:r>
              <a:rPr lang="fi-FI" sz="1600" dirty="0"/>
              <a:t>taikka maisemamuutoksesta aiheutuneesta kiinteistön arvon alentumisesta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Jos jäljelle jäävälle kiinteistölle aiheutuva haitta on huomattava, lunastus voidaan laajentaa koskemaan myös tätä aluetta, jos maanomistaja tai lunastaja sitä pyytää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Haittoja voidaan poistaa tai vähentää myös tilusjärjestelyllä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Vahingonkorvausta</a:t>
            </a:r>
            <a:r>
              <a:rPr lang="fi-FI" sz="1600" dirty="0"/>
              <a:t> voidaan määrätä mm. sadonmenetyksestä, lunastukseen liittyvän hankkeen takia vahingoittuneesta kaivosta, salaojista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Lunastustoimikunnan määräämiin kohteen- ja haitankorvauksiin lisätään </a:t>
            </a:r>
            <a:r>
              <a:rPr lang="fi-FI" dirty="0">
                <a:solidFill>
                  <a:schemeClr val="tx1"/>
                </a:solidFill>
              </a:rPr>
              <a:t>25 %:n korotus, jolla varmistetaan täyden korvauksen toteutuminen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B1A302-378B-1F38-39CC-6284ED14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8293596-F282-A56B-5B73-2B952880E80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49540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3EEDB-166F-33D6-CA33-20963E18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E0A92-C025-C7AC-F876-0CC825F5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Lunastustoimituksen eteneminen</a:t>
            </a:r>
            <a:br>
              <a:rPr lang="fi-FI" sz="2800"/>
            </a:br>
            <a:endParaRPr lang="fi-FI" sz="2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CFFF-C44A-1DE4-3DA6-4820606C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632"/>
            <a:ext cx="10515600" cy="4299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Korvauksista sopiminen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Lunastaja ja asianosainen voivat vapaasti sopia korvauksista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Vastuu sopimuksen oikeudenmukaisuudesta on sopijoilla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Lunastustoimikunta valvoo ainoastaan, ettei kiinnityksenhaltijan oikeutta loukata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Sovittuihin korvauksiin ei lisätä 25 %:n korotusta, ellei siitä ole mainintaa sopimuksessa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Sopimusmuoto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Osapuolten yhdessä laatima sopimus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Vastapuoli hyväksyy toisen vaatimuksen tai tarjouksen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Suullisesti toimituskokouksessa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Kirjallisesti toimituskokouksen ulkopuolella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err="1">
                <a:solidFill>
                  <a:srgbClr val="000000"/>
                </a:solidFill>
              </a:rPr>
              <a:t>Huom</a:t>
            </a:r>
            <a:r>
              <a:rPr lang="fi-FI" sz="1600">
                <a:solidFill>
                  <a:srgbClr val="000000"/>
                </a:solidFill>
              </a:rPr>
              <a:t>! Lunastajan tai maanomistajan yksipuolinen ilmoitus ei ole sopimus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73EC718-FBDC-76C5-7A18-688E0B65A419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34772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D60BA-4D0C-C56C-7DE3-8A33089F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AEECE-7747-B27F-709C-9DFA805F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/>
              <a:t>Oikeudenvalvonta</a:t>
            </a:r>
            <a:endParaRPr lang="fi-FI"/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Asianosaiselle voidaan korvata </a:t>
            </a:r>
            <a:r>
              <a:rPr lang="fi-FI" b="1"/>
              <a:t>välttämättömät</a:t>
            </a:r>
            <a:r>
              <a:rPr lang="fi-FI"/>
              <a:t> kustannukset, jotka hänelle ovat aiheutuneet hänen oikeutensa valvomisesta maantietoimituksessa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Kustannusten määrää arvioitaessa on otettava huomioon ansion menetys, matkakustannukset sekä tarvittavien selvitysten laatu ja laajuus samoin kuin asiamiehen käyttämisen tarve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Korvataan </a:t>
            </a:r>
            <a:r>
              <a:rPr lang="fi-FI" b="1"/>
              <a:t>vain vaadittaessa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Kaikista kustannuksista on esitettävä luotettava selvitys viimeistään toimituksen loppukokouksessa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8D2153B-DAD7-1A6E-6276-4AD2056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E05825A-1598-59FC-C8D7-6252C74BC9E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4696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90" y="558803"/>
            <a:ext cx="9720706" cy="1316034"/>
          </a:xfrm>
        </p:spPr>
        <p:txBody>
          <a:bodyPr anchor="ctr">
            <a:normAutofit/>
          </a:bodyPr>
          <a:lstStyle/>
          <a:p>
            <a:r>
              <a:rPr lang="fi-FI" sz="3200"/>
              <a:t>Maantietoimitus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39790" y="1874838"/>
            <a:ext cx="6646860" cy="43259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400" b="1"/>
              <a:t>Esityksen sisältö: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/>
              <a:t>Milloin maantietoimitus on tarpeen ja mitä siinä tehdään?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rgbClr val="000000"/>
                </a:solidFill>
              </a:rPr>
              <a:t>Mitkä ovat eri viranomaisten roolit?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/>
              <a:t>Mikä on lunastustoimikunta, entä ketkä ovat hankkeen asianosaisia?</a:t>
            </a:r>
            <a:endParaRPr lang="fi-FI" sz="2000">
              <a:solidFill>
                <a:srgbClr val="000000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rgbClr val="000000"/>
                </a:solidFill>
              </a:rPr>
              <a:t>Mihin maantietoimitus perustuu?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rgbClr val="000000"/>
                </a:solidFill>
              </a:rPr>
              <a:t>Miten maantietoimitus etenee?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rcRect l="309" r="309"/>
          <a:stretch/>
        </p:blipFill>
        <p:spPr>
          <a:xfrm>
            <a:off x="7772536" y="1476375"/>
            <a:ext cx="4610045" cy="463867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  <a:ln>
            <a:noFill/>
          </a:ln>
          <a:effectLst>
            <a:softEdge rad="112500"/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6F4D77-9FE0-43DE-B9CF-4F8BC597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0F66C3F-0CD1-C786-29A7-815BC5EB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7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4283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Korvausten määrääminen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  <a:latin typeface="Daytona"/>
              </a:rPr>
              <a:t>Korvaukset voivat olla vain rahakorvauksia; eivät esimerkiksi työsuoritteita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Korvaukset ovat kertakorvauksia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Korvaukset määrätään toimituksen lopettamisen tai ennakkohaltuunoton aikaisessa hintatasossa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Jos yleinen hintataso ennakkohaltuunoton jälkeen nousee, maksamatta olevaa korvausta korotetaan kohonneen hintatason verran (ns. indeksikorotus)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  <a:latin typeface="Daytona"/>
              </a:rPr>
              <a:t>Jos toimituksessa on tehty ennakkohaltuunotto, korvauksille maksetaan 6 %:n vuotuinen korko haltuunotosta lukien (pois lukien oikeudenvalvontakorvaukset)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  <a:latin typeface="Daytona"/>
              </a:rPr>
              <a:t>Ennakkokorvaukselle ei makseta korkoa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8F4B56A-1626-93D7-5442-7EEC3F17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852158-BF11-083B-C44D-E80F402294F2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647729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Korvausten maksaminen</a:t>
            </a:r>
          </a:p>
          <a:p>
            <a:pPr marL="266700" marR="0" lvl="0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Lunastajan on maksettava korvaukset 3 kuukauden kuluessa toimituksen päättymisajankohdasta</a:t>
            </a:r>
          </a:p>
          <a:p>
            <a:pPr marL="714375" marR="0" lvl="2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Jos maanomistaja valittaa tehdystä korvauspäätöksestä, korvaukset maksetaan siitä huolimatta toimituksessa määrätyn suuruisena</a:t>
            </a:r>
          </a:p>
          <a:p>
            <a:pPr marL="714375" marR="0" lvl="2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Jos lunastaja valittaa korvauksista, se voi tallettaa riidanalaisen korvauksen osan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Korvaukset maksetaan sille, jolle lunastettava omaisuus tai korvauksen kohde kuuluu korvauksen määräämisen ajankohtana, jollei toimituksessa esitetystä selvityksestä muuta johdu (huomioitava omistajanvaihdostilanteissa). </a:t>
            </a:r>
            <a:r>
              <a:rPr lang="fi-FI" dirty="0"/>
              <a:t>Luovutuskirjaan on syytä merkitä kummalle osapuolelle hankkeesta maksettavat korvaukset kuuluvat.</a:t>
            </a:r>
            <a:endParaRPr lang="fi-FI" dirty="0">
              <a:solidFill>
                <a:schemeClr val="tx1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Korvaus voidaan määrätä talletettavaksi, jos korvauksen saajasta on epäselvyyttä tai koko kiinteistö lunastetaan taikka tallettaminen on tarpeen kiinteistöön kohdistuvan panttioikeuden haltijan oikeuden turvaamiseksi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AC8382D-532F-8CD9-CC3E-5F2C8A89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9B6ABA4-F2C3-C75C-5ED7-50AC3F84CBB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8087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80E2-E825-8F22-AECA-982FC0FDD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B56C77-812D-7CDA-6397-8357F6343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Korvausten verotus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Korvaukset ja korko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Saajan ilmoitettava oma-aloitteisesti verottajalle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Korvausta verotetaan tyypillisesti luovutusvoittona tai maa-/metsätaloustulona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Kohteenkorvauksiin ja yleensä myös haitankorvauksiin sovelletaan säännöstä luovutusvoiton osittaisesta verovapaudesta → hankintameno-olettama 80 %</a:t>
            </a:r>
          </a:p>
          <a:p>
            <a:pPr marL="717550" marR="0" lvl="1" indent="-2603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Poistetusta pihakasvillisuudesta tai –rakenteista maksetut korvaukset ovat kuitenkin verovapaita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Veronalaisen tulon sijaan saadut vahingonkorvaukset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Esimerkiksi korvaus sadon menetyksestä on maatalouden tuloa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Tarvittaessa lisätietoja antaa Verohallinto 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www.vero.fi / Syventävät vero-ohjeet / Maanmittaustoimitusten verovaikutuksia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D77780A-B47D-2D5E-90CF-0097EEEA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F07B8C8-0A84-0C12-92A1-93A2050F582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43129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rgbClr val="000000"/>
                </a:solidFill>
              </a:rPr>
              <a:t>Loppukokous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Korvausvaatimusten, tienpitäjän vastineen ja maastohavaintojen perusteella lunastustoimikunta laatii lopulliset korvauspäätökset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Loppukokouksessa annetaan lunastuspäätös: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Määritellään lunastettava omaisuus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Määrätään lopulliset korvaukset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Päätetään korvausten maksamisesta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Toimituksessa tehtyihin päätöksiin voi hakea muutosta 30 päivän kuluessa toimituksen päättymisestä. Muutoksenhakuohje lähetetään asianosaisille toimitusasiakirjojen liitteenä.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4FCA8CD-FBE3-ED12-191F-6E3B23FF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686AA3D-F266-290C-90BA-46D88CE6C352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</a:t>
            </a:r>
            <a:r>
              <a:rPr lang="fi-FI" sz="160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50894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106B-E5A6-0581-889D-80AE65E4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CDCA80-1E70-2E5F-F008-EF9EBA7C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Toimituksen päättyminen</a:t>
            </a:r>
            <a:r>
              <a:rPr lang="fi-FI" sz="1600" b="1" dirty="0"/>
              <a:t> 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Toimitus päättyy viimeistään 14 päivän kuluttua loppukokouksesta. Toimitusasiakirjat ovat saatavilla toimituksen päätyttyä.</a:t>
            </a:r>
          </a:p>
          <a:p>
            <a:pPr marL="625475" lvl="1" indent="-2825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Kun toimitus on vireillä, sen perustiedot, vaiheet ja asiakirjat löytyvät Maanmittauslaitoksen Asiointipalvelusta </a:t>
            </a:r>
            <a:r>
              <a:rPr lang="fi-FI" sz="1600" dirty="0">
                <a:solidFill>
                  <a:srgbClr val="FF0000"/>
                </a:solidFill>
                <a:hlinkClick r:id="rId2"/>
              </a:rPr>
              <a:t>https://www.maanmittauslaitos.fi/asioi-verkossa/asiointipalvelu-henkiloasiakkaille</a:t>
            </a:r>
            <a:endParaRPr lang="fi-FI" sz="1600" dirty="0">
              <a:solidFill>
                <a:srgbClr val="FF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Päätösten lainvoimaisuuden jälkeen: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Lunastetut alueet vähennetään kiinteistöjen pinta-aloista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F5A0D5F-80C1-7DF2-9264-6B54516E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742B7DC-0AFB-03EB-9A4A-4C6F0709579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</a:t>
            </a:r>
            <a:r>
              <a:rPr lang="fi-FI" sz="160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124193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CB790-84F3-CF49-F346-BA92DD6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9687"/>
            <a:ext cx="12192000" cy="103996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800"/>
              <a:t>Tunnemme Maan – </a:t>
            </a:r>
            <a:br>
              <a:rPr lang="fi-FI" sz="4800"/>
            </a:br>
            <a:r>
              <a:rPr lang="fi-FI" sz="4800"/>
              <a:t>turvaamme tulevaisuutta</a:t>
            </a:r>
          </a:p>
        </p:txBody>
      </p:sp>
    </p:spTree>
    <p:extLst>
      <p:ext uri="{BB962C8B-B14F-4D97-AF65-F5344CB8AC3E}">
        <p14:creationId xmlns:p14="http://schemas.microsoft.com/office/powerpoint/2010/main" val="29851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Milloin maantietoimitus on tarpeen ja mitä siinä tehdään?</a:t>
            </a:r>
            <a:endParaRPr lang="fi-FI" sz="3200" strike="sngStrike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Maantietoimitus on tarpeen esimerkiksi, kun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 sz="1800">
                <a:solidFill>
                  <a:schemeClr val="tx1"/>
                </a:solidFill>
              </a:rPr>
              <a:t>Rakennetaan uusi maantie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 sz="1800">
                <a:solidFill>
                  <a:schemeClr val="tx1"/>
                </a:solidFill>
              </a:rPr>
              <a:t>Levennetään entistä maantietä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>
                <a:solidFill>
                  <a:schemeClr val="tx1"/>
                </a:solidFill>
              </a:rPr>
              <a:t>Rakennetaan kevyen liikenteen väylä maantien viereen</a:t>
            </a:r>
            <a:endParaRPr lang="fi-FI" sz="1800">
              <a:solidFill>
                <a:schemeClr val="tx1"/>
              </a:solidFill>
            </a:endParaRPr>
          </a:p>
          <a:p>
            <a:pPr marL="1905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>
              <a:solidFill>
                <a:schemeClr val="tx1"/>
              </a:solidFill>
            </a:endParaRPr>
          </a:p>
          <a:p>
            <a:pPr marL="190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Maantietoimituksessa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Vahvistetaan lunastuksen kohde tiesuunnitelmaan perustuen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Määrätään korvaukset lunastetusta omaisuudesta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Tehdään tarpeelliset tilusvaihdot ja yksityisteiden järjestelyt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Mitkä ovat eri viranomaisten roolit?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00809"/>
            <a:ext cx="10874424" cy="46051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Väylävirasto tienpitäjänä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Vastaa maantieverkon omistajan tehtävistä </a:t>
            </a:r>
          </a:p>
          <a:p>
            <a:pPr marL="266700" lvl="0" indent="-266700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Voi ottaa </a:t>
            </a:r>
            <a:r>
              <a:rPr lang="fi-FI">
                <a:solidFill>
                  <a:schemeClr val="tx1"/>
                </a:solidFill>
                <a:latin typeface="Daytona"/>
              </a:rPr>
              <a:t>vastattavakseen tiesuunnitelmien laatimisen merkittävissä hankkeissa</a:t>
            </a:r>
            <a:endParaRPr kumimoji="0" lang="fi-FI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Vastaa merkittävien hankkeiden rakentamisesta</a:t>
            </a:r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i-FI" sz="1000" b="1"/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sz="2000" b="1"/>
              <a:t>Elinvoimakeskus (aik. ELY-keskus) tienpitäjän edustajana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Vastaa alueensa tienpidosta Väyläviraston ohjauksen mukaisesti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Vastaa tiesuunnitelman laatimisesta ja rakennuttamisesta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Hakee maantietoimitusta ja käyttää tienpitäjän puhevaltaa toimituksessa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Maanmittauslaitos puolueettomana toimijana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Vastaa maantietoimituksen käsittelystä ja siellä tehtävistä päätöksistä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Rekisteröi toimituksen kiinteistörekisteriin</a:t>
            </a:r>
          </a:p>
        </p:txBody>
      </p:sp>
    </p:spTree>
    <p:extLst>
      <p:ext uri="{BB962C8B-B14F-4D97-AF65-F5344CB8AC3E}">
        <p14:creationId xmlns:p14="http://schemas.microsoft.com/office/powerpoint/2010/main" val="307570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Mikä on lunastustoimikunta, entä ketkä ovat hankkeen asianosaisia?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/>
              <a:t>Lunastustoimikunta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/>
              <a:t>Lunastustoimikunta: Maanmittauslaitoksen toimitusinsinööri ja kaksi uskottua miestä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/>
              <a:t>Lunastustoimikunta suorittaa toimituksen ja päättää asioista (mm. korvauksista) toimituskokouksissa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Ennen päätöksiä kuullaan asianosaisia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sz="110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/>
              <a:t>Asianosaiset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/>
              <a:t>Tienpitäjä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Vastaa rakennushankkeen toteutuksesta (Elinvoimakeskus tai Väylävirasto)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Vastaa sopimusneuvotteluista (Elinvoimakeskus)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Maksaa korvaukset ja toimituskustannukset (Elinvoimakeskus/KEHA-keskus)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/>
              <a:t>Maanomistajat (joita lunastus koskee)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/>
              <a:t>Mahdollisesti rasite-, vuokra- ym. erityisten oikeuksien haltijat, naapurit jne.</a:t>
            </a:r>
          </a:p>
        </p:txBody>
      </p:sp>
    </p:spTree>
    <p:extLst>
      <p:ext uri="{BB962C8B-B14F-4D97-AF65-F5344CB8AC3E}">
        <p14:creationId xmlns:p14="http://schemas.microsoft.com/office/powerpoint/2010/main" val="227500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Mihin maantietoimitus perustuu?</a:t>
            </a:r>
            <a:br>
              <a:rPr lang="fi-FI" sz="3000"/>
            </a:br>
            <a:endParaRPr lang="fi-FI" sz="280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59518"/>
            <a:ext cx="10261060" cy="4778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Maantietoimitus perustuu tiesuunnitelmaan</a:t>
            </a: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Elinvoimakeskus tai Väylävirasto vastaa tiesuunnitelman laatimisesta. Liikenne- ja viestintävirasto (Traficom) hyväksyy tiesuunnitelman.</a:t>
            </a: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Tiesuunnitelman sisältö: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Maantien sijainti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Suoja- ja näkemäalueet sekä tietä varten tarvittavat laskuojat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Liittymäjärjestelyt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Lakkaavat maantiealueet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Rakentamisen aikaiset maa-aineksen ottopaikat ja läjitysalueet</a:t>
            </a:r>
          </a:p>
          <a:p>
            <a:pPr marL="376238" indent="-261938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Maantietoimituksen aloittaminen ja tiealueen haltuunotto ei edellytä tiesuunnitelman lainvoimaisuutta</a:t>
            </a:r>
          </a:p>
          <a:p>
            <a:pPr marL="376238" indent="-261938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Vähäisissä hankkeissa tiesuunnitelmaa ei tarvita, jos kiinteistön omistaja antaa lisäalueen ottamiseen kirjallisen suostumuksensa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04951"/>
            <a:ext cx="9772650" cy="46720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latin typeface="Daytona"/>
              </a:rPr>
              <a:t>Tiehankkeeseen voi liittyä useita maantietoimituksia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Ensimmäinen maantietoimitus</a:t>
            </a:r>
            <a:endParaRPr lang="fi-FI" sz="2000" dirty="0"/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Myönnetään tienpitäjälle oikeus tiealueella olevan omaisuuden haltuunottoon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Määrätään korvaus lunastettavasta omaisuudesta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Toinen maantietoimitus (tien rakentamisen ja käyttöönoton jälkeen)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Tarkastetaan lopulliset tiealueen rajat ja tarvittaessa täydennetään maastotöitä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Käsitellään edellisen toimituksen jälkeen ilmenneet korvausasiat, kuten korvaukset erilaisista haitoista ja vahingoista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Tehdään tarvittaessa tilus-, laskuoja- ja yksityistiejärjestelyt (yksityistiejärjestelyt voidaan käsitellä myös erillisessä toimituksessa)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874A61A4-2DEA-E396-E0F9-8592826920A1}"/>
              </a:ext>
            </a:extLst>
          </p:cNvPr>
          <p:cNvSpPr txBox="1">
            <a:spLocks/>
          </p:cNvSpPr>
          <p:nvPr/>
        </p:nvSpPr>
        <p:spPr>
          <a:xfrm>
            <a:off x="838200" y="260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kern="120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b="0"/>
              <a:t>Maantietoimituksen eteneminen</a:t>
            </a:r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>
                <a:latin typeface="Daytona"/>
                <a:cs typeface="Biome"/>
              </a:rPr>
              <a:t>Maantietoimituksen eteneminen</a:t>
            </a:r>
            <a:br>
              <a:rPr lang="fi-FI" sz="2800" strike="sngStrike">
                <a:solidFill>
                  <a:srgbClr val="ED145B"/>
                </a:solidFill>
              </a:rPr>
            </a:br>
            <a:endParaRPr lang="fi-FI" sz="2800" strike="sngStrike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86089"/>
            <a:ext cx="9253251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Alkukokous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Maastomittaukset, mahdollinen ennakkohaltuunotto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Jatkokokous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Vaatimukset, vastine, </a:t>
            </a:r>
            <a:r>
              <a:rPr lang="fi-FI" dirty="0">
                <a:solidFill>
                  <a:schemeClr val="tx1"/>
                </a:solidFill>
              </a:rPr>
              <a:t>arviolausunnot,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katselmus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Loppukokous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Korvausten suorittaminen, muutoksenhakumahdollisuus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3E9883D-0F92-A4BA-E14F-85DFB74DA2B3}"/>
              </a:ext>
            </a:extLst>
          </p:cNvPr>
          <p:cNvSpPr/>
          <p:nvPr/>
        </p:nvSpPr>
        <p:spPr>
          <a:xfrm>
            <a:off x="838199" y="2180881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0846C445-B784-782C-C601-694FFD27D238}"/>
              </a:ext>
            </a:extLst>
          </p:cNvPr>
          <p:cNvSpPr/>
          <p:nvPr/>
        </p:nvSpPr>
        <p:spPr>
          <a:xfrm>
            <a:off x="838199" y="3369784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328C720-E7B2-8E6A-2282-E10EBD9D4FF3}"/>
              </a:ext>
            </a:extLst>
          </p:cNvPr>
          <p:cNvSpPr/>
          <p:nvPr/>
        </p:nvSpPr>
        <p:spPr>
          <a:xfrm>
            <a:off x="838199" y="4558688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BB1C655-D5B4-12AC-6769-5C0E2A158AF6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37297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8EDE3-89B3-5569-0508-9B872A9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1C1E51-94EA-FF95-1BC2-D5343AC2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Alkukokous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Käydään läpi maantietoimitusta koskevat yleiset asiat: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Toimituksen kulku pääpiirteissään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Korvausmenettely ja sovellettava lainsäädäntö </a:t>
            </a:r>
          </a:p>
          <a:p>
            <a:pPr marL="1057275" lvl="3" indent="-257175">
              <a:spcBef>
                <a:spcPts val="0"/>
              </a:spcBef>
              <a:spcAft>
                <a:spcPts val="600"/>
              </a:spcAft>
            </a:pPr>
            <a:r>
              <a:rPr lang="fi-FI" sz="1400" dirty="0">
                <a:solidFill>
                  <a:schemeClr val="tx1"/>
                </a:solidFill>
              </a:rPr>
              <a:t>Laki liikennejärjestelmästä ja maanteistä </a:t>
            </a:r>
          </a:p>
          <a:p>
            <a:pPr marL="1057275" lvl="3" indent="-257175">
              <a:spcBef>
                <a:spcPts val="0"/>
              </a:spcBef>
              <a:spcAft>
                <a:spcPts val="600"/>
              </a:spcAft>
            </a:pPr>
            <a:r>
              <a:rPr lang="fi-FI" sz="1400" dirty="0">
                <a:solidFill>
                  <a:schemeClr val="tx1"/>
                </a:solidFill>
              </a:rPr>
              <a:t>Laki kiinteän omaisuuden ja erityisten oikeuksien lunastuksesta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Tienpitäjä esittelee maantien rakentamishanketta ja sen aikataulua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Tehdään haltuunottokatselmus ja annetaan määräaika ennakkokorvausvaatimuksille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Käydään läpi puuston käsittelyn eri vaihtoehtoja (yhteismyynti, puut jäävät maanomistajalle tai puut lunastetaan), ja annetaan määräaika vaihtoehdon valinnalle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FCE12C8-7794-D827-25F0-34AC95668F3C}"/>
              </a:ext>
            </a:extLst>
          </p:cNvPr>
          <p:cNvSpPr txBox="1">
            <a:spLocks/>
          </p:cNvSpPr>
          <p:nvPr/>
        </p:nvSpPr>
        <p:spPr>
          <a:xfrm>
            <a:off x="838200" y="260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kern="120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b="0"/>
              <a:t>Maantietoimituksen eteneminen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5625F31-8408-BF6C-62F8-545855D9242C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kern="0" dirty="0">
                <a:solidFill>
                  <a:schemeClr val="accent3"/>
                </a:solidFill>
              </a:rPr>
              <a:t>Alkukokous</a:t>
            </a:r>
            <a:r>
              <a:rPr lang="fi-FI" sz="1600" b="0" kern="0" dirty="0">
                <a:solidFill>
                  <a:schemeClr val="accent3"/>
                </a:solidFill>
              </a:rPr>
              <a:t>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289213552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MML-teema">
  <a:themeElements>
    <a:clrScheme name="MML">
      <a:dk1>
        <a:srgbClr val="262626"/>
      </a:dk1>
      <a:lt1>
        <a:sysClr val="window" lastClr="FFFFFF"/>
      </a:lt1>
      <a:dk2>
        <a:srgbClr val="2A6275"/>
      </a:dk2>
      <a:lt2>
        <a:srgbClr val="E7E6E6"/>
      </a:lt2>
      <a:accent1>
        <a:srgbClr val="AAD2E0"/>
      </a:accent1>
      <a:accent2>
        <a:srgbClr val="72B5CC"/>
      </a:accent2>
      <a:accent3>
        <a:srgbClr val="2A6275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F9BA9DC1-FF65-4FAB-BF26-989945391FE3}" vid="{291022C2-0F1A-4A33-9F61-065A29C79221}"/>
    </a:ext>
  </a:ext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2" ma:contentTypeDescription="" ma:contentTypeScope="" ma:versionID="7484ee11b371a87e48e2b1ba40cffd1d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7c542344fe92ee218f18c8e3bff4ea56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a6eaab-d994-4ce3-a09c-e609c799fec2">
      <Terms xmlns="http://schemas.microsoft.com/office/infopath/2007/PartnerControls"/>
    </lcf76f155ced4ddcb4097134ff3c332f>
    <SharedWithUsers xmlns="157f4d8f-9b92-4778-bfae-1dc1cb204f0c">
      <UserInfo>
        <DisplayName/>
        <AccountId xsi:nil="true"/>
        <AccountType/>
      </UserInfo>
    </SharedWithUsers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</documentManagement>
</p:properties>
</file>

<file path=customXml/itemProps1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2D7404-080F-40CB-A536-C4CA2DFCC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23CDC6-956B-46E5-9030-683E0B7BB33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ba6eaab-d994-4ce3-a09c-e609c799fec2"/>
    <ds:schemaRef ds:uri="157f4d8f-9b92-4778-bfae-1dc1cb204f0c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4f8a632-5580-4a1c-9237-1d5a571b71fa}" enabled="0" method="" siteId="{c4f8a632-5580-4a1c-9237-1d5a571b71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313</TotalTime>
  <Words>1524</Words>
  <Application>Microsoft Office PowerPoint</Application>
  <PresentationFormat>Laajakuva</PresentationFormat>
  <Paragraphs>231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25</vt:i4>
      </vt:variant>
    </vt:vector>
  </HeadingPairs>
  <TitlesOfParts>
    <vt:vector size="32" baseType="lpstr">
      <vt:lpstr>Arial</vt:lpstr>
      <vt:lpstr>Daytona</vt:lpstr>
      <vt:lpstr>Georgia</vt:lpstr>
      <vt:lpstr>Verdana</vt:lpstr>
      <vt:lpstr>MMLppt-suomi</vt:lpstr>
      <vt:lpstr>MML</vt:lpstr>
      <vt:lpstr>MML-teema</vt:lpstr>
      <vt:lpstr>Maantietoimitus</vt:lpstr>
      <vt:lpstr>Maantietoimitus</vt:lpstr>
      <vt:lpstr>Milloin maantietoimitus on tarpeen ja mitä siinä tehdään?</vt:lpstr>
      <vt:lpstr>Mitkä ovat eri viranomaisten roolit?</vt:lpstr>
      <vt:lpstr>Mikä on lunastustoimikunta, entä ketkä ovat hankkeen asianosaisia?</vt:lpstr>
      <vt:lpstr>Mihin maantietoimitus perustuu? </vt:lpstr>
      <vt:lpstr>PowerPoint-esitys</vt:lpstr>
      <vt:lpstr>Maantietoimituksen eteneminen </vt:lpstr>
      <vt:lpstr>PowerPoint-esitys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Lunastustoimituksen eteneminen 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Tunnemme Maan –  turvaamme tulevaisuutta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Hautamäki Jyrki</cp:lastModifiedBy>
  <cp:revision>5</cp:revision>
  <cp:lastPrinted>2025-09-17T07:46:14Z</cp:lastPrinted>
  <dcterms:created xsi:type="dcterms:W3CDTF">2015-05-25T07:29:41Z</dcterms:created>
  <dcterms:modified xsi:type="dcterms:W3CDTF">2026-06-16T09:56:37Z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MediaServiceImageTags">
    <vt:lpwstr/>
  </property>
  <property fmtid="{D5CDD505-2E9C-101B-9397-08002B2CF9AE}" pid="5" name="Order">
    <vt:r8>97100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TaxKeyword">
    <vt:lpwstr/>
  </property>
</Properties>
</file>