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B20E6A-4BF7-40DE-AD5A-D0C11887D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7450E5E-A729-4FC4-B219-8F162495D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3C8059-3B01-4545-9E26-B3C63447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AF8686-28EC-4E51-87B6-08D67E974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ABE459-7CF5-4404-A46D-36ECDC26A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34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05C5A4-D6B1-4340-8013-184A2B3F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B9EF80F-46E7-4890-919A-A1CB85E6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AFFDC7-AC66-4D2B-B070-2E963CC9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653BAE-0BB0-491B-BDD8-E545C0980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957E44-B48F-4274-B367-8E4B4502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89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B6BF40E-BF69-40CC-8BB3-D9828F8EB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BBA60BD-0F9F-4C4A-AA0B-E41C65F6F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B8D4C0-419D-4BF3-81CE-BF63A979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796BE5-2C5C-4706-A1CE-824C3BD8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0457AA-019E-485B-BAAD-60B1E4BD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82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C21B3-AA5F-4EAB-ACFF-E2BE6284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2BAE62-1F54-490C-92C8-268C280B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0A0751-B5FA-40D6-87F8-3B4DE2BE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C37C93-1A2C-4FD2-8545-58B05F9F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397676-6F71-4FFF-BD04-33E83D6E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72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8D9EEF-8B00-4485-8FDC-CFE2762E7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E20A8B7-1AA3-4A51-B666-53DE9E3A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621D10-49B7-4FAB-B461-9FF4A1C5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61E596-5876-49F7-8D1D-A079DAEE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C83152-1347-487E-93F4-10E20560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800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554F16-8D9F-49B2-8509-60879DA4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B4499D-D31C-4659-85AB-023357854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4F4F0E-5CA7-456E-8063-52B08BAA8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EF38F7-CA5A-4F23-B441-B546959F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5B9740-07B7-4E57-B8FC-46E159B17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452B7D-9A59-44AC-ABE1-179C12EF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531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AF73D2-AFA6-4864-AD9A-F20FD932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3EE12F7-F026-45D3-A2DF-1D2231D1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7CEC13-721B-4AF3-8645-EF31F2D14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A2FE042-9C57-46D0-A0DD-AD2CA1E48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501B42A-F69B-4045-BF2C-EBAE6FF9B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DFEE94C-F637-449C-AFEA-A7BCED4A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C355F31-0D94-45D2-A8D2-776640E7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F46062-2792-49C9-96D8-81B11B3D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1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AB926A-98FD-41B0-90F1-89477B72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9EF53C4-5F4F-41BD-A097-A18BA123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BE2E35-D9BB-47BB-9D24-5A1954867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780C05A-6450-4F6A-BC33-EF5C9965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2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EAB05A6-5310-4E18-A650-E0B762C2A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8B44944-76AA-4D29-8F42-C0596CC7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3279C23-5938-4E9E-B4CE-354A8792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25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222EBF-B39E-4972-8F0E-C02FD893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6E8E12-B043-437F-9EDE-2A7D4F36C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F605AAE-C0A1-43FE-97D8-DBAFBA88F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3B545DE-2457-4955-8CCA-1AD492AD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E867D5-E367-489D-AD5C-638DA5B9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89CF2E-81FD-4F4E-93CE-F8FA35E3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93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48B6EE-A9E7-46B9-B6CE-7FE896DD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B3A0B70-36FE-4860-BD85-9FE8F7060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E49FD9A-D2B2-42C3-A3ED-BA0195E2D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0CBC408-6E40-46B0-A32C-27AC10CF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3BCBEDA-9898-49AC-B718-B0E31A47D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0E3DD71-7148-4A83-94E5-287763D6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742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1E26F0F-9F29-4922-85E9-718529680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A5D1FF9-7782-4FDF-A170-CF2FB7E2E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16E9F4-C031-4445-8EF5-C80E7D85A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16B7-29BC-43CD-AC2B-172EC4418725}" type="datetimeFigureOut">
              <a:rPr lang="fi-FI" smtClean="0"/>
              <a:t>7.9.2022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67700E9-7DD6-43C8-AB33-B365ADBBA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819ACC-E6D1-437B-8491-4B3E53012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C47F-167E-4F04-9E4C-C4699C246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79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8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/>
              <a:t>Toimituskokous</a:t>
            </a:r>
            <a:br>
              <a:rPr lang="fi-FI"/>
            </a:br>
            <a:r>
              <a:rPr lang="fi-FI"/>
              <a:t>Tervola metsätilusjärjestely</a:t>
            </a:r>
            <a:br>
              <a:rPr lang="fi-FI"/>
            </a:br>
            <a:r>
              <a:rPr lang="fi-FI"/>
              <a:t>7.9.2022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7383"/>
            <a:ext cx="9144000" cy="3162254"/>
          </a:xfrm>
        </p:spPr>
        <p:txBody>
          <a:bodyPr>
            <a:normAutofit/>
          </a:bodyPr>
          <a:lstStyle/>
          <a:p>
            <a:r>
              <a:rPr lang="fi-FI" sz="2800" u="sng" dirty="0"/>
              <a:t>ASIAT</a:t>
            </a:r>
            <a:r>
              <a:rPr lang="fi-FI" sz="2800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3200" dirty="0"/>
              <a:t>Toimituksen eteneminen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3200" dirty="0"/>
              <a:t>Päätös jakoperusteesta ja metsätilusten arviointimenetelmästä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3200" dirty="0"/>
              <a:t>Rajoitus ja luvanhaku tulevista hakkuista tms.</a:t>
            </a:r>
          </a:p>
        </p:txBody>
      </p:sp>
    </p:spTree>
    <p:extLst>
      <p:ext uri="{BB962C8B-B14F-4D97-AF65-F5344CB8AC3E}">
        <p14:creationId xmlns:p14="http://schemas.microsoft.com/office/powerpoint/2010/main" val="412067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23155"/>
          </a:xfrm>
        </p:spPr>
        <p:txBody>
          <a:bodyPr>
            <a:normAutofit/>
          </a:bodyPr>
          <a:lstStyle/>
          <a:p>
            <a:r>
              <a:rPr lang="fi-FI" dirty="0"/>
              <a:t>Eteneminen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52055"/>
            <a:ext cx="9144000" cy="535556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Metsätilusjärjestelyn selvitysraportti esiteltiin maaomistajille 28.2.2020 päivänä.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i-FI"/>
              <a:t>-&gt; 79 </a:t>
            </a:r>
            <a:r>
              <a:rPr lang="fi-FI" dirty="0"/>
              <a:t>% maanomistajista kannatti</a:t>
            </a:r>
            <a:r>
              <a:rPr lang="fi-FI"/>
              <a:t>, 17 </a:t>
            </a:r>
            <a:r>
              <a:rPr lang="fi-FI" dirty="0"/>
              <a:t>% suhtautui neutraalisti </a:t>
            </a:r>
            <a:r>
              <a:rPr lang="fi-FI"/>
              <a:t>ja 4 </a:t>
            </a:r>
            <a:r>
              <a:rPr lang="fi-FI" dirty="0"/>
              <a:t>% vastusti tilusjärjestelytoimitusta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Hakemus tilusjärjestelyn suorittamiseksi vastaanotettiin samana päivänä eli 28.2.20. Hakemuksen allekirjoitti alueen maanomistajista 24 hlöä.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Tilusjärjestelyllä mahdollisuus saavuttaa huomattava parannus alueen erittäin huonoon tilusrakenteeseen.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Metsäarviointi kilpailutettu ja arvioijaksi valittu Tervolalainen A-Metsä ja Tie Oy. Arviointityö suoritettu syksyllä 2020.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Toimitus käynnistynyt maanomistajien henkilökohtaisilla haastatteluilla v. 2021.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Maanomistaja haastattelujen ja alueelle toimivan tilusrakenteen saavuttamiseksi on laadittu 1. jakosuunnitelma joka esitellään maanomistajille syksyllä 2022.</a:t>
            </a:r>
          </a:p>
        </p:txBody>
      </p:sp>
    </p:spTree>
    <p:extLst>
      <p:ext uri="{BB962C8B-B14F-4D97-AF65-F5344CB8AC3E}">
        <p14:creationId xmlns:p14="http://schemas.microsoft.com/office/powerpoint/2010/main" val="97842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23155"/>
          </a:xfrm>
        </p:spPr>
        <p:txBody>
          <a:bodyPr>
            <a:normAutofit/>
          </a:bodyPr>
          <a:lstStyle/>
          <a:p>
            <a:r>
              <a:rPr lang="fi-FI" dirty="0"/>
              <a:t>Eteneminen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964" y="1517073"/>
            <a:ext cx="9144000" cy="493568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800" dirty="0"/>
              <a:t>Syksyn 2022 kuulemisten ja maanomistakommenttien perusteella ryhdytään laatimaan 2. jakosuunnitelma ehdotusta. Se arvion mukaan valmis maanomistajille esiteltäväksi ja kuultavaksi kesällä 2023.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800" dirty="0"/>
              <a:t>Lopullinen eli 3. jakosuunnitelma valmis arviolta v. 2024.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800" dirty="0"/>
              <a:t>Lopullisen jakosuunnitelman valmistuttua käynnistyy uusien rajojen maastoon merkintä (maastokausi 2024).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800" dirty="0"/>
              <a:t>Uusien palstojen haltuunotto tapahtuisi arvion mukaan 2024 lopussa.</a:t>
            </a:r>
          </a:p>
        </p:txBody>
      </p:sp>
    </p:spTree>
    <p:extLst>
      <p:ext uri="{BB962C8B-B14F-4D97-AF65-F5344CB8AC3E}">
        <p14:creationId xmlns:p14="http://schemas.microsoft.com/office/powerpoint/2010/main" val="261535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2228500"/>
          </a:xfrm>
        </p:spPr>
        <p:txBody>
          <a:bodyPr>
            <a:normAutofit fontScale="9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6000" u="sng" dirty="0"/>
              <a:t>Päätös</a:t>
            </a:r>
            <a:r>
              <a:rPr lang="fi-FI" sz="6000" dirty="0"/>
              <a:t> jakoperusteesta ja metsätilusten arviointi-menetelmästä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9356"/>
            <a:ext cx="9144000" cy="474864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Jakoperusteena käytetään tilusten kokonaisarvoja, joka on vakiintunut ja oikeudenmukaisin jakoperuste varsinkin metsätilusjärjestelyissä.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Kiinteistönmuodostamislain 77 § mukaan jokaisen osakkaan tulee saada tiluksia nautintansa mukainen niin, että luovuttamiensa tilusten kokonaisarvo ja jaossa saamiensa tilusten kokonaisarvo vastaavat toisiaan. Kokonaisarvosta voidaan lain mukaan poiketa </a:t>
            </a:r>
            <a:r>
              <a:rPr lang="fi-FI" dirty="0" err="1"/>
              <a:t>max</a:t>
            </a:r>
            <a:r>
              <a:rPr lang="fi-FI" dirty="0"/>
              <a:t>. 20 %, poikkeama voi olla suurempikin jos maanomistaja suostuu.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Tiluksien kokonaisarvo on määritetty kiinteistömarkkinoihin perustuvalla tuottoarvomenetelmällä.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Tilusten tuottoarvot on määrittänyt Maanmittauslaitoksen metsätalousinsinööri Heikki Ala-aho.</a:t>
            </a:r>
          </a:p>
        </p:txBody>
      </p:sp>
    </p:spTree>
    <p:extLst>
      <p:ext uri="{BB962C8B-B14F-4D97-AF65-F5344CB8AC3E}">
        <p14:creationId xmlns:p14="http://schemas.microsoft.com/office/powerpoint/2010/main" val="223240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136" y="0"/>
            <a:ext cx="9144000" cy="1698565"/>
          </a:xfrm>
        </p:spPr>
        <p:txBody>
          <a:bodyPr>
            <a:normAutofit fontScale="9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6000" dirty="0"/>
              <a:t>Rajoitus ja luvanhaku tulevista hakkuista tms.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8564"/>
            <a:ext cx="9144000" cy="51594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u="sng" dirty="0"/>
              <a:t>Päätetään</a:t>
            </a:r>
            <a:r>
              <a:rPr lang="fi-FI" dirty="0"/>
              <a:t>, että toimitusalueen maanomistajille asetetaan </a:t>
            </a:r>
            <a:r>
              <a:rPr lang="fi-FI" u="sng" dirty="0"/>
              <a:t>rajoitus ja luvanhaku velvollisuus</a:t>
            </a:r>
            <a:r>
              <a:rPr lang="fi-FI" dirty="0"/>
              <a:t> mahdollisista tulevista hakkuista, maa-aineksen otoista,  rakennusten rakentamisista tai muista tilusten arvoon vaikuttavaista toimenpiteistä.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Rajoituksella ja luvanhaku velvollisuudella taataan jo arvioitujen alueiden mahdolliset arvon muutokset (alenemiset) hallitusti ja kaikkia maanomistajia tasapuolisesti kohdellen.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Lupaa tulee pyytää kirjallisesti toimitusinsinööriltä.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Rajoitus ja luvanhaku velvollisuus astuu voimaan kokouspäivänä 7.9.2022.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Rajoitus ja luvanhaku velvollisuus päättyy, kun jakosuunnitelma laillistunut ja uusien tilusten haltuunotto tapahtunut.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694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A02A3A-5FF9-4C56-8CF8-A6C0C929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136" y="0"/>
            <a:ext cx="9144000" cy="1698565"/>
          </a:xfrm>
        </p:spPr>
        <p:txBody>
          <a:bodyPr>
            <a:normAutofit fontScale="9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u="sng" dirty="0"/>
              <a:t>Kokous päättyy</a:t>
            </a:r>
            <a:br>
              <a:rPr lang="fi-FI" dirty="0"/>
            </a:br>
            <a:endParaRPr lang="fi-FI" sz="60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410E53-B6EE-4F9C-8A75-193D6246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8564"/>
            <a:ext cx="9144000" cy="400604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600" dirty="0"/>
              <a:t>Tehtyihin päätöksiin saa hakea muutosta toimituksen kestäessä valittamalla Lapin käräjäoikeuteen. Määräaika valituksen tekemiseen on 30 päivää päättyen 7.10.2022.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i-FI" sz="2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600" dirty="0"/>
              <a:t>Kiitokset asianosaisille!</a:t>
            </a:r>
          </a:p>
          <a:p>
            <a:pPr algn="l"/>
            <a:endParaRPr lang="fi-FI" sz="2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sz="2600" dirty="0"/>
              <a:t>Toimitusinsinööri ja uskotut miehet: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sz="2600" dirty="0"/>
              <a:t>Juha Kytölä, Marja-Liisa Hentilä sekä </a:t>
            </a:r>
            <a:r>
              <a:rPr lang="fi-FI" sz="2600"/>
              <a:t>Riku Hyttinen</a:t>
            </a:r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410592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373</Words>
  <Application>Microsoft Office PowerPoint</Application>
  <PresentationFormat>Laajakuva</PresentationFormat>
  <Paragraphs>36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Toimituskokous Tervola metsätilusjärjestely 7.9.2022</vt:lpstr>
      <vt:lpstr>Eteneminen</vt:lpstr>
      <vt:lpstr>Eteneminen</vt:lpstr>
      <vt:lpstr>Päätös jakoperusteesta ja metsätilusten arviointi-menetelmästä</vt:lpstr>
      <vt:lpstr>Rajoitus ja luvanhaku tulevista hakkuista tms.</vt:lpstr>
      <vt:lpstr>Kokous päättyy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Toimituskokous Tervola metsätilusjärjestely 7.9.2022</dc:title>
  <dc:creator>Kytölä Juha</dc:creator>
  <cp:lastModifiedBy>Kytölä Juha</cp:lastModifiedBy>
  <cp:revision>20</cp:revision>
  <dcterms:created xsi:type="dcterms:W3CDTF">2022-08-04T07:47:41Z</dcterms:created>
  <dcterms:modified xsi:type="dcterms:W3CDTF">2022-09-07T06:14:26Z</dcterms:modified>
</cp:coreProperties>
</file>