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25"/>
  </p:notesMasterIdLst>
  <p:handoutMasterIdLst>
    <p:handoutMasterId r:id="rId26"/>
  </p:handoutMasterIdLst>
  <p:sldIdLst>
    <p:sldId id="264" r:id="rId2"/>
    <p:sldId id="260" r:id="rId3"/>
    <p:sldId id="286" r:id="rId4"/>
    <p:sldId id="288" r:id="rId5"/>
    <p:sldId id="270" r:id="rId6"/>
    <p:sldId id="272" r:id="rId7"/>
    <p:sldId id="271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96" r:id="rId16"/>
    <p:sldId id="297" r:id="rId17"/>
    <p:sldId id="298" r:id="rId18"/>
    <p:sldId id="295" r:id="rId19"/>
    <p:sldId id="282" r:id="rId20"/>
    <p:sldId id="283" r:id="rId21"/>
    <p:sldId id="300" r:id="rId22"/>
    <p:sldId id="284" r:id="rId23"/>
    <p:sldId id="269" r:id="rId24"/>
  </p:sldIdLst>
  <p:sldSz cx="9144000" cy="6858000" type="screen4x3"/>
  <p:notesSz cx="6794500" cy="99314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oppala Mikko" initials="KM" lastIdx="4" clrIdx="0">
    <p:extLst>
      <p:ext uri="{19B8F6BF-5375-455C-9EA6-DF929625EA0E}">
        <p15:presenceInfo xmlns:p15="http://schemas.microsoft.com/office/powerpoint/2012/main" userId="Kuoppala Mikk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747"/>
    <a:srgbClr val="C90000"/>
    <a:srgbClr val="ED145B"/>
    <a:srgbClr val="375195"/>
    <a:srgbClr val="3D3D3D"/>
    <a:srgbClr val="FEBE10"/>
    <a:srgbClr val="00A651"/>
    <a:srgbClr val="00AEEF"/>
    <a:srgbClr val="ED1C24"/>
    <a:srgbClr val="ED1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9188" autoAdjust="0"/>
  </p:normalViewPr>
  <p:slideViewPr>
    <p:cSldViewPr showGuides="1">
      <p:cViewPr varScale="1">
        <p:scale>
          <a:sx n="114" d="100"/>
          <a:sy n="114" d="100"/>
        </p:scale>
        <p:origin x="1506" y="96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-1890" y="-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fi-FI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063" y="0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fi-FI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795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fi-FI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063" y="9432795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DA97067-AC6F-43DB-BD4C-105BC97DDB8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3528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endParaRPr 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063" y="0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endParaRPr lang="fi-FI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66" y="4718094"/>
            <a:ext cx="5434369" cy="446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795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063" y="9432795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fld id="{C63E8B1E-8334-4D5F-891E-3B58F056A3C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3047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" y="1876"/>
            <a:ext cx="9143614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43608" y="980728"/>
            <a:ext cx="7056398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2708920"/>
            <a:ext cx="7056398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5185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971600" y="2060847"/>
            <a:ext cx="7056784" cy="3960441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>
              <a:spcBef>
                <a:spcPts val="900"/>
              </a:spcBef>
              <a:defRPr sz="2000"/>
            </a:lvl2pPr>
            <a:lvl3pPr>
              <a:spcBef>
                <a:spcPts val="900"/>
              </a:spcBef>
              <a:defRPr sz="1800"/>
            </a:lvl3pPr>
            <a:lvl4pPr>
              <a:spcBef>
                <a:spcPts val="900"/>
              </a:spcBef>
              <a:defRPr sz="1800"/>
            </a:lvl4pPr>
            <a:lvl5pPr>
              <a:spcBef>
                <a:spcPts val="900"/>
              </a:spcBef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88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971600" y="2060847"/>
            <a:ext cx="3312368" cy="3960441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9"/>
          <p:cNvSpPr>
            <a:spLocks noGrp="1"/>
          </p:cNvSpPr>
          <p:nvPr>
            <p:ph sz="quarter" idx="11"/>
          </p:nvPr>
        </p:nvSpPr>
        <p:spPr>
          <a:xfrm>
            <a:off x="4716016" y="2060847"/>
            <a:ext cx="3312368" cy="3960441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179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971600" y="1916832"/>
            <a:ext cx="3312368" cy="639762"/>
          </a:xfrm>
        </p:spPr>
        <p:txBody>
          <a:bodyPr lIns="0" anchor="b">
            <a:noAutofit/>
          </a:bodyPr>
          <a:lstStyle>
            <a:lvl1pPr marL="0" indent="0">
              <a:lnSpc>
                <a:spcPts val="2500"/>
              </a:lnSpc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916832"/>
            <a:ext cx="3312368" cy="648072"/>
          </a:xfrm>
        </p:spPr>
        <p:txBody>
          <a:bodyPr lIns="0" anchor="b">
            <a:noAutofit/>
          </a:bodyPr>
          <a:lstStyle>
            <a:lvl1pPr marL="0" indent="0">
              <a:lnSpc>
                <a:spcPts val="2500"/>
              </a:lnSpc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Sisällön paikkamerkki 9"/>
          <p:cNvSpPr>
            <a:spLocks noGrp="1"/>
          </p:cNvSpPr>
          <p:nvPr>
            <p:ph sz="quarter" idx="10"/>
          </p:nvPr>
        </p:nvSpPr>
        <p:spPr>
          <a:xfrm>
            <a:off x="971600" y="2708920"/>
            <a:ext cx="3312368" cy="3312368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Sisällön paikkamerkki 9"/>
          <p:cNvSpPr>
            <a:spLocks noGrp="1"/>
          </p:cNvSpPr>
          <p:nvPr>
            <p:ph sz="quarter" idx="11"/>
          </p:nvPr>
        </p:nvSpPr>
        <p:spPr>
          <a:xfrm>
            <a:off x="4716016" y="2708920"/>
            <a:ext cx="3312368" cy="3312368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336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52156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35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1" y="476672"/>
            <a:ext cx="2520279" cy="1224136"/>
          </a:xfrm>
        </p:spPr>
        <p:txBody>
          <a:bodyPr anchor="b"/>
          <a:lstStyle>
            <a:lvl1pPr algn="l">
              <a:lnSpc>
                <a:spcPts val="2500"/>
              </a:lnSpc>
              <a:defRPr sz="20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476673"/>
            <a:ext cx="4104456" cy="5544616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600" y="1844824"/>
            <a:ext cx="2520280" cy="4176465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80608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4941168"/>
            <a:ext cx="5400600" cy="572616"/>
          </a:xfrm>
        </p:spPr>
        <p:txBody>
          <a:bodyPr anchor="b">
            <a:noAutofit/>
          </a:bodyPr>
          <a:lstStyle>
            <a:lvl1pPr algn="ctr">
              <a:lnSpc>
                <a:spcPts val="2500"/>
              </a:lnSpc>
              <a:defRPr sz="20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35696" y="620688"/>
            <a:ext cx="5400600" cy="41764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5696" y="5661248"/>
            <a:ext cx="5400600" cy="500608"/>
          </a:xfrm>
        </p:spPr>
        <p:txBody>
          <a:bodyPr>
            <a:noAutofit/>
          </a:bodyPr>
          <a:lstStyle>
            <a:lvl1pPr marL="0" indent="0" algn="ctr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0898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isätieto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" y="1876"/>
            <a:ext cx="9143614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43608" y="980728"/>
            <a:ext cx="7056398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 dirty="0"/>
              <a:t>Lisätietoja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43608" y="2708920"/>
            <a:ext cx="7056398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 dirty="0"/>
              <a:t>www.maanmittauslaitos.fi</a:t>
            </a:r>
          </a:p>
        </p:txBody>
      </p:sp>
    </p:spTree>
    <p:extLst>
      <p:ext uri="{BB962C8B-B14F-4D97-AF65-F5344CB8AC3E}">
        <p14:creationId xmlns:p14="http://schemas.microsoft.com/office/powerpoint/2010/main" val="201386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5" name="Picture 3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7" y="1875"/>
            <a:ext cx="9141501" cy="685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476672"/>
            <a:ext cx="705678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fi-FI" dirty="0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600" y="2060848"/>
            <a:ext cx="705678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dirty="0"/>
              <a:t>Normaali teksti</a:t>
            </a:r>
          </a:p>
          <a:p>
            <a:pPr lvl="1"/>
            <a:r>
              <a:rPr lang="da-DK" dirty="0"/>
              <a:t>Sisennetty teksti</a:t>
            </a:r>
          </a:p>
          <a:p>
            <a:pPr lvl="2"/>
            <a:r>
              <a:rPr lang="fi-FI" dirty="0"/>
              <a:t>Sisennetty teksti</a:t>
            </a:r>
          </a:p>
          <a:p>
            <a:pPr lvl="3"/>
            <a:r>
              <a:rPr lang="fi-FI" dirty="0"/>
              <a:t>Sisennetty teksti</a:t>
            </a:r>
          </a:p>
          <a:p>
            <a:pPr lvl="4"/>
            <a:r>
              <a:rPr lang="fi-FI" dirty="0"/>
              <a:t>Sisennetty teksti</a:t>
            </a:r>
          </a:p>
        </p:txBody>
      </p:sp>
    </p:spTree>
    <p:extLst>
      <p:ext uri="{BB962C8B-B14F-4D97-AF65-F5344CB8AC3E}">
        <p14:creationId xmlns:p14="http://schemas.microsoft.com/office/powerpoint/2010/main" val="21032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3" r:id="rId2"/>
    <p:sldLayoutId id="2147483707" r:id="rId3"/>
    <p:sldLayoutId id="2147483708" r:id="rId4"/>
    <p:sldLayoutId id="2147483705" r:id="rId5"/>
    <p:sldLayoutId id="2147483706" r:id="rId6"/>
    <p:sldLayoutId id="2147483709" r:id="rId7"/>
    <p:sldLayoutId id="2147483710" r:id="rId8"/>
    <p:sldLayoutId id="2147483711" r:id="rId9"/>
  </p:sldLayoutIdLst>
  <p:hf hdr="0" dt="0"/>
  <p:txStyles>
    <p:titleStyle>
      <a:lvl1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 spc="0" baseline="0">
          <a:solidFill>
            <a:schemeClr val="tx1">
              <a:lumMod val="50000"/>
            </a:schemeClr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9pPr>
    </p:titleStyle>
    <p:bodyStyle>
      <a:lvl1pPr marL="266700" indent="-26670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20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42925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2000">
          <a:solidFill>
            <a:schemeClr val="tx1">
              <a:lumMod val="50000"/>
            </a:schemeClr>
          </a:solidFill>
          <a:latin typeface="+mn-lt"/>
          <a:cs typeface="+mn-cs"/>
        </a:defRPr>
      </a:lvl2pPr>
      <a:lvl3pPr marL="809625" indent="-17145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800">
          <a:solidFill>
            <a:schemeClr val="tx1">
              <a:lumMod val="50000"/>
            </a:schemeClr>
          </a:solidFill>
          <a:latin typeface="+mn-lt"/>
          <a:cs typeface="+mn-cs"/>
        </a:defRPr>
      </a:lvl3pPr>
      <a:lvl4pPr marL="1162050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800">
          <a:solidFill>
            <a:schemeClr val="tx1">
              <a:lumMod val="50000"/>
            </a:schemeClr>
          </a:solidFill>
          <a:latin typeface="+mn-lt"/>
          <a:cs typeface="+mn-cs"/>
        </a:defRPr>
      </a:lvl4pPr>
      <a:lvl5pPr marL="1524000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600">
          <a:solidFill>
            <a:schemeClr val="tx1">
              <a:lumMod val="50000"/>
            </a:schemeClr>
          </a:solidFill>
          <a:latin typeface="+mn-lt"/>
          <a:cs typeface="+mn-cs"/>
        </a:defRPr>
      </a:lvl5pPr>
      <a:lvl6pPr marL="16002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6pPr>
      <a:lvl7pPr marL="20574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7pPr>
      <a:lvl8pPr marL="25146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8pPr>
      <a:lvl9pPr marL="29718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86552" y="260648"/>
            <a:ext cx="7056398" cy="2808312"/>
          </a:xfrm>
        </p:spPr>
        <p:txBody>
          <a:bodyPr>
            <a:normAutofit/>
          </a:bodyPr>
          <a:lstStyle/>
          <a:p>
            <a:br>
              <a:rPr lang="fi-FI" sz="5300" strike="sngStrike" dirty="0"/>
            </a:br>
            <a:r>
              <a:rPr lang="fi-FI" sz="5300" dirty="0"/>
              <a:t>V</a:t>
            </a:r>
            <a:r>
              <a:rPr lang="fi-FI" dirty="0"/>
              <a:t>oimajohtoalueen </a:t>
            </a:r>
            <a:br>
              <a:rPr lang="fi-FI" dirty="0"/>
            </a:br>
            <a:r>
              <a:rPr lang="fi-FI" dirty="0"/>
              <a:t>lunastustoimitus</a:t>
            </a:r>
            <a:br>
              <a:rPr lang="fi-FI" sz="4000" dirty="0">
                <a:solidFill>
                  <a:srgbClr val="02A5E6"/>
                </a:solidFill>
                <a:latin typeface="Arial" charset="0"/>
                <a:ea typeface="DejaVu Sans" charset="0"/>
                <a:cs typeface="DejaVu Sans" charset="0"/>
              </a:rPr>
            </a:br>
            <a:endParaRPr lang="fi-FI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43608" y="2852936"/>
            <a:ext cx="7056398" cy="1008112"/>
          </a:xfrm>
        </p:spPr>
        <p:txBody>
          <a:bodyPr>
            <a:normAutofit/>
          </a:bodyPr>
          <a:lstStyle/>
          <a:p>
            <a:r>
              <a:rPr lang="fi-FI" sz="2400" dirty="0"/>
              <a:t>Kyröskoski-Paununperä linjan uusiminen, </a:t>
            </a:r>
          </a:p>
          <a:p>
            <a:endParaRPr lang="fi-FI" sz="2400" dirty="0"/>
          </a:p>
          <a:p>
            <a:r>
              <a:rPr lang="fi-FI" sz="2400" dirty="0"/>
              <a:t>TN 2019-599978</a:t>
            </a:r>
          </a:p>
        </p:txBody>
      </p:sp>
      <p:sp>
        <p:nvSpPr>
          <p:cNvPr id="4" name="Subtitle 5"/>
          <p:cNvSpPr txBox="1">
            <a:spLocks/>
          </p:cNvSpPr>
          <p:nvPr/>
        </p:nvSpPr>
        <p:spPr bwMode="auto">
          <a:xfrm>
            <a:off x="1691294" y="3573016"/>
            <a:ext cx="576102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Clr>
                <a:srgbClr val="FF7900"/>
              </a:buClr>
              <a:buSzPct val="80000"/>
              <a:buFontTx/>
              <a:buNone/>
              <a:tabLst>
                <a:tab pos="2066925" algn="l"/>
              </a:tabLst>
              <a:defRPr sz="18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rtl="0" fontAlgn="base">
              <a:lnSpc>
                <a:spcPts val="30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2pPr>
            <a:lvl3pPr marL="809625" indent="-171450" algn="l" rtl="0" fontAlgn="base">
              <a:lnSpc>
                <a:spcPts val="28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3pPr>
            <a:lvl4pPr marL="1162050" indent="-180975" algn="l" rtl="0" fontAlgn="base">
              <a:lnSpc>
                <a:spcPts val="28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4pPr>
            <a:lvl5pPr marL="1524000" indent="-180975" algn="l" rtl="0" fontAlgn="base">
              <a:lnSpc>
                <a:spcPts val="26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5pPr>
            <a:lvl6pPr marL="16002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6pPr>
            <a:lvl7pPr marL="20574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7pPr>
            <a:lvl8pPr marL="25146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8pPr>
            <a:lvl9pPr marL="29718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9pPr>
          </a:lstStyle>
          <a:p>
            <a:r>
              <a:rPr lang="fi-FI" b="0" kern="0" dirty="0">
                <a:latin typeface="+mn-lt"/>
              </a:rPr>
              <a:t>Alkukokous 3.4.2019</a:t>
            </a:r>
          </a:p>
          <a:p>
            <a:r>
              <a:rPr lang="fi-FI" b="0" kern="0" dirty="0">
                <a:latin typeface="+mn-lt"/>
              </a:rPr>
              <a:t>Toimitusinsinööri Hannu Toola</a:t>
            </a:r>
          </a:p>
        </p:txBody>
      </p:sp>
    </p:spTree>
    <p:extLst>
      <p:ext uri="{BB962C8B-B14F-4D97-AF65-F5344CB8AC3E}">
        <p14:creationId xmlns:p14="http://schemas.microsoft.com/office/powerpoint/2010/main" val="423647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Lunastustoimituksen eteneminen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xfrm>
            <a:off x="971600" y="2535718"/>
            <a:ext cx="7056784" cy="3485570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Tarpeen mukaan pidettävässä haltuunottokatselmuksessa: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Kirjataan </a:t>
            </a:r>
            <a:r>
              <a:rPr lang="fi-FI" dirty="0" err="1">
                <a:solidFill>
                  <a:schemeClr val="tx1"/>
                </a:solidFill>
              </a:rPr>
              <a:t>haltuunotettava</a:t>
            </a:r>
            <a:r>
              <a:rPr lang="fi-FI" dirty="0">
                <a:solidFill>
                  <a:schemeClr val="tx1"/>
                </a:solidFill>
              </a:rPr>
              <a:t> omaisuus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Määrätään asianosaisen vaatimuksesta ennakkokorvaukset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Ennakkokorvausta määrätään ¾ likimäärin arvioidusta </a:t>
            </a:r>
            <a:r>
              <a:rPr lang="fi-FI" dirty="0" err="1">
                <a:solidFill>
                  <a:schemeClr val="tx1"/>
                </a:solidFill>
              </a:rPr>
              <a:t>haltuunotettavaa</a:t>
            </a:r>
            <a:r>
              <a:rPr lang="fi-FI" dirty="0">
                <a:solidFill>
                  <a:schemeClr val="tx1"/>
                </a:solidFill>
              </a:rPr>
              <a:t> omaisuutta koskevasta lopullisesta korvauksesta.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Hakija saa oikeuden ottaa rakennettavan johtoalueen haltuunsa, kun haltuunottokatselmus on julistettu päättyneeksi ja ennakkokorvaukset maksettu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99592" y="1911443"/>
            <a:ext cx="784887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b="0" kern="0" dirty="0">
                <a:solidFill>
                  <a:srgbClr val="000000"/>
                </a:solidFill>
              </a:rPr>
              <a:t>Alkukokous &gt;</a:t>
            </a:r>
            <a:r>
              <a:rPr lang="fi-FI" kern="0" dirty="0">
                <a:solidFill>
                  <a:srgbClr val="000000"/>
                </a:solidFill>
              </a:rPr>
              <a:t> Haltuunotto </a:t>
            </a:r>
            <a:r>
              <a:rPr lang="fi-FI" b="0" kern="0" dirty="0">
                <a:solidFill>
                  <a:srgbClr val="000000"/>
                </a:solidFill>
              </a:rPr>
              <a:t>&gt; Rakennustyöt &gt; Jatkokokous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308656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Lunastustoimituksen eteneminen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xfrm>
            <a:off x="971600" y="2348880"/>
            <a:ext cx="4793507" cy="4205650"/>
          </a:xfrm>
        </p:spPr>
        <p:txBody>
          <a:bodyPr>
            <a:normAutofit fontScale="92500"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tx1"/>
                </a:solidFill>
              </a:rPr>
              <a:t>Voimajohtoalueen rakentamisvaiheessa sovitaan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900" dirty="0">
                <a:solidFill>
                  <a:schemeClr val="tx1"/>
                </a:solidFill>
              </a:rPr>
              <a:t>Johtoalueelta hakattavan puuston poisto- ja myyntitavasta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900" dirty="0">
                <a:solidFill>
                  <a:schemeClr val="tx1"/>
                </a:solidFill>
              </a:rPr>
              <a:t>Yksityisteiden käytöstä rakentamisen aikana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900" dirty="0">
                <a:solidFill>
                  <a:schemeClr val="tx1"/>
                </a:solidFill>
              </a:rPr>
              <a:t>Rakennustöistä aiheutuneiden vahinkojen korjaamisesta ja korvaamisesta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900" dirty="0">
                <a:solidFill>
                  <a:schemeClr val="tx1"/>
                </a:solidFill>
              </a:rPr>
              <a:t>Jos sopimukseen ei päästä, erimielisyydet ratkaisee lunastustoimikunta toimitusta jatkettaessa.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900" dirty="0">
                <a:solidFill>
                  <a:schemeClr val="tx1"/>
                </a:solidFill>
              </a:rPr>
              <a:t>Puuston kaadot ja rakennustyöt voidaan aloittaa jo ennen haltuunottoa asianosaisten tekemien sopimusten perusteella</a:t>
            </a: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99592" y="1843299"/>
            <a:ext cx="784887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b="0" kern="0" dirty="0">
                <a:solidFill>
                  <a:srgbClr val="000000"/>
                </a:solidFill>
              </a:rPr>
              <a:t>Alkukokous &gt;</a:t>
            </a:r>
            <a:r>
              <a:rPr lang="fi-FI" kern="0" dirty="0">
                <a:solidFill>
                  <a:srgbClr val="000000"/>
                </a:solidFill>
              </a:rPr>
              <a:t> </a:t>
            </a:r>
            <a:r>
              <a:rPr lang="fi-FI" b="0" kern="0" dirty="0">
                <a:solidFill>
                  <a:srgbClr val="000000"/>
                </a:solidFill>
              </a:rPr>
              <a:t>Haltuunotto &gt; </a:t>
            </a:r>
            <a:r>
              <a:rPr lang="fi-FI" kern="0" dirty="0">
                <a:solidFill>
                  <a:srgbClr val="000000"/>
                </a:solidFill>
              </a:rPr>
              <a:t>Rakennustyöt</a:t>
            </a:r>
            <a:r>
              <a:rPr lang="fi-FI" b="0" kern="0" dirty="0">
                <a:solidFill>
                  <a:srgbClr val="000000"/>
                </a:solidFill>
              </a:rPr>
              <a:t> &gt; Jatkokokous &gt; Loppukokous</a:t>
            </a:r>
          </a:p>
        </p:txBody>
      </p:sp>
      <p:pic>
        <p:nvPicPr>
          <p:cNvPr id="5" name="Kuva 4" descr="_70V7384.JPG"/>
          <p:cNvPicPr>
            <a:picLocks noChangeAspect="1"/>
          </p:cNvPicPr>
          <p:nvPr/>
        </p:nvPicPr>
        <p:blipFill>
          <a:blip r:embed="rId2" cstate="print"/>
          <a:srcRect l="30000" r="10000" b="21875"/>
          <a:stretch>
            <a:fillRect/>
          </a:stretch>
        </p:blipFill>
        <p:spPr>
          <a:xfrm>
            <a:off x="5765107" y="2636912"/>
            <a:ext cx="3378893" cy="3211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5380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Lunastustoimituksen eteneminen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xfrm>
            <a:off x="971600" y="2535718"/>
            <a:ext cx="4176464" cy="4144448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Voimajohdon rakentamisen jälkeen pidetään yleensä jatkokokous, jossa: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Esitellään toimituskartta ja pinta-alaselitelmät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Annetaan määräaika lopullisten korvausvaatimusten jättämiseksi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Sovitaan maastokatselmuksen ajankohta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Joskus em. kokous voidaan korvata kirjelmällä, jossa annetaan määräaika vaatimuksille ja määrätään katselmusajankohta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99592" y="1897529"/>
            <a:ext cx="784887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b="0" kern="0" dirty="0">
                <a:solidFill>
                  <a:srgbClr val="000000"/>
                </a:solidFill>
              </a:rPr>
              <a:t>Alkukokous &gt;</a:t>
            </a:r>
            <a:r>
              <a:rPr lang="fi-FI" kern="0" dirty="0">
                <a:solidFill>
                  <a:srgbClr val="000000"/>
                </a:solidFill>
              </a:rPr>
              <a:t> </a:t>
            </a:r>
            <a:r>
              <a:rPr lang="fi-FI" b="0" kern="0" dirty="0">
                <a:solidFill>
                  <a:srgbClr val="000000"/>
                </a:solidFill>
              </a:rPr>
              <a:t>Haltuunotto &gt; Rakennustyöt &gt; </a:t>
            </a:r>
            <a:r>
              <a:rPr lang="fi-FI" kern="0" dirty="0">
                <a:solidFill>
                  <a:srgbClr val="000000"/>
                </a:solidFill>
              </a:rPr>
              <a:t>Jatkokokous</a:t>
            </a:r>
            <a:r>
              <a:rPr lang="fi-FI" b="0" kern="0" dirty="0">
                <a:solidFill>
                  <a:srgbClr val="000000"/>
                </a:solidFill>
              </a:rPr>
              <a:t> &gt; Loppukokous</a:t>
            </a:r>
          </a:p>
        </p:txBody>
      </p:sp>
      <p:pic>
        <p:nvPicPr>
          <p:cNvPr id="5" name="Kuva 4" descr="yleisöä_www.JPG"/>
          <p:cNvPicPr>
            <a:picLocks noChangeAspect="1"/>
          </p:cNvPicPr>
          <p:nvPr/>
        </p:nvPicPr>
        <p:blipFill>
          <a:blip r:embed="rId2" cstate="print">
            <a:lum bright="30000" contrast="30000"/>
          </a:blip>
          <a:srcRect l="6068" t="10969" r="44832" b="10969"/>
          <a:stretch>
            <a:fillRect/>
          </a:stretch>
        </p:blipFill>
        <p:spPr>
          <a:xfrm>
            <a:off x="5436096" y="2492896"/>
            <a:ext cx="3509917" cy="4187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5601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Lunastustoimituksen eteneminen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xfrm>
            <a:off x="971600" y="2279749"/>
            <a:ext cx="7128792" cy="2592288"/>
          </a:xfrm>
        </p:spPr>
        <p:txBody>
          <a:bodyPr/>
          <a:lstStyle/>
          <a:p>
            <a:pPr lvl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Jatkokokouksen ja korvausvaatimusten esittämisen jälkeen pidetään tarvittaessa </a:t>
            </a:r>
            <a:r>
              <a:rPr lang="fi-FI" u="sng" dirty="0">
                <a:solidFill>
                  <a:srgbClr val="000000"/>
                </a:solidFill>
              </a:rPr>
              <a:t>maastokatselmus</a:t>
            </a:r>
            <a:r>
              <a:rPr lang="fi-FI" dirty="0">
                <a:solidFill>
                  <a:srgbClr val="000000"/>
                </a:solidFill>
              </a:rPr>
              <a:t>, jossa selvitetään voimalinjan vaikutukset lunastuksen kohteena tai voimalinjan välittömässä läheisyydessä oleviin kiinteistöihin</a:t>
            </a:r>
          </a:p>
          <a:p>
            <a:pPr lvl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Maastokatselmuksen jälkeen lunastaja antaa oman vastineen esitetyistä vaatimuksista</a:t>
            </a:r>
            <a:endParaRPr lang="fi-FI" dirty="0"/>
          </a:p>
          <a:p>
            <a:pPr lvl="0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827584" y="1844824"/>
            <a:ext cx="784887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b="0" kern="0" dirty="0">
                <a:solidFill>
                  <a:srgbClr val="000000"/>
                </a:solidFill>
              </a:rPr>
              <a:t>Alkukokous &gt;</a:t>
            </a:r>
            <a:r>
              <a:rPr lang="fi-FI" kern="0" dirty="0">
                <a:solidFill>
                  <a:srgbClr val="000000"/>
                </a:solidFill>
              </a:rPr>
              <a:t> </a:t>
            </a:r>
            <a:r>
              <a:rPr lang="fi-FI" b="0" kern="0" dirty="0">
                <a:solidFill>
                  <a:srgbClr val="000000"/>
                </a:solidFill>
              </a:rPr>
              <a:t>Haltuunotto &gt; Rakennustyöt &gt; </a:t>
            </a:r>
            <a:r>
              <a:rPr lang="fi-FI" kern="0" dirty="0">
                <a:solidFill>
                  <a:srgbClr val="000000"/>
                </a:solidFill>
              </a:rPr>
              <a:t>Jatkokokous</a:t>
            </a:r>
            <a:r>
              <a:rPr lang="fi-FI" b="0" kern="0" dirty="0">
                <a:solidFill>
                  <a:srgbClr val="000000"/>
                </a:solidFill>
              </a:rPr>
              <a:t> &gt; Loppukokous</a:t>
            </a:r>
          </a:p>
        </p:txBody>
      </p:sp>
      <p:pic>
        <p:nvPicPr>
          <p:cNvPr id="5" name="Kuva 4" descr="pedersöre_blåbärskulla2.JPG"/>
          <p:cNvPicPr>
            <a:picLocks noChangeAspect="1"/>
          </p:cNvPicPr>
          <p:nvPr/>
        </p:nvPicPr>
        <p:blipFill>
          <a:blip r:embed="rId2" cstate="print"/>
          <a:srcRect l="16406" t="13785" b="37149"/>
          <a:stretch>
            <a:fillRect/>
          </a:stretch>
        </p:blipFill>
        <p:spPr>
          <a:xfrm>
            <a:off x="1057355" y="4097205"/>
            <a:ext cx="6971029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4140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Lunastustoimituksen eteneminen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xfrm>
            <a:off x="971600" y="2535718"/>
            <a:ext cx="4680520" cy="3485570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Korvausvaatimusten, vastineen ja maastohavaintojen perusteella lunastustoimikunta laatii lopulliset korvauspäätökset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Loppukokouksessa annetaan </a:t>
            </a:r>
            <a:r>
              <a:rPr lang="fi-FI" u="sng" dirty="0">
                <a:solidFill>
                  <a:schemeClr val="tx1"/>
                </a:solidFill>
              </a:rPr>
              <a:t>lunastuspäätös</a:t>
            </a:r>
            <a:r>
              <a:rPr lang="fi-FI" dirty="0">
                <a:solidFill>
                  <a:schemeClr val="tx1"/>
                </a:solidFill>
              </a:rPr>
              <a:t>:</a:t>
            </a:r>
          </a:p>
          <a:p>
            <a:pPr marL="1066800" lvl="2" indent="-34290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Määritellään lunastettava omaisuus</a:t>
            </a:r>
          </a:p>
          <a:p>
            <a:pPr marL="1066800" lvl="2" indent="-34290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Määrätään lopulliset korvaukset</a:t>
            </a:r>
          </a:p>
          <a:p>
            <a:pPr marL="1066800" lvl="2" indent="-34290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Päätetään korvausten maksamisesta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Lopuksi selostetaan valitusmenettely</a:t>
            </a:r>
            <a:endParaRPr lang="fi-FI" u="sng" dirty="0">
              <a:solidFill>
                <a:schemeClr val="tx1"/>
              </a:solidFill>
            </a:endParaRP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99592" y="1911864"/>
            <a:ext cx="784887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b="0" kern="0" dirty="0">
                <a:solidFill>
                  <a:srgbClr val="000000"/>
                </a:solidFill>
              </a:rPr>
              <a:t>Alkukokous &gt;</a:t>
            </a:r>
            <a:r>
              <a:rPr lang="fi-FI" kern="0" dirty="0">
                <a:solidFill>
                  <a:srgbClr val="000000"/>
                </a:solidFill>
              </a:rPr>
              <a:t> </a:t>
            </a:r>
            <a:r>
              <a:rPr lang="fi-FI" b="0" kern="0" dirty="0">
                <a:solidFill>
                  <a:srgbClr val="000000"/>
                </a:solidFill>
              </a:rPr>
              <a:t>Haltuunotto &gt; Rakennustyöt &gt; Jatkokokous &gt; </a:t>
            </a:r>
            <a:r>
              <a:rPr lang="fi-FI" kern="0" dirty="0">
                <a:solidFill>
                  <a:srgbClr val="000000"/>
                </a:solidFill>
              </a:rPr>
              <a:t>Loppukokous</a:t>
            </a:r>
          </a:p>
        </p:txBody>
      </p:sp>
      <p:pic>
        <p:nvPicPr>
          <p:cNvPr id="5" name="Kuva 4" descr="ylivieska_junttiranta4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53906" t="24298" r="17969" b="5608"/>
          <a:stretch>
            <a:fillRect/>
          </a:stretch>
        </p:blipFill>
        <p:spPr>
          <a:xfrm>
            <a:off x="5916276" y="2228232"/>
            <a:ext cx="2928958" cy="4100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20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Lunastustoimituksen eteneminen </a:t>
            </a:r>
            <a:r>
              <a:rPr lang="fi-FI" dirty="0">
                <a:solidFill>
                  <a:srgbClr val="FF0000"/>
                </a:solidFill>
              </a:rPr>
              <a:t>(vaihtoehto 3, johtoalue ei muutu)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xfrm>
            <a:off x="971600" y="2230917"/>
            <a:ext cx="7056784" cy="447444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b="1" dirty="0">
                <a:solidFill>
                  <a:srgbClr val="000000"/>
                </a:solidFill>
              </a:rPr>
              <a:t>Korvausperiaatteet</a:t>
            </a:r>
            <a:endParaRPr lang="fi-FI" dirty="0">
              <a:solidFill>
                <a:srgbClr val="000000"/>
              </a:solidFill>
            </a:endParaRPr>
          </a:p>
          <a:p>
            <a:pPr marL="266700" lvl="1" indent="-26670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Alkuperäisessä lunastuksessa voimajohtoalue on kertaalleen korvattu ja voimajohtoa varten on perustettu pysyvä käyttöoikeus</a:t>
            </a:r>
          </a:p>
          <a:p>
            <a:pPr marL="266700" lvl="1" indent="-26670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Siltä osin kuin uusittava voimajohtoalue pysyy ennallaan </a:t>
            </a:r>
            <a:r>
              <a:rPr lang="fi-FI" u="sng" dirty="0">
                <a:solidFill>
                  <a:srgbClr val="000000"/>
                </a:solidFill>
              </a:rPr>
              <a:t>ei maapohjakorvausta yleensä määrätä paitsi uusista pylväspaikoista, jos niiden kohtia ei ole ennen täysin korvattu.</a:t>
            </a:r>
            <a:endParaRPr lang="fi-FI" dirty="0">
              <a:solidFill>
                <a:srgbClr val="000000"/>
              </a:solidFill>
            </a:endParaRPr>
          </a:p>
          <a:p>
            <a:pPr marL="266700" lvl="1" indent="-26670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Rakentamistavasta johtuen voimajohdon kulmapaikoissa johtoalue siirtyy =&gt; nämä pienet pinta-alat korvataan, mikäli menetystä aiheutuu 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Korvaus lunastettavasta omaisuudesta määrätään käyvän hinnan perusteella, millä tarkoitetaan sitä hintaa, jonka lunastetuista menetyksistä olisi voinut saada vapaaehtoisella kaupalla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Pääsääntöisesti kertakaikkisena määrättävät korvaukset </a:t>
            </a:r>
            <a:r>
              <a:rPr lang="fi-FI" dirty="0">
                <a:solidFill>
                  <a:schemeClr val="tx1"/>
                </a:solidFill>
              </a:rPr>
              <a:t>kuuluvat siihen kiinteistöön, </a:t>
            </a:r>
            <a:r>
              <a:rPr lang="fi-FI" dirty="0">
                <a:solidFill>
                  <a:srgbClr val="000000"/>
                </a:solidFill>
              </a:rPr>
              <a:t>jota lunastus koskee, mikä otettava huomioon erityisesti omistajanvaihdostilanteissa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Asianosaiset voivat sopia korvauksista lunastuksen hakijan kanssa.</a:t>
            </a: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99592" y="1759042"/>
            <a:ext cx="784887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b="0" kern="0" dirty="0">
                <a:solidFill>
                  <a:srgbClr val="000000"/>
                </a:solidFill>
              </a:rPr>
              <a:t>Alkukokous &gt;</a:t>
            </a:r>
            <a:r>
              <a:rPr lang="fi-FI" kern="0" dirty="0">
                <a:solidFill>
                  <a:srgbClr val="000000"/>
                </a:solidFill>
              </a:rPr>
              <a:t> </a:t>
            </a:r>
            <a:r>
              <a:rPr lang="fi-FI" b="0" kern="0" dirty="0">
                <a:solidFill>
                  <a:srgbClr val="000000"/>
                </a:solidFill>
              </a:rPr>
              <a:t>Haltuunotto &gt; Rakennustyöt &gt; Jatkokokous &gt; </a:t>
            </a:r>
            <a:r>
              <a:rPr lang="fi-FI" kern="0" dirty="0">
                <a:solidFill>
                  <a:srgbClr val="000000"/>
                </a:solidFill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3523814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056784" cy="1152128"/>
          </a:xfrm>
        </p:spPr>
        <p:txBody>
          <a:bodyPr/>
          <a:lstStyle/>
          <a:p>
            <a:r>
              <a:rPr lang="fi-FI" dirty="0"/>
              <a:t>Lunastustoimituksen eteneminen </a:t>
            </a:r>
            <a:r>
              <a:rPr lang="fi-FI" dirty="0">
                <a:solidFill>
                  <a:srgbClr val="FF0000"/>
                </a:solidFill>
              </a:rPr>
              <a:t>(vaihtoehto 3)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xfrm>
            <a:off x="931462" y="2340918"/>
            <a:ext cx="7920880" cy="4410896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1800" b="1" dirty="0">
                <a:solidFill>
                  <a:srgbClr val="000000"/>
                </a:solidFill>
              </a:rPr>
              <a:t>Korvaukset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Lunastuskorvaus muodostuu kohteen-, haitan ja vahingonkorvauksesta:</a:t>
            </a:r>
          </a:p>
          <a:p>
            <a:pPr marL="1066800" lvl="2" indent="-34290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Kohteenkorvausta määrätään:</a:t>
            </a:r>
          </a:p>
          <a:p>
            <a:pPr marL="1781175" lvl="4" indent="-34290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Metsäalueilla voimajohtoalueen siirtymisen johdosta muodostu-vasta uuden johtoaukean ja reunavyöhykkeen maapohjasta </a:t>
            </a:r>
            <a:r>
              <a:rPr lang="fi-FI" dirty="0">
                <a:solidFill>
                  <a:srgbClr val="FF0000"/>
                </a:solidFill>
              </a:rPr>
              <a:t>(pinta-alat pieniä!)</a:t>
            </a:r>
          </a:p>
          <a:p>
            <a:pPr marL="1781175" lvl="4" indent="-34290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Peltoalueilla pylväspaikkojen siirtymisen johdosta muodostuvista uusista pylväsaloista </a:t>
            </a:r>
          </a:p>
          <a:p>
            <a:pPr marL="1066800" lvl="2" indent="-34290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Haitankorvausta määrätään</a:t>
            </a:r>
          </a:p>
          <a:p>
            <a:pPr marL="1781175" lvl="4" indent="-34290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Peltoalueilla uusien pylväiden viljelylle aiheuttamasta haitasta </a:t>
            </a:r>
          </a:p>
          <a:p>
            <a:pPr marL="1781175" lvl="4" indent="-34290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Maisemamuutoksesta aiheutuneesta kiinteistön arvon alentumisesta; uudesta rakenteesta aiheutuva lisähaitta tai kokonaan uudesta pylväästä aiheutuva haitta</a:t>
            </a:r>
          </a:p>
          <a:p>
            <a:pPr marL="1066800" lvl="2" indent="-34290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Vahingonkorvausta määrätään </a:t>
            </a:r>
          </a:p>
          <a:p>
            <a:pPr marL="1781175" lvl="4" indent="-34290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Sadonmenetyksestä</a:t>
            </a:r>
          </a:p>
          <a:p>
            <a:pPr marL="1781175" lvl="4" indent="-34290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Mahdolliset työaikaiset vahingot, ellei niitä sovittu</a:t>
            </a:r>
          </a:p>
          <a:p>
            <a:pPr marL="1781175" lvl="4" indent="-34290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27584" y="1832660"/>
            <a:ext cx="788487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b="0" kern="0" dirty="0">
                <a:solidFill>
                  <a:srgbClr val="000000"/>
                </a:solidFill>
              </a:rPr>
              <a:t>Alkukokous &gt;</a:t>
            </a:r>
            <a:r>
              <a:rPr lang="fi-FI" kern="0" dirty="0">
                <a:solidFill>
                  <a:srgbClr val="000000"/>
                </a:solidFill>
              </a:rPr>
              <a:t> </a:t>
            </a:r>
            <a:r>
              <a:rPr lang="fi-FI" b="0" kern="0" dirty="0">
                <a:solidFill>
                  <a:srgbClr val="000000"/>
                </a:solidFill>
              </a:rPr>
              <a:t>Haltuunotto &gt; Rakennustyöt &gt; Jatkokokous &gt; </a:t>
            </a:r>
            <a:r>
              <a:rPr lang="fi-FI" kern="0" dirty="0">
                <a:solidFill>
                  <a:srgbClr val="000000"/>
                </a:solidFill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96287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Lunastustoimituksen eteneminen </a:t>
            </a:r>
            <a:r>
              <a:rPr lang="fi-FI" dirty="0">
                <a:solidFill>
                  <a:srgbClr val="FF0000"/>
                </a:solidFill>
              </a:rPr>
              <a:t>(vaihtoehto 4, </a:t>
            </a:r>
            <a:r>
              <a:rPr lang="fi-FI">
                <a:solidFill>
                  <a:srgbClr val="FF0000"/>
                </a:solidFill>
              </a:rPr>
              <a:t>johtoalue levenee)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xfrm>
            <a:off x="971600" y="2302060"/>
            <a:ext cx="7056784" cy="4474443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b="1" dirty="0">
                <a:solidFill>
                  <a:srgbClr val="000000"/>
                </a:solidFill>
              </a:rPr>
              <a:t>Korvausperiaatteet</a:t>
            </a:r>
            <a:endParaRPr lang="fi-FI" dirty="0">
              <a:solidFill>
                <a:srgbClr val="000000"/>
              </a:solidFill>
            </a:endParaRPr>
          </a:p>
          <a:p>
            <a:pPr marL="266700" lvl="1" indent="-26670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Alkuperäisessä lunastuksessa voimajohtoalue on kertaalleen korvattu ja voimajohtoa varten on perustettu pysyvä käyttöoikeus</a:t>
            </a:r>
          </a:p>
          <a:p>
            <a:pPr marL="266700" lvl="1" indent="-26670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Siltä osin kuin uusittava voimajohtoalue pysyy ennallaan </a:t>
            </a:r>
            <a:r>
              <a:rPr lang="fi-FI" u="sng" dirty="0">
                <a:solidFill>
                  <a:srgbClr val="000000"/>
                </a:solidFill>
              </a:rPr>
              <a:t>ei maapohjakorvauksia määrätä =&gt; leventyminen korvataan</a:t>
            </a:r>
            <a:endParaRPr lang="fi-FI" dirty="0">
              <a:solidFill>
                <a:srgbClr val="000000"/>
              </a:solidFill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Korvaus lunastettavasta omaisuudesta määrätään käyvän hinnan perusteella, millä tarkoitetaan sitä hintaa, jonka lunastetuista menetyksistä olisi voinut saada vapaaehtoisella kaupalla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Pääsääntöisesti kertakaikkisena määrättävät korvaukset </a:t>
            </a:r>
            <a:r>
              <a:rPr lang="fi-FI" dirty="0">
                <a:solidFill>
                  <a:schemeClr val="tx1"/>
                </a:solidFill>
              </a:rPr>
              <a:t>kuuluvat siihen kiinteistöön, </a:t>
            </a:r>
            <a:r>
              <a:rPr lang="fi-FI" dirty="0">
                <a:solidFill>
                  <a:srgbClr val="000000"/>
                </a:solidFill>
              </a:rPr>
              <a:t>jota lunastus koskee, mikä otettava huomioon erityisesti omistajanvaihdostilanteissa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Asianosaiset voivat sopia korvauksista lunastuksen hakijan kanssa.</a:t>
            </a: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99592" y="1796605"/>
            <a:ext cx="784887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b="0" kern="0" dirty="0">
                <a:solidFill>
                  <a:srgbClr val="000000"/>
                </a:solidFill>
              </a:rPr>
              <a:t>Alkukokous &gt;</a:t>
            </a:r>
            <a:r>
              <a:rPr lang="fi-FI" kern="0" dirty="0">
                <a:solidFill>
                  <a:srgbClr val="000000"/>
                </a:solidFill>
              </a:rPr>
              <a:t> </a:t>
            </a:r>
            <a:r>
              <a:rPr lang="fi-FI" b="0" kern="0" dirty="0">
                <a:solidFill>
                  <a:srgbClr val="000000"/>
                </a:solidFill>
              </a:rPr>
              <a:t>Haltuunotto &gt; Rakennustyöt &gt; Jatkokokous &gt; </a:t>
            </a:r>
            <a:r>
              <a:rPr lang="fi-FI" kern="0" dirty="0">
                <a:solidFill>
                  <a:srgbClr val="000000"/>
                </a:solidFill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4006529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Lunastustoimituksen eteneminen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xfrm>
            <a:off x="971650" y="2636912"/>
            <a:ext cx="7056784" cy="3816424"/>
          </a:xfrm>
        </p:spPr>
        <p:txBody>
          <a:bodyPr/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None/>
            </a:pPr>
            <a:r>
              <a:rPr lang="fi-FI" sz="1800" b="1" dirty="0">
                <a:solidFill>
                  <a:schemeClr val="tx1"/>
                </a:solidFill>
              </a:rPr>
              <a:t>Rakentamistyöstä aiheutuvat vahingot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Rakentamisesta aiheutuvat työnaikaiset vahingot korjaa tai korvaa urakoitsija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Mikäli vahinkoja jää korjaamatta tai niistä ei päästä sopimukseen, vaatimukset tulee viime kädessä esittää lunastustoimituksessa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Lunastustoimikunta määrää vahingoista rahakorvauksen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sz="18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99592" y="1962040"/>
            <a:ext cx="784887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b="0" kern="0" dirty="0">
                <a:solidFill>
                  <a:srgbClr val="000000"/>
                </a:solidFill>
              </a:rPr>
              <a:t>Alkukokous &gt;</a:t>
            </a:r>
            <a:r>
              <a:rPr lang="fi-FI" kern="0" dirty="0">
                <a:solidFill>
                  <a:srgbClr val="000000"/>
                </a:solidFill>
              </a:rPr>
              <a:t> </a:t>
            </a:r>
            <a:r>
              <a:rPr lang="fi-FI" b="0" kern="0" dirty="0">
                <a:solidFill>
                  <a:srgbClr val="000000"/>
                </a:solidFill>
              </a:rPr>
              <a:t>Haltuunotto &gt; Rakennustyöt &gt; Jatkokokous &gt; </a:t>
            </a:r>
            <a:r>
              <a:rPr lang="fi-FI" kern="0" dirty="0">
                <a:solidFill>
                  <a:srgbClr val="000000"/>
                </a:solidFill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1731126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Lunastustoimituksen eteneminen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xfrm>
            <a:off x="971600" y="2535718"/>
            <a:ext cx="7056784" cy="3485570"/>
          </a:xfrm>
        </p:spPr>
        <p:txBody>
          <a:bodyPr/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b="1" dirty="0">
                <a:solidFill>
                  <a:srgbClr val="000000"/>
                </a:solidFill>
              </a:rPr>
              <a:t>Edunvalvonta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Asianosaiselle voidaan vaadittaessa määrätä korvausta </a:t>
            </a:r>
            <a:r>
              <a:rPr lang="fi-FI" u="sng" dirty="0">
                <a:solidFill>
                  <a:schemeClr val="tx1"/>
                </a:solidFill>
              </a:rPr>
              <a:t>välttämättömistä</a:t>
            </a:r>
            <a:r>
              <a:rPr lang="fi-FI" dirty="0">
                <a:solidFill>
                  <a:schemeClr val="tx1"/>
                </a:solidFill>
              </a:rPr>
              <a:t> edunvalvontakustannuksista: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Ansionmenetyksestä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Matkakustannuksista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Selvityskustannuksista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Asiamieskustannuksista</a:t>
            </a:r>
          </a:p>
          <a:p>
            <a:r>
              <a:rPr lang="fi-FI" dirty="0"/>
              <a:t>Kyröskoski-Paununperä hankkeessa lunastaja </a:t>
            </a:r>
            <a:r>
              <a:rPr lang="fi-FI" dirty="0" err="1"/>
              <a:t>Caruna</a:t>
            </a:r>
            <a:r>
              <a:rPr lang="fi-FI" dirty="0"/>
              <a:t> Oy lupasi korvata 50 euroa/kokous paikalla olleelle yhdelle edustajalle tilan/tilakokonaisuuden osalta ilman vaatimusta.</a:t>
            </a:r>
          </a:p>
        </p:txBody>
      </p:sp>
      <p:sp>
        <p:nvSpPr>
          <p:cNvPr id="4" name="Suorakulmio 3"/>
          <p:cNvSpPr/>
          <p:nvPr/>
        </p:nvSpPr>
        <p:spPr>
          <a:xfrm>
            <a:off x="899592" y="1927253"/>
            <a:ext cx="784887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b="0" kern="0" dirty="0">
                <a:solidFill>
                  <a:srgbClr val="000000"/>
                </a:solidFill>
              </a:rPr>
              <a:t>Alkukokous &gt;</a:t>
            </a:r>
            <a:r>
              <a:rPr lang="fi-FI" kern="0" dirty="0">
                <a:solidFill>
                  <a:srgbClr val="000000"/>
                </a:solidFill>
              </a:rPr>
              <a:t> </a:t>
            </a:r>
            <a:r>
              <a:rPr lang="fi-FI" b="0" kern="0" dirty="0">
                <a:solidFill>
                  <a:srgbClr val="000000"/>
                </a:solidFill>
              </a:rPr>
              <a:t>Haltuunotto &gt; Rakennustyöt &gt; Jatkokokous &gt; </a:t>
            </a:r>
            <a:r>
              <a:rPr lang="fi-FI" kern="0" dirty="0">
                <a:solidFill>
                  <a:srgbClr val="000000"/>
                </a:solidFill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2012513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1600" y="260649"/>
            <a:ext cx="7992888" cy="7920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000" dirty="0"/>
              <a:t> Voimajohtoalueen lunastustoimitus</a:t>
            </a:r>
            <a:endParaRPr lang="fi-FI" sz="30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971600" y="1484784"/>
            <a:ext cx="4680520" cy="46085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fi-FI" sz="1800" dirty="0"/>
              <a:t>Esityksen sisältö:</a:t>
            </a:r>
          </a:p>
          <a:p>
            <a:pPr>
              <a:lnSpc>
                <a:spcPct val="90000"/>
              </a:lnSpc>
            </a:pPr>
            <a:endParaRPr lang="fi-FI" sz="1800" dirty="0"/>
          </a:p>
          <a:p>
            <a:pPr>
              <a:lnSpc>
                <a:spcPct val="90000"/>
              </a:lnSpc>
            </a:pPr>
            <a:r>
              <a:rPr lang="fi-FI" sz="1800" dirty="0"/>
              <a:t>Milloin voimajohtoalueen lunastustoimitusta tarvitaan?</a:t>
            </a:r>
          </a:p>
          <a:p>
            <a:pPr>
              <a:lnSpc>
                <a:spcPct val="90000"/>
              </a:lnSpc>
            </a:pPr>
            <a:r>
              <a:rPr lang="fi-FI" sz="1800" dirty="0"/>
              <a:t>Toimituksen tarkoitus</a:t>
            </a:r>
          </a:p>
          <a:p>
            <a:pPr>
              <a:lnSpc>
                <a:spcPct val="90000"/>
              </a:lnSpc>
            </a:pPr>
            <a:r>
              <a:rPr lang="fi-FI" sz="1800" dirty="0"/>
              <a:t>Lunastuslupa</a:t>
            </a:r>
          </a:p>
          <a:p>
            <a:pPr>
              <a:lnSpc>
                <a:spcPct val="90000"/>
              </a:lnSpc>
            </a:pPr>
            <a:r>
              <a:rPr lang="fi-FI" sz="1800" dirty="0"/>
              <a:t>Lunastustoimikunta ja asianosaiset</a:t>
            </a:r>
          </a:p>
          <a:p>
            <a:pPr>
              <a:lnSpc>
                <a:spcPct val="90000"/>
              </a:lnSpc>
            </a:pPr>
            <a:r>
              <a:rPr lang="fi-FI" sz="1800" dirty="0"/>
              <a:t>Miten lunastustoimitus etenee?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dirty="0"/>
              <a:t>Alkukokous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dirty="0"/>
              <a:t>Haltuunotto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dirty="0"/>
              <a:t>Rakennustyöt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dirty="0"/>
              <a:t>Jatkokokous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dirty="0"/>
              <a:t>Loppukokous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 descr="kruunupyy_nygård3.JPG"/>
          <p:cNvPicPr>
            <a:picLocks noChangeAspect="1"/>
          </p:cNvPicPr>
          <p:nvPr/>
        </p:nvPicPr>
        <p:blipFill>
          <a:blip r:embed="rId2" cstate="print"/>
          <a:srcRect l="4687" r="49219" b="3271"/>
          <a:stretch>
            <a:fillRect/>
          </a:stretch>
        </p:blipFill>
        <p:spPr>
          <a:xfrm>
            <a:off x="5982278" y="2420888"/>
            <a:ext cx="3161722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8794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Lunastustoimituksen eteneminen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xfrm>
            <a:off x="971600" y="2535718"/>
            <a:ext cx="7056784" cy="4133642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1800" b="1" dirty="0">
                <a:solidFill>
                  <a:srgbClr val="000000"/>
                </a:solidFill>
              </a:rPr>
              <a:t>Korvausten määrääminen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Korvaus määrätään haltuunoton ajankohdan mukaan.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Haltuunoton ja maksamisen väliseltä ajalta maksetaan </a:t>
            </a:r>
            <a:r>
              <a:rPr lang="fi-FI" sz="1600" b="1" dirty="0">
                <a:solidFill>
                  <a:schemeClr val="tx1"/>
                </a:solidFill>
              </a:rPr>
              <a:t>kuuden prosentin vuotuinen korko.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Jos yleinen hintataso haltuunoton jälkeen nousee, maksamatta oleva osa korvataan kohonneen hintatason mukaan (ns. indeksikorotus).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Mikäli haltuunotosta on tehty asianosaisten kesken sopimus, on siinä voitu sopia esimerkiksi mahdollisesta lisähyvityksestä.</a:t>
            </a:r>
          </a:p>
          <a:p>
            <a:pPr marL="638175" lvl="2" indent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None/>
            </a:pPr>
            <a:endParaRPr lang="fi-FI" sz="1600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Korvaus voidaan määrätä talletettavaksi aluehallintovirastoon, mikäli korvauksen saajasta on epäselvyyttä taikka koko kiinteistö lunastetaan taikka jäljelle jäävä kiinteistön osa ei enää vastaa velkojen määrää vakuutena (pantinhaltijan suojaaminen).</a:t>
            </a: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99592" y="1932759"/>
            <a:ext cx="784887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b="0" kern="0" dirty="0">
                <a:solidFill>
                  <a:srgbClr val="000000"/>
                </a:solidFill>
              </a:rPr>
              <a:t>Alkukokous &gt;</a:t>
            </a:r>
            <a:r>
              <a:rPr lang="fi-FI" kern="0" dirty="0">
                <a:solidFill>
                  <a:srgbClr val="000000"/>
                </a:solidFill>
              </a:rPr>
              <a:t> </a:t>
            </a:r>
            <a:r>
              <a:rPr lang="fi-FI" b="0" kern="0" dirty="0">
                <a:solidFill>
                  <a:srgbClr val="000000"/>
                </a:solidFill>
              </a:rPr>
              <a:t>Haltuunotto &gt; Rakennustyöt &gt; Jatkokokous &gt; </a:t>
            </a:r>
            <a:r>
              <a:rPr lang="fi-FI" kern="0" dirty="0">
                <a:solidFill>
                  <a:srgbClr val="000000"/>
                </a:solidFill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650946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Lunastustoimituksen eteneminen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xfrm>
            <a:off x="971600" y="2535718"/>
            <a:ext cx="7056784" cy="4133642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1800" b="1" dirty="0">
                <a:solidFill>
                  <a:srgbClr val="000000"/>
                </a:solidFill>
              </a:rPr>
              <a:t>Korvausten määrääminen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Lunastuksen kohteena oleville kiinteistöille </a:t>
            </a:r>
            <a:r>
              <a:rPr lang="fi-FI" u="sng" dirty="0">
                <a:solidFill>
                  <a:schemeClr val="tx1"/>
                </a:solidFill>
              </a:rPr>
              <a:t>korvaukset määrätään viran puolesta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Naapureille vain vaatimuksesta 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Asianosaisen on hyvä esittää näkemyksensä aiheutuneista haitoista ja vahingoista, sillä lunastustoimikunta ei voi aina havaita kaikkia aiheutuneita menetyksiä</a:t>
            </a: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99592" y="1935566"/>
            <a:ext cx="784887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b="0" kern="0" dirty="0">
                <a:solidFill>
                  <a:srgbClr val="000000"/>
                </a:solidFill>
              </a:rPr>
              <a:t>Alkukokous &gt;</a:t>
            </a:r>
            <a:r>
              <a:rPr lang="fi-FI" kern="0" dirty="0">
                <a:solidFill>
                  <a:srgbClr val="000000"/>
                </a:solidFill>
              </a:rPr>
              <a:t> </a:t>
            </a:r>
            <a:r>
              <a:rPr lang="fi-FI" b="0" kern="0" dirty="0">
                <a:solidFill>
                  <a:srgbClr val="000000"/>
                </a:solidFill>
              </a:rPr>
              <a:t>Haltuunotto &gt; Rakennustyöt &gt; Jatkokokous &gt; </a:t>
            </a:r>
            <a:r>
              <a:rPr lang="fi-FI" kern="0" dirty="0">
                <a:solidFill>
                  <a:srgbClr val="000000"/>
                </a:solidFill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3018281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Lunastustoimituksen eteneminen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xfrm>
            <a:off x="971600" y="2535718"/>
            <a:ext cx="7272808" cy="3485570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b="1" dirty="0">
                <a:solidFill>
                  <a:srgbClr val="000000"/>
                </a:solidFill>
              </a:rPr>
              <a:t>Toimituksen päättyminen 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Toimituksessa tehdyistä päätöksistä voi valittaa maaoikeuteen 30 päivän kuluessa toimituksen </a:t>
            </a:r>
            <a:r>
              <a:rPr lang="fi-FI" dirty="0">
                <a:solidFill>
                  <a:schemeClr val="tx1"/>
                </a:solidFill>
              </a:rPr>
              <a:t>lopettamisesta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Maaoikeuden päätökseen voi edelleen hakea muutoksenhakulupaa korkeimmalta oikeudelta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Lunastuspäätöksen lainvoimaisuuden jälkeen: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Toimituksesta tehdään merkinnät kiinteistörekisteriin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Lunastus katsotaan päättyneeksi</a:t>
            </a:r>
          </a:p>
          <a:p>
            <a:endParaRPr lang="fi-FI" dirty="0">
              <a:solidFill>
                <a:srgbClr val="0070C0"/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899592" y="1918940"/>
            <a:ext cx="784887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b="0" kern="0" dirty="0">
                <a:solidFill>
                  <a:srgbClr val="000000"/>
                </a:solidFill>
              </a:rPr>
              <a:t>Alkukokous &gt;</a:t>
            </a:r>
            <a:r>
              <a:rPr lang="fi-FI" kern="0" dirty="0">
                <a:solidFill>
                  <a:srgbClr val="000000"/>
                </a:solidFill>
              </a:rPr>
              <a:t> </a:t>
            </a:r>
            <a:r>
              <a:rPr lang="fi-FI" b="0" kern="0" dirty="0">
                <a:solidFill>
                  <a:srgbClr val="000000"/>
                </a:solidFill>
              </a:rPr>
              <a:t>Haltuunotto &gt; Rakennustyöt &gt; Jatkokokous &gt; </a:t>
            </a:r>
            <a:r>
              <a:rPr lang="fi-FI" kern="0" dirty="0">
                <a:solidFill>
                  <a:srgbClr val="000000"/>
                </a:solidFill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2641256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solidFill>
                  <a:schemeClr val="bg2"/>
                </a:solidFill>
              </a:rPr>
              <a:t>Lisätietoja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>
                <a:solidFill>
                  <a:schemeClr val="bg2"/>
                </a:solidFill>
              </a:rPr>
              <a:t>www.maanmittauslaitos.fi</a:t>
            </a:r>
          </a:p>
        </p:txBody>
      </p:sp>
    </p:spTree>
    <p:extLst>
      <p:ext uri="{BB962C8B-B14F-4D97-AF65-F5344CB8AC3E}">
        <p14:creationId xmlns:p14="http://schemas.microsoft.com/office/powerpoint/2010/main" val="3828928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Voimajohtoalueen lunastustoimitus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xfrm>
            <a:off x="971600" y="2060847"/>
            <a:ext cx="7056784" cy="4104457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On tarpeellinen, kun: </a:t>
            </a:r>
          </a:p>
          <a:p>
            <a:pPr marL="819150" lvl="1" indent="-457200">
              <a:buAutoNum type="arabicParenR"/>
            </a:pPr>
            <a:r>
              <a:rPr lang="fi-FI" dirty="0"/>
              <a:t>Rakennetaan uusi voimajohto uuteen johtoaukkoon</a:t>
            </a:r>
          </a:p>
          <a:p>
            <a:pPr marL="819150" lvl="1" indent="-457200">
              <a:buAutoNum type="arabicParenR"/>
            </a:pPr>
            <a:r>
              <a:rPr lang="fi-FI" dirty="0"/>
              <a:t>Rakennetaan uusi voimajohto vanhan rinnalle</a:t>
            </a:r>
          </a:p>
          <a:p>
            <a:pPr marL="819150" lvl="1" indent="-457200">
              <a:buAutoNum type="arabicParenR"/>
            </a:pPr>
            <a:r>
              <a:rPr lang="fi-FI" b="1" u="sng" dirty="0"/>
              <a:t>Uusitaan vanha voimajohto nykyiseen sijaintiinsa ja leveyteensä</a:t>
            </a:r>
          </a:p>
          <a:p>
            <a:pPr marL="819150" lvl="1" indent="-457200">
              <a:buAutoNum type="arabicParenR"/>
            </a:pPr>
            <a:r>
              <a:rPr lang="fi-FI" dirty="0"/>
              <a:t>Uusitaan vanha voimajohto siten, että johtoalue levenee (esim. jännitetason muuttuessa)</a:t>
            </a:r>
          </a:p>
          <a:p>
            <a:pPr marL="819150" lvl="1" indent="-457200">
              <a:buAutoNum type="arabicParenR"/>
            </a:pPr>
            <a:r>
              <a:rPr lang="fi-FI" dirty="0"/>
              <a:t>Uusitaan vanha voimajohto siten, että johtoalue kapenee</a:t>
            </a:r>
          </a:p>
          <a:p>
            <a:pPr marL="85725" indent="0">
              <a:buNone/>
            </a:pPr>
            <a:r>
              <a:rPr lang="fi-FI" dirty="0"/>
              <a:t>Menettely lunastustoimituksessa on samanlainen hanketyypistä riippumatta</a:t>
            </a:r>
          </a:p>
        </p:txBody>
      </p:sp>
    </p:spTree>
    <p:extLst>
      <p:ext uri="{BB962C8B-B14F-4D97-AF65-F5344CB8AC3E}">
        <p14:creationId xmlns:p14="http://schemas.microsoft.com/office/powerpoint/2010/main" val="2551773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Voimajohtoalueen lunastus- toimituksen tarkoitus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xfrm>
            <a:off x="611560" y="1880827"/>
            <a:ext cx="3600400" cy="3960441"/>
          </a:xfrm>
        </p:spPr>
        <p:txBody>
          <a:bodyPr/>
          <a:lstStyle/>
          <a:p>
            <a:pPr lvl="1"/>
            <a:r>
              <a:rPr lang="fi-FI" dirty="0"/>
              <a:t>Lunastajalle perustetaan voimajohdon rakentamiseksi ja kunnossapitämiseksi </a:t>
            </a:r>
            <a:r>
              <a:rPr lang="fi-FI" u="sng" dirty="0"/>
              <a:t>pysyvä käyttöoikeus </a:t>
            </a:r>
          </a:p>
          <a:p>
            <a:pPr lvl="1"/>
            <a:r>
              <a:rPr lang="fi-FI" dirty="0"/>
              <a:t>Maapohjan </a:t>
            </a:r>
            <a:r>
              <a:rPr lang="fi-FI" u="sng" dirty="0"/>
              <a:t>omistus jää </a:t>
            </a:r>
            <a:r>
              <a:rPr lang="fi-FI" dirty="0"/>
              <a:t>edelleen </a:t>
            </a:r>
            <a:r>
              <a:rPr lang="fi-FI" u="sng" dirty="0"/>
              <a:t>maanomistajalle</a:t>
            </a:r>
          </a:p>
          <a:p>
            <a:pPr lvl="1"/>
            <a:r>
              <a:rPr lang="fi-FI" dirty="0"/>
              <a:t>Käyttöoikeuden perustamisesta aiheutuvat </a:t>
            </a:r>
            <a:r>
              <a:rPr lang="fi-FI" u="sng" dirty="0"/>
              <a:t>taloudelliset menetykset korvataan </a:t>
            </a:r>
            <a:r>
              <a:rPr lang="fi-FI" dirty="0"/>
              <a:t>maanomistajalle</a:t>
            </a:r>
          </a:p>
          <a:p>
            <a:pPr lvl="1"/>
            <a:endParaRPr lang="fi-F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876635"/>
            <a:ext cx="4626145" cy="382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3229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Lunastuslupa</a:t>
            </a:r>
            <a:br>
              <a:rPr lang="fi-FI" dirty="0"/>
            </a:br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71600" y="1628800"/>
            <a:ext cx="7056784" cy="4536505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Lunastus perustuu lunastuslupaan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Lunastusluvan myöntää valtioneuvosto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tx1"/>
                </a:solidFill>
              </a:rPr>
              <a:t>Lunastusluvan vähemmän tärkeään lunastukseen voi myöntää myös Maanmittauslaitos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b="1" u="sng" dirty="0">
                <a:solidFill>
                  <a:schemeClr val="tx1"/>
                </a:solidFill>
              </a:rPr>
              <a:t>Lunastusluvassa määrätään lunastuksen kohde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b="1" u="sng" dirty="0">
                <a:solidFill>
                  <a:schemeClr val="tx1"/>
                </a:solidFill>
              </a:rPr>
              <a:t>Lunastuksen kohteella tarkoitetaan hakijalle myönnettäviä oikeuksia (esimerkiksi käyttö- ja omistusoikeuksia) ja omistajalle asetettavia rajoituksia.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Lunastusluvassa voidaan lunastajalle hakemuksesta myöntää myös </a:t>
            </a:r>
            <a:r>
              <a:rPr lang="fi-FI" b="1" dirty="0">
                <a:solidFill>
                  <a:schemeClr val="tx1"/>
                </a:solidFill>
              </a:rPr>
              <a:t>ennakkohaltuunottolupa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Lunastustoimituksen voi aloittaa </a:t>
            </a:r>
            <a:r>
              <a:rPr lang="fi-FI" u="sng" dirty="0">
                <a:solidFill>
                  <a:schemeClr val="tx1"/>
                </a:solidFill>
              </a:rPr>
              <a:t>heti</a:t>
            </a:r>
            <a:r>
              <a:rPr lang="fi-FI" dirty="0">
                <a:solidFill>
                  <a:schemeClr val="tx1"/>
                </a:solidFill>
              </a:rPr>
              <a:t>, kun lunastuslupa on myönnetty 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Lunastustoimitus voidaan lopettaa vasta</a:t>
            </a:r>
            <a:r>
              <a:rPr lang="fi-FI" dirty="0">
                <a:solidFill>
                  <a:srgbClr val="000000"/>
                </a:solidFill>
              </a:rPr>
              <a:t>, kun lupa on lainvoimainen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6864" cy="1008112"/>
          </a:xfrm>
        </p:spPr>
        <p:txBody>
          <a:bodyPr>
            <a:noAutofit/>
          </a:bodyPr>
          <a:lstStyle/>
          <a:p>
            <a:r>
              <a:rPr lang="fi-FI" dirty="0"/>
              <a:t>Lunastuslupa; </a:t>
            </a:r>
            <a:br>
              <a:rPr lang="fi-FI" dirty="0"/>
            </a:br>
            <a:r>
              <a:rPr lang="fi-FI" dirty="0"/>
              <a:t>tyypilliset rajoitukset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xfrm>
            <a:off x="971600" y="1556792"/>
            <a:ext cx="7920880" cy="5184576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Pylväsalat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Kolmea metriä lähemmäs pylväsrakenteita ei saa rakentaa rakenteita, kaivaa ojia tai perustaa tieoikeutta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Metsätalous: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Johtoaukealla ei voi kasvattaa puita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Reunavyöhykkeellä kasvupituus on rajoitettu 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Maatalous: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Johtoaukeaa ja reunavyöhykettä saa viljellä ja johtojen alla liikkua maatalouskonein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Haittaa maataloudelle aiheutuu lähinnä pylväistä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Rakentaminen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Johtoaukea on kokonaisuudessaan.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Muu maankäyttö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Sellainen johtoaukean ja reunavyöhykkeen käyttö on sallittua, mikä ei aiheuta vaaraa voimajohdolle eikä ihmisille</a:t>
            </a: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709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Lunastustoimikunta ja asianosaiset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Lunastustoimituksen suorittaa lunastustoimikunta, johon kuuluu puheenjohtajana toimitusinsinööri ja kaksi uskottua miestä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Lunastustoimituksen asianosaisia ovat: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Lunastaja (voimajohdon rakentaja) / Nyt </a:t>
            </a:r>
            <a:r>
              <a:rPr lang="fi-FI" dirty="0" err="1">
                <a:solidFill>
                  <a:schemeClr val="tx1"/>
                </a:solidFill>
              </a:rPr>
              <a:t>Caruna</a:t>
            </a:r>
            <a:r>
              <a:rPr lang="fi-FI" dirty="0">
                <a:solidFill>
                  <a:schemeClr val="tx1"/>
                </a:solidFill>
              </a:rPr>
              <a:t> Oy 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Maanomistajat (voimajohdon välittömästä läheisyydestä) 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Mahdolliset rasite-, vuokra- ym. erityisten oikeuksien haltijat, naapurit jne.</a:t>
            </a: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59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Lunastustoimituksen eteneminen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xfrm>
            <a:off x="971600" y="2535718"/>
            <a:ext cx="7056784" cy="3485570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Käydään läpi lunastusta koskevat yleiset asiat: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Toimituksen kulku pääpiirteissään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Korvausmenettely ja sovellettava lainsäädäntö (laki kiinteän omaisuuden ja erityisten oikeuksien lunastuksesta)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Lunastaja esittelee johdon rakentamishanketta ja sen aikataulua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Esitetään alustava kartta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Annetaan määräaika ennakkokorvausvaatimuksille, jos ei ole annettu jo aikaisemmin.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Sovitaan tarvittavien maastokatselmusten suorittamisesta.</a:t>
            </a: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939846" y="1911443"/>
            <a:ext cx="784887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kern="0" dirty="0">
                <a:solidFill>
                  <a:srgbClr val="000000"/>
                </a:solidFill>
              </a:rPr>
              <a:t>Alkukokous </a:t>
            </a:r>
            <a:r>
              <a:rPr lang="fi-FI" b="0" kern="0" dirty="0">
                <a:solidFill>
                  <a:srgbClr val="000000"/>
                </a:solidFill>
              </a:rPr>
              <a:t>&gt; Haltuunotto &gt; Rakennustyöt &gt; Jatkokokous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3300576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Lunastustoimituksen eteneminen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xfrm>
            <a:off x="971600" y="2535718"/>
            <a:ext cx="4536504" cy="4205650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Haltuunotto on toimituksen vaihe, jonka päätteeksi annetaan päätös: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tx1"/>
                </a:solidFill>
              </a:rPr>
              <a:t>Haltuunotettavasta</a:t>
            </a:r>
            <a:r>
              <a:rPr lang="fi-FI" dirty="0">
                <a:solidFill>
                  <a:schemeClr val="tx1"/>
                </a:solidFill>
              </a:rPr>
              <a:t> alueesta (=rakennettava johtoalue) ja sillä olevasta omaisuudesta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Haltuunottoajankohdasta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Ennakkokorvauksista</a:t>
            </a:r>
            <a:endParaRPr lang="fi-FI" sz="1000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Hakija on yleensä etukäteen teettänyt </a:t>
            </a:r>
            <a:r>
              <a:rPr lang="fi-FI" dirty="0" err="1">
                <a:solidFill>
                  <a:schemeClr val="tx1"/>
                </a:solidFill>
              </a:rPr>
              <a:t>haltuunotettavasta</a:t>
            </a:r>
            <a:r>
              <a:rPr lang="fi-FI" dirty="0">
                <a:solidFill>
                  <a:schemeClr val="tx1"/>
                </a:solidFill>
              </a:rPr>
              <a:t> alueesta karttaluonnoksen ja </a:t>
            </a:r>
            <a:r>
              <a:rPr lang="fi-FI" dirty="0" err="1">
                <a:solidFill>
                  <a:schemeClr val="tx1"/>
                </a:solidFill>
              </a:rPr>
              <a:t>puustonarvioin-nin</a:t>
            </a:r>
            <a:r>
              <a:rPr lang="fi-FI" dirty="0">
                <a:solidFill>
                  <a:schemeClr val="tx1"/>
                </a:solidFill>
              </a:rPr>
              <a:t>, jotka ovat lunastustoimikunnan ja asianosaisten käytettävissä ja tarkastettavissa. (ei nyt tarpeen)</a:t>
            </a: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899592" y="1908554"/>
            <a:ext cx="784887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b="0" kern="0" dirty="0">
                <a:solidFill>
                  <a:srgbClr val="000000"/>
                </a:solidFill>
              </a:rPr>
              <a:t>Alkukokous &gt; </a:t>
            </a:r>
            <a:r>
              <a:rPr lang="fi-FI" kern="0" dirty="0">
                <a:solidFill>
                  <a:srgbClr val="000000"/>
                </a:solidFill>
              </a:rPr>
              <a:t>Haltuunotto</a:t>
            </a:r>
            <a:r>
              <a:rPr lang="fi-FI" b="0" kern="0" dirty="0">
                <a:solidFill>
                  <a:srgbClr val="000000"/>
                </a:solidFill>
              </a:rPr>
              <a:t> &gt; Rakennustyöt &gt; Jatkokokous &gt; Loppukokous</a:t>
            </a:r>
          </a:p>
        </p:txBody>
      </p:sp>
      <p:pic>
        <p:nvPicPr>
          <p:cNvPr id="5" name="Kuva 4" descr="_P6Q3973.JPG"/>
          <p:cNvPicPr>
            <a:picLocks noChangeAspect="1"/>
          </p:cNvPicPr>
          <p:nvPr/>
        </p:nvPicPr>
        <p:blipFill>
          <a:blip r:embed="rId2" cstate="print"/>
          <a:srcRect l="18465" r="23228" b="12500"/>
          <a:stretch>
            <a:fillRect/>
          </a:stretch>
        </p:blipFill>
        <p:spPr>
          <a:xfrm>
            <a:off x="5503804" y="2541496"/>
            <a:ext cx="3640196" cy="3641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6510975"/>
      </p:ext>
    </p:extLst>
  </p:cSld>
  <p:clrMapOvr>
    <a:masterClrMapping/>
  </p:clrMapOvr>
</p:sld>
</file>

<file path=ppt/theme/theme1.xml><?xml version="1.0" encoding="utf-8"?>
<a:theme xmlns:a="http://schemas.openxmlformats.org/drawingml/2006/main" name="MMLppt-suomi">
  <a:themeElements>
    <a:clrScheme name="Maanmittauslaito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1B5CC"/>
      </a:accent1>
      <a:accent2>
        <a:srgbClr val="776F65"/>
      </a:accent2>
      <a:accent3>
        <a:srgbClr val="00B588"/>
      </a:accent3>
      <a:accent4>
        <a:srgbClr val="91BD10"/>
      </a:accent4>
      <a:accent5>
        <a:srgbClr val="FF7900"/>
      </a:accent5>
      <a:accent6>
        <a:srgbClr val="5E172D"/>
      </a:accent6>
      <a:hlink>
        <a:srgbClr val="71B5CC"/>
      </a:hlink>
      <a:folHlink>
        <a:srgbClr val="71B5CC"/>
      </a:folHlink>
    </a:clrScheme>
    <a:fontScheme name="Maanmittauslaitos">
      <a:majorFont>
        <a:latin typeface="Georgi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ED1C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kalvopohja_su_2014</Template>
  <TotalTime>7491</TotalTime>
  <Words>1200</Words>
  <Application>Microsoft Office PowerPoint</Application>
  <PresentationFormat>Näytössä katseltava diaesitys (4:3)</PresentationFormat>
  <Paragraphs>179</Paragraphs>
  <Slides>23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8" baseType="lpstr">
      <vt:lpstr>Arial</vt:lpstr>
      <vt:lpstr>DejaVu Sans</vt:lpstr>
      <vt:lpstr>Georgia</vt:lpstr>
      <vt:lpstr>Verdana</vt:lpstr>
      <vt:lpstr>MMLppt-suomi</vt:lpstr>
      <vt:lpstr> Voimajohtoalueen  lunastustoimitus </vt:lpstr>
      <vt:lpstr> Voimajohtoalueen lunastustoimitus</vt:lpstr>
      <vt:lpstr>Voimajohtoalueen lunastustoimitus</vt:lpstr>
      <vt:lpstr>Voimajohtoalueen lunastus- toimituksen tarkoitus</vt:lpstr>
      <vt:lpstr>Lunastuslupa </vt:lpstr>
      <vt:lpstr>Lunastuslupa;  tyypilliset rajoitukset</vt:lpstr>
      <vt:lpstr>Lunastustoimikunta ja asianosaiset</vt:lpstr>
      <vt:lpstr>Lunastustoimituksen eteneminen</vt:lpstr>
      <vt:lpstr>Lunastustoimituksen eteneminen</vt:lpstr>
      <vt:lpstr>Lunastustoimituksen eteneminen</vt:lpstr>
      <vt:lpstr>Lunastustoimituksen eteneminen</vt:lpstr>
      <vt:lpstr>Lunastustoimituksen eteneminen</vt:lpstr>
      <vt:lpstr>Lunastustoimituksen eteneminen</vt:lpstr>
      <vt:lpstr>Lunastustoimituksen eteneminen</vt:lpstr>
      <vt:lpstr>Lunastustoimituksen eteneminen (vaihtoehto 3, johtoalue ei muutu)</vt:lpstr>
      <vt:lpstr>Lunastustoimituksen eteneminen (vaihtoehto 3)</vt:lpstr>
      <vt:lpstr>Lunastustoimituksen eteneminen (vaihtoehto 4, johtoalue levenee)</vt:lpstr>
      <vt:lpstr>Lunastustoimituksen eteneminen </vt:lpstr>
      <vt:lpstr>Lunastustoimituksen eteneminen</vt:lpstr>
      <vt:lpstr>Lunastustoimituksen eteneminen</vt:lpstr>
      <vt:lpstr>Lunastustoimituksen eteneminen</vt:lpstr>
      <vt:lpstr>Lunastustoimituksen eteneminen</vt:lpstr>
      <vt:lpstr>Lisätietoja</vt:lpstr>
    </vt:vector>
  </TitlesOfParts>
  <Company>Maanmittauslaitos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Voimalinjalunastus</dc:title>
  <dc:creator>Lauhkonen Hanna</dc:creator>
  <cp:lastModifiedBy>Toola Hannu</cp:lastModifiedBy>
  <cp:revision>76</cp:revision>
  <cp:lastPrinted>2016-05-04T12:10:08Z</cp:lastPrinted>
  <dcterms:created xsi:type="dcterms:W3CDTF">2015-05-25T07:29:41Z</dcterms:created>
  <dcterms:modified xsi:type="dcterms:W3CDTF">2019-04-03T12:38:02Z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