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4"/>
    <p:sldMasterId id="2147483748" r:id="rId5"/>
  </p:sldMasterIdLst>
  <p:notesMasterIdLst>
    <p:notesMasterId r:id="rId21"/>
  </p:notesMasterIdLst>
  <p:handoutMasterIdLst>
    <p:handoutMasterId r:id="rId22"/>
  </p:handoutMasterIdLst>
  <p:sldIdLst>
    <p:sldId id="264" r:id="rId6"/>
    <p:sldId id="286" r:id="rId7"/>
    <p:sldId id="288" r:id="rId8"/>
    <p:sldId id="271" r:id="rId9"/>
    <p:sldId id="277" r:id="rId10"/>
    <p:sldId id="279" r:id="rId11"/>
    <p:sldId id="284" r:id="rId12"/>
    <p:sldId id="290" r:id="rId13"/>
    <p:sldId id="291" r:id="rId14"/>
    <p:sldId id="295" r:id="rId15"/>
    <p:sldId id="282" r:id="rId16"/>
    <p:sldId id="283" r:id="rId17"/>
    <p:sldId id="300" r:id="rId18"/>
    <p:sldId id="301" r:id="rId19"/>
    <p:sldId id="269" r:id="rId20"/>
  </p:sldIdLst>
  <p:sldSz cx="12192000" cy="6858000"/>
  <p:notesSz cx="6794500" cy="99314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37F80F-8CC9-764B-B549-2861D68E3699}" name="Nikander Juho (MML)" initials="N(" userId="S::juho.nikander@maanmittauslaitos.fi::3f8478fa-ed92-4d35-b02e-52519abd975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oppala Mikko" initials="KM" lastIdx="4" clrIdx="0">
    <p:extLst>
      <p:ext uri="{19B8F6BF-5375-455C-9EA6-DF929625EA0E}">
        <p15:presenceInfo xmlns:p15="http://schemas.microsoft.com/office/powerpoint/2012/main" userId="Kuoppala Mikk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747"/>
    <a:srgbClr val="C90000"/>
    <a:srgbClr val="ED145B"/>
    <a:srgbClr val="375195"/>
    <a:srgbClr val="3D3D3D"/>
    <a:srgbClr val="FEBE10"/>
    <a:srgbClr val="00A651"/>
    <a:srgbClr val="00AEEF"/>
    <a:srgbClr val="ED1C24"/>
    <a:srgbClr val="ED1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188" autoAdjust="0"/>
  </p:normalViewPr>
  <p:slideViewPr>
    <p:cSldViewPr showGuides="1">
      <p:cViewPr varScale="1">
        <p:scale>
          <a:sx n="111" d="100"/>
          <a:sy n="111" d="100"/>
        </p:scale>
        <p:origin x="534" y="96"/>
      </p:cViewPr>
      <p:guideLst>
        <p:guide orient="horz" pos="2205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3384" y="12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fi-FI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063" y="0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fi-FI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795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fi-FI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063" y="9432795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DA97067-AC6F-43DB-BD4C-105BC97DDB8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3528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endParaRPr 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063" y="0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endParaRPr lang="fi-FI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66" y="4718094"/>
            <a:ext cx="5434369" cy="446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795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063" y="9432795"/>
            <a:ext cx="2944899" cy="4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fld id="{C63E8B1E-8334-4D5F-891E-3B58F056A3C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3047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" y="1877"/>
            <a:ext cx="12191485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91477" y="980728"/>
            <a:ext cx="9408531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91477" y="2708920"/>
            <a:ext cx="9408531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5185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Kansi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Maanmittauslaitoksen logo">
            <a:extLst>
              <a:ext uri="{FF2B5EF4-FFF2-40B4-BE49-F238E27FC236}">
                <a16:creationId xmlns:a16="http://schemas.microsoft.com/office/drawing/2014/main" id="{3343EDA3-4AB8-4917-B439-52E657C0D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375" y="441493"/>
            <a:ext cx="2330071" cy="124387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014A11-5B1F-4342-9A16-D21F5A0659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8251" y="2312896"/>
            <a:ext cx="7115175" cy="1981199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r>
              <a:rPr lang="fi-FI" dirty="0" err="1"/>
              <a:t>tt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DA27894-5EDE-47B9-9F25-0B3B1F1D9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4415470"/>
            <a:ext cx="5953125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03A438EC-6334-489B-9207-7FFB9C037C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8251" y="5594350"/>
            <a:ext cx="5953124" cy="10112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 dirty="0"/>
              <a:t>Esittäjä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653458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5"/>
            <a:ext cx="10515600" cy="4299349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rgbClr val="266B7F"/>
              </a:buClr>
              <a:buNone/>
              <a:defRPr sz="1800"/>
            </a:lvl1pPr>
            <a:lvl2pPr marL="342900" indent="0">
              <a:lnSpc>
                <a:spcPct val="100000"/>
              </a:lnSpc>
              <a:buClr>
                <a:srgbClr val="266B7F"/>
              </a:buClr>
              <a:buNone/>
              <a:defRPr sz="1500"/>
            </a:lvl2pPr>
            <a:lvl3pPr marL="685800" indent="0">
              <a:lnSpc>
                <a:spcPct val="100000"/>
              </a:lnSpc>
              <a:buClr>
                <a:srgbClr val="266B7F"/>
              </a:buClr>
              <a:buNone/>
              <a:defRPr sz="1500"/>
            </a:lvl3pPr>
            <a:lvl4pPr marL="1028700" indent="0">
              <a:lnSpc>
                <a:spcPct val="100000"/>
              </a:lnSpc>
              <a:buClr>
                <a:srgbClr val="266B7F"/>
              </a:buClr>
              <a:buNone/>
              <a:defRPr sz="1350"/>
            </a:lvl4pPr>
            <a:lvl5pPr marL="1371600" indent="0">
              <a:lnSpc>
                <a:spcPct val="100000"/>
              </a:lnSpc>
              <a:buClr>
                <a:srgbClr val="266B7F"/>
              </a:buClr>
              <a:buNone/>
              <a:defRPr sz="135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95C9380-450F-47CE-97A6-96E06D320A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25.5.2026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AB2791-DCE0-4ECC-BA58-FEDBE7FE2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A2AAFD-3066-4924-98AE-C2DE03B8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E2208ABA-B821-42D8-AD65-0D92A265D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3347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6E2064-869F-4CEB-9739-CEC4D3E0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7615"/>
            <a:ext cx="10515600" cy="4299349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1800"/>
            </a:lvl1pPr>
            <a:lvl2pPr>
              <a:lnSpc>
                <a:spcPct val="100000"/>
              </a:lnSpc>
              <a:buClr>
                <a:srgbClr val="266B7F"/>
              </a:buClr>
              <a:defRPr sz="1800"/>
            </a:lvl2pPr>
            <a:lvl3pPr>
              <a:lnSpc>
                <a:spcPct val="100000"/>
              </a:lnSpc>
              <a:buClr>
                <a:srgbClr val="266B7F"/>
              </a:buClr>
              <a:defRPr sz="1500"/>
            </a:lvl3pPr>
            <a:lvl4pPr>
              <a:lnSpc>
                <a:spcPct val="100000"/>
              </a:lnSpc>
              <a:buClr>
                <a:srgbClr val="266B7F"/>
              </a:buClr>
              <a:defRPr sz="1500"/>
            </a:lvl4pPr>
            <a:lvl5pPr>
              <a:lnSpc>
                <a:spcPct val="100000"/>
              </a:lnSpc>
              <a:buClr>
                <a:srgbClr val="266B7F"/>
              </a:buClr>
              <a:defRPr sz="13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3F36533F-D97D-4B4D-B1BD-874C4CFFD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35587246-E4F2-411B-B344-381EC512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25.5.2026</a:t>
            </a:fld>
            <a:endParaRPr lang="fi-FI" dirty="0"/>
          </a:p>
        </p:txBody>
      </p:sp>
      <p:sp>
        <p:nvSpPr>
          <p:cNvPr id="21" name="Dian numeron paikkamerkki 5">
            <a:extLst>
              <a:ext uri="{FF2B5EF4-FFF2-40B4-BE49-F238E27FC236}">
                <a16:creationId xmlns:a16="http://schemas.microsoft.com/office/drawing/2014/main" id="{76DC0843-B6E9-43E9-805F-A709EAF8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2" name="Alatunnisteen paikkamerkki 4">
            <a:extLst>
              <a:ext uri="{FF2B5EF4-FFF2-40B4-BE49-F238E27FC236}">
                <a16:creationId xmlns:a16="http://schemas.microsoft.com/office/drawing/2014/main" id="{84F440DF-24E7-4BEE-95C8-C9374BDB4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62603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ullet 3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5C35083F-627D-41B1-A07B-EA80EF02DB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943950" y="413250"/>
            <a:ext cx="6201228" cy="661464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1138868" y="1955062"/>
            <a:ext cx="2277736" cy="3767026"/>
          </a:xfrm>
          <a:prstGeom prst="rect">
            <a:avLst/>
          </a:prstGeom>
          <a:effectLst>
            <a:outerShdw blurRad="76200" dist="1143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</a:extLst>
          </p:cNvPr>
          <p:cNvSpPr/>
          <p:nvPr/>
        </p:nvSpPr>
        <p:spPr>
          <a:xfrm>
            <a:off x="1908647" y="2279533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</a:extLst>
          </p:cNvPr>
          <p:cNvSpPr/>
          <p:nvPr/>
        </p:nvSpPr>
        <p:spPr>
          <a:xfrm>
            <a:off x="2206714" y="3419797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</a:extLst>
          </p:cNvPr>
          <p:cNvSpPr/>
          <p:nvPr/>
        </p:nvSpPr>
        <p:spPr>
          <a:xfrm>
            <a:off x="1894442" y="4559162"/>
            <a:ext cx="678044" cy="6780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47252" y="2422658"/>
            <a:ext cx="7069373" cy="499099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59960" y="3568525"/>
            <a:ext cx="7069373" cy="499099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47252" y="4705725"/>
            <a:ext cx="7069373" cy="499099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F8AF0AEB-641E-4905-88BA-2FBA1F5FF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7" name="Päivämäärän paikkamerkki 3">
            <a:extLst>
              <a:ext uri="{FF2B5EF4-FFF2-40B4-BE49-F238E27FC236}">
                <a16:creationId xmlns:a16="http://schemas.microsoft.com/office/drawing/2014/main" id="{7F2A2916-376E-41D8-8ED2-403FF8AE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25.5.2026</a:t>
            </a:fld>
            <a:endParaRPr lang="fi-FI" dirty="0"/>
          </a:p>
        </p:txBody>
      </p:sp>
      <p:sp>
        <p:nvSpPr>
          <p:cNvPr id="29" name="Dian numeron paikkamerkki 5">
            <a:extLst>
              <a:ext uri="{FF2B5EF4-FFF2-40B4-BE49-F238E27FC236}">
                <a16:creationId xmlns:a16="http://schemas.microsoft.com/office/drawing/2014/main" id="{B287915D-6EC0-4A2C-A044-D5706D1B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0" name="Alatunnisteen paikkamerkki 4">
            <a:extLst>
              <a:ext uri="{FF2B5EF4-FFF2-40B4-BE49-F238E27FC236}">
                <a16:creationId xmlns:a16="http://schemas.microsoft.com/office/drawing/2014/main" id="{30984DC9-8697-47B6-89F1-92DF05EC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28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 p14:bounceEnd="4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4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6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7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ullet 4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4" y="2082729"/>
            <a:ext cx="1969707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</a:extLst>
          </p:cNvPr>
          <p:cNvSpPr/>
          <p:nvPr/>
        </p:nvSpPr>
        <p:spPr>
          <a:xfrm>
            <a:off x="1269195" y="183963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</a:extLst>
          </p:cNvPr>
          <p:cNvSpPr/>
          <p:nvPr/>
        </p:nvSpPr>
        <p:spPr>
          <a:xfrm>
            <a:off x="1817177" y="2862857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</a:extLst>
          </p:cNvPr>
          <p:cNvSpPr/>
          <p:nvPr/>
        </p:nvSpPr>
        <p:spPr>
          <a:xfrm>
            <a:off x="1890209" y="3966396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99983" y="1877631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44" y="2884708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7499" y="3989524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</a:extLst>
          </p:cNvPr>
          <p:cNvSpPr/>
          <p:nvPr/>
        </p:nvSpPr>
        <p:spPr>
          <a:xfrm>
            <a:off x="1350209" y="5050978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4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44432" y="5109314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01111A49-E177-44FE-85B2-9D4C261DC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573DC23F-1FF4-432F-90E6-6D424BB6EB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25.5.2026</a:t>
            </a:fld>
            <a:endParaRPr lang="fi-FI" dirty="0"/>
          </a:p>
        </p:txBody>
      </p:sp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73A84CC5-58C4-40D7-9D2F-54B4E142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E59479D-38EF-43C7-9999-AE293DC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664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ullet 5kpl animoi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uva 24">
            <a:extLst>
              <a:ext uri="{FF2B5EF4-FFF2-40B4-BE49-F238E27FC236}">
                <a16:creationId xmlns:a16="http://schemas.microsoft.com/office/drawing/2014/main" id="{95E83341-D991-4F4B-B97D-588D5B26B4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28844" y="898202"/>
            <a:ext cx="5362607" cy="57201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E3CA6CC-ADC1-4586-BEEB-2396B439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053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946833-45CC-43B6-A6B4-93878DCF2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984854" y="2082729"/>
            <a:ext cx="1969707" cy="3257592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63000"/>
              </a:prstClr>
            </a:outerShdw>
          </a:effectLst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0AC53B5C-E666-439E-907F-FE75B9BEC6AE}"/>
              </a:ext>
            </a:extLst>
          </p:cNvPr>
          <p:cNvSpPr/>
          <p:nvPr/>
        </p:nvSpPr>
        <p:spPr>
          <a:xfrm>
            <a:off x="1223412" y="1819973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1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C94AF371-6E1E-40FC-829C-1DC6106FD67C}"/>
              </a:ext>
            </a:extLst>
          </p:cNvPr>
          <p:cNvSpPr/>
          <p:nvPr/>
        </p:nvSpPr>
        <p:spPr>
          <a:xfrm>
            <a:off x="1724528" y="259736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2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11757E9B-4EEF-475C-9717-4815448E8AF5}"/>
              </a:ext>
            </a:extLst>
          </p:cNvPr>
          <p:cNvSpPr/>
          <p:nvPr/>
        </p:nvSpPr>
        <p:spPr>
          <a:xfrm>
            <a:off x="1898912" y="3424309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3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4F3058CF-CAB8-4365-88EF-7625131E1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61883" y="1864931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1981F9E5-F2D5-4EA5-96DB-A2A236C5F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36196" y="2619220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0">
            <a:extLst>
              <a:ext uri="{FF2B5EF4-FFF2-40B4-BE49-F238E27FC236}">
                <a16:creationId xmlns:a16="http://schemas.microsoft.com/office/drawing/2014/main" id="{7E119EE6-2F6E-4A5E-8A6F-FA9B678FC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16202" y="3453786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BFD7E35F-18E0-4B3A-BF85-C761EF97CE81}"/>
              </a:ext>
            </a:extLst>
          </p:cNvPr>
          <p:cNvSpPr/>
          <p:nvPr/>
        </p:nvSpPr>
        <p:spPr>
          <a:xfrm>
            <a:off x="1749032" y="429854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4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8" name="Tekstin paikkamerkki 20">
            <a:extLst>
              <a:ext uri="{FF2B5EF4-FFF2-40B4-BE49-F238E27FC236}">
                <a16:creationId xmlns:a16="http://schemas.microsoft.com/office/drawing/2014/main" id="{7339BC3F-DDB7-406D-9550-FB01284EFC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36906" y="4337831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029FF81D-7B87-4FB5-9B09-FCDED102394B}"/>
              </a:ext>
            </a:extLst>
          </p:cNvPr>
          <p:cNvSpPr/>
          <p:nvPr/>
        </p:nvSpPr>
        <p:spPr>
          <a:xfrm>
            <a:off x="1293789" y="5099775"/>
            <a:ext cx="540000" cy="54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81000" rIns="54000" bIns="54000" rtlCol="0" anchor="ctr"/>
          <a:lstStyle/>
          <a:p>
            <a:pPr algn="ctr"/>
            <a:r>
              <a:rPr lang="en-GB" sz="1800" dirty="0">
                <a:solidFill>
                  <a:schemeClr val="accent3"/>
                </a:solidFill>
              </a:rPr>
              <a:t>5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24" name="Tekstin paikkamerkki 20">
            <a:extLst>
              <a:ext uri="{FF2B5EF4-FFF2-40B4-BE49-F238E27FC236}">
                <a16:creationId xmlns:a16="http://schemas.microsoft.com/office/drawing/2014/main" id="{2ACD8C18-4544-4D5A-8124-FF1819E1C4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78288" y="5144227"/>
            <a:ext cx="7069373" cy="499099"/>
          </a:xfrm>
        </p:spPr>
        <p:txBody>
          <a:bodyPr anchor="ctr" anchorCtr="0"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1" name="Kuva 30">
            <a:extLst>
              <a:ext uri="{FF2B5EF4-FFF2-40B4-BE49-F238E27FC236}">
                <a16:creationId xmlns:a16="http://schemas.microsoft.com/office/drawing/2014/main" id="{3F0DF13C-C395-471B-B520-7CD686D5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2" name="Päivämäärän paikkamerkki 3">
            <a:extLst>
              <a:ext uri="{FF2B5EF4-FFF2-40B4-BE49-F238E27FC236}">
                <a16:creationId xmlns:a16="http://schemas.microsoft.com/office/drawing/2014/main" id="{E3F580A4-9AFF-4738-AED8-D18D2A57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25.5.2026</a:t>
            </a:fld>
            <a:endParaRPr lang="fi-FI" dirty="0"/>
          </a:p>
        </p:txBody>
      </p:sp>
      <p:sp>
        <p:nvSpPr>
          <p:cNvPr id="34" name="Dian numeron paikkamerkki 5">
            <a:extLst>
              <a:ext uri="{FF2B5EF4-FFF2-40B4-BE49-F238E27FC236}">
                <a16:creationId xmlns:a16="http://schemas.microsoft.com/office/drawing/2014/main" id="{418AAC84-E800-4F45-A63B-C91BDC3A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5" name="Alatunnisteen paikkamerkki 4">
            <a:extLst>
              <a:ext uri="{FF2B5EF4-FFF2-40B4-BE49-F238E27FC236}">
                <a16:creationId xmlns:a16="http://schemas.microsoft.com/office/drawing/2014/main" id="{EA189938-C2F8-47C6-AA91-8EC82B41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21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 p14:bounceEnd="65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 p14:bounceEnd="65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 p14:bounceEnd="65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700000">
                                          <p:cBhvr>
                                            <p:cTn id="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2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3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2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4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8" presetClass="emph" presetSubtype="0" accel="2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500000">
                                          <p:cBhvr>
                                            <p:cTn id="5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2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5" grpId="0" animBg="1"/>
          <p:bldP spid="17" grpId="0" animBg="1"/>
          <p:bldP spid="21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2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3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6" grpId="0" animBg="1"/>
          <p:bldP spid="18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0" grpId="0" animBg="1"/>
          <p:bldP spid="24" grpId="0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500"/>
                            <p:tgtEl>
                              <p:spTgt spid="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hdr="0" dt="0"/>
  <p:extLst>
    <p:ext uri="{DCECCB84-F9BA-43D5-87BE-67443E8EF086}">
      <p15:sldGuideLst xmlns:p15="http://schemas.microsoft.com/office/powerpoint/2012/main">
        <p15:guide id="3" orient="horz" pos="4320" userDrawn="1">
          <p15:clr>
            <a:srgbClr val="FBAE40"/>
          </p15:clr>
        </p15:guide>
        <p15:guide id="4" pos="995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 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B90A30F-7AA8-4EA8-AEFA-3B416CAF4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7D1935CB-1A89-45CF-A429-C4EE7144DA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25.5.2026</a:t>
            </a:fld>
            <a:endParaRPr lang="fi-FI" dirty="0"/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503AEA86-0FD6-431A-B88D-6E707C43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C491BC53-C9D0-40D8-A4A8-15FE703CD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5277664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49274"/>
            <a:ext cx="10512425" cy="1324800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1874075"/>
            <a:ext cx="4533900" cy="43267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1874074"/>
            <a:ext cx="5978525" cy="4326702"/>
          </a:xfrm>
          <a:prstGeom prst="roundRect">
            <a:avLst>
              <a:gd name="adj" fmla="val 1495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1AAB3EB5-1A17-4A71-B464-169F367D4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953009C1-2FC1-4412-ACAD-D3521039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25.5.2026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5A5CBEEB-2537-457C-BEF5-A9A63427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9A4660D8-6576-488A-88F8-C2140A90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6263038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>
            <a:extLst>
              <a:ext uri="{FF2B5EF4-FFF2-40B4-BE49-F238E27FC236}">
                <a16:creationId xmlns:a16="http://schemas.microsoft.com/office/drawing/2014/main" id="{04329041-8CA0-4D47-ADF0-191EBA1A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339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3"/>
                </a:solidFill>
                <a:latin typeface="Daytona" panose="020B06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1158DED-3FF5-4FC7-B0E0-2359BB76C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896022"/>
            <a:ext cx="5184000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E499423-A456-44D4-A6F8-477237973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736057"/>
            <a:ext cx="5184000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1500"/>
            </a:lvl1pPr>
            <a:lvl2pPr>
              <a:lnSpc>
                <a:spcPct val="100000"/>
              </a:lnSpc>
              <a:buClr>
                <a:srgbClr val="266B7F"/>
              </a:buClr>
              <a:defRPr sz="15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363BC31-67E7-43B6-A03A-9EC006F91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896022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09EA6F6-83F7-4036-B75D-8CE592FEA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736057"/>
            <a:ext cx="5183188" cy="3453606"/>
          </a:xfrm>
        </p:spPr>
        <p:txBody>
          <a:bodyPr/>
          <a:lstStyle>
            <a:lvl1pPr>
              <a:lnSpc>
                <a:spcPct val="100000"/>
              </a:lnSpc>
              <a:buClr>
                <a:srgbClr val="266B7F"/>
              </a:buClr>
              <a:defRPr sz="1500"/>
            </a:lvl1pPr>
            <a:lvl2pPr>
              <a:lnSpc>
                <a:spcPct val="100000"/>
              </a:lnSpc>
              <a:buClr>
                <a:srgbClr val="266B7F"/>
              </a:buClr>
              <a:defRPr sz="1500">
                <a:latin typeface="Daytona" panose="020B0604030500040204" pitchFamily="34" charset="0"/>
              </a:defRPr>
            </a:lvl2pPr>
            <a:lvl3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3pPr>
            <a:lvl4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4pPr>
            <a:lvl5pPr>
              <a:lnSpc>
                <a:spcPct val="100000"/>
              </a:lnSpc>
              <a:buClr>
                <a:srgbClr val="266B7F"/>
              </a:buClr>
              <a:defRPr sz="1350">
                <a:latin typeface="Daytona" panose="020B060403050004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B21D955F-EE83-47A8-833D-355A921A5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15CB3F77-D60D-49E8-B6E6-CAB03497B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25.5.2026</a:t>
            </a:fld>
            <a:endParaRPr lang="fi-FI" dirty="0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257BAC0A-0A77-4B96-8EF7-973F8520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44008C5-D429-4CEB-B72E-9FE25F0D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761957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- jaottelu - val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21">
            <a:extLst>
              <a:ext uri="{FF2B5EF4-FFF2-40B4-BE49-F238E27FC236}">
                <a16:creationId xmlns:a16="http://schemas.microsoft.com/office/drawing/2014/main" id="{B3EDF042-F110-4716-827F-D716EEFE8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4" b="16114"/>
          <a:stretch>
            <a:fillRect/>
          </a:stretch>
        </p:blipFill>
        <p:spPr>
          <a:xfrm>
            <a:off x="2" y="0"/>
            <a:ext cx="12191999" cy="4648200"/>
          </a:xfrm>
          <a:prstGeom prst="rect">
            <a:avLst/>
          </a:prstGeom>
        </p:spPr>
      </p:pic>
      <p:sp>
        <p:nvSpPr>
          <p:cNvPr id="25" name="Suorakulmio 24">
            <a:extLst>
              <a:ext uri="{FF2B5EF4-FFF2-40B4-BE49-F238E27FC236}">
                <a16:creationId xmlns:a16="http://schemas.microsoft.com/office/drawing/2014/main" id="{C4BA658A-4D3D-484B-A7DF-ED688BD8297E}"/>
              </a:ext>
            </a:extLst>
          </p:cNvPr>
          <p:cNvSpPr/>
          <p:nvPr/>
        </p:nvSpPr>
        <p:spPr>
          <a:xfrm>
            <a:off x="1" y="1"/>
            <a:ext cx="12192001" cy="4648200"/>
          </a:xfrm>
          <a:prstGeom prst="rect">
            <a:avLst/>
          </a:prstGeom>
          <a:gradFill>
            <a:gsLst>
              <a:gs pos="0">
                <a:schemeClr val="accent2">
                  <a:alpha val="97000"/>
                </a:schemeClr>
              </a:gs>
              <a:gs pos="100000">
                <a:schemeClr val="accent2">
                  <a:alpha val="72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0F11B1F-B714-498D-B9B5-73A0ADEA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5"/>
            <a:ext cx="10515600" cy="112630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1BD51AE1-8B8F-44C5-959E-3EF9B9F9629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02" y="1682751"/>
            <a:ext cx="10515599" cy="581846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1D820AA8-0A30-469B-8CD8-6158D190BD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1" y="3046414"/>
            <a:ext cx="2952751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15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92C9D194-7D02-4F85-ABAE-D1FF7654F9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322" y="4672013"/>
            <a:ext cx="2430508" cy="1114425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8">
            <a:extLst>
              <a:ext uri="{FF2B5EF4-FFF2-40B4-BE49-F238E27FC236}">
                <a16:creationId xmlns:a16="http://schemas.microsoft.com/office/drawing/2014/main" id="{E25D87A0-A455-4C1C-976A-3E0C00B8D4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43426" y="3057527"/>
            <a:ext cx="2952751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15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483F6025-EAF4-40FC-B144-DB9B5367C2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04547" y="4683126"/>
            <a:ext cx="2430508" cy="1114425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kstin paikkamerkki 8">
            <a:extLst>
              <a:ext uri="{FF2B5EF4-FFF2-40B4-BE49-F238E27FC236}">
                <a16:creationId xmlns:a16="http://schemas.microsoft.com/office/drawing/2014/main" id="{3A28B453-CC89-4401-A5DC-7CA616E52C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8653" y="3057527"/>
            <a:ext cx="2952751" cy="292576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tIns="720000" rIns="144000" bIns="144000"/>
          <a:lstStyle>
            <a:lvl1pPr marL="0" indent="0" algn="ctr">
              <a:buNone/>
              <a:defRPr sz="1500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424056B5-16AD-46C6-A163-B9656A7A76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09774" y="4683126"/>
            <a:ext cx="2430508" cy="1114425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337D717D-563B-484E-B5E0-5CD6C3F9C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30" name="Päivämäärän paikkamerkki 3">
            <a:extLst>
              <a:ext uri="{FF2B5EF4-FFF2-40B4-BE49-F238E27FC236}">
                <a16:creationId xmlns:a16="http://schemas.microsoft.com/office/drawing/2014/main" id="{8B8C01B9-D0AE-4FB0-9F49-4C2D47906A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25.5.2026</a:t>
            </a:fld>
            <a:endParaRPr lang="fi-FI" dirty="0"/>
          </a:p>
        </p:txBody>
      </p:sp>
      <p:sp>
        <p:nvSpPr>
          <p:cNvPr id="32" name="Dian numeron paikkamerkki 5">
            <a:extLst>
              <a:ext uri="{FF2B5EF4-FFF2-40B4-BE49-F238E27FC236}">
                <a16:creationId xmlns:a16="http://schemas.microsoft.com/office/drawing/2014/main" id="{D990B713-0525-4EC9-9DCD-9BA0C7C78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3" name="Alatunnisteen paikkamerkki 4">
            <a:extLst>
              <a:ext uri="{FF2B5EF4-FFF2-40B4-BE49-F238E27FC236}">
                <a16:creationId xmlns:a16="http://schemas.microsoft.com/office/drawing/2014/main" id="{154ECEF0-F796-4674-A439-8D83BDAA2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331379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060848"/>
            <a:ext cx="9409045" cy="3960441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>
              <a:spcBef>
                <a:spcPts val="900"/>
              </a:spcBef>
              <a:defRPr sz="2000"/>
            </a:lvl2pPr>
            <a:lvl3pPr>
              <a:spcBef>
                <a:spcPts val="900"/>
              </a:spcBef>
              <a:defRPr sz="1800"/>
            </a:lvl3pPr>
            <a:lvl4pPr>
              <a:spcBef>
                <a:spcPts val="900"/>
              </a:spcBef>
              <a:defRPr sz="1800"/>
            </a:lvl4pPr>
            <a:lvl5pPr>
              <a:spcBef>
                <a:spcPts val="900"/>
              </a:spcBef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888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558802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5980111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2" y="85641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F51DBCBE-1FCA-4BEF-AE89-6F35F217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00652708-8FF8-4483-92B8-7884A814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25.5.2026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FB396018-59AF-4EC5-A1E8-D4ECA551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579CC2D-6DF8-4203-A33A-8F90743C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9281733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2 Kuvaa (muot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558802"/>
            <a:ext cx="5980111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808412" cy="41433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4905EAD9-C1E6-4DE8-BE51-BAA3DFD8605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43802" y="85641"/>
            <a:ext cx="6358175" cy="6397661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9" name="Kuvan paikkamerkki 28">
            <a:extLst>
              <a:ext uri="{FF2B5EF4-FFF2-40B4-BE49-F238E27FC236}">
                <a16:creationId xmlns:a16="http://schemas.microsoft.com/office/drawing/2014/main" id="{B765030A-6CF2-44A9-8562-C67CE8F637E1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803489" y="2872691"/>
            <a:ext cx="3588327" cy="3610610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AB914119-61BC-4EB0-95FD-6E735241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69764465-2361-4F76-94E0-561A35AC28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25.5.2026</a:t>
            </a:fld>
            <a:endParaRPr lang="fi-FI" dirty="0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745FF23F-C00C-402E-8BFC-1B2690CB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1806A644-768F-4CBF-B055-6CD99CF0A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5478922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 (neliö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49276"/>
            <a:ext cx="4533899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1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1495427"/>
            <a:ext cx="4533900" cy="470534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549276"/>
            <a:ext cx="5978525" cy="56515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FB50038F-1ADB-4A19-AF2E-2511ECC04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D5B3832E-71CF-4C19-8B2E-D5FB4A06B6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25.5.2026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42A81414-D774-4E16-A2AD-7307217D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1C5CC6F3-E3F7-40AB-8C6E-4297250F3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3516478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076" y="4131468"/>
            <a:ext cx="2865437" cy="781587"/>
          </a:xfrm>
          <a:prstGeom prst="roundRect">
            <a:avLst>
              <a:gd name="adj" fmla="val 6859"/>
            </a:avLst>
          </a:prstGeom>
          <a:solidFill>
            <a:schemeClr val="bg1"/>
          </a:solidFill>
        </p:spPr>
        <p:txBody>
          <a:bodyPr wrap="square"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1500">
                <a:solidFill>
                  <a:schemeClr val="accent3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4577" y="352426"/>
            <a:ext cx="11580724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E405B57E-DBC9-4852-B2B3-A3B50E967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40F63C0-460A-4075-A1A2-2B48586E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25.5.2026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6604D4C0-8E84-4A19-968C-1B0019F0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73639AE1-074E-4F2F-A132-D7EBC58F8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4725726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2 Kuva, kok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5" y="3491016"/>
            <a:ext cx="4533899" cy="546870"/>
          </a:xfrm>
          <a:prstGeom prst="roundRect">
            <a:avLst>
              <a:gd name="adj" fmla="val 8695"/>
            </a:avLst>
          </a:prstGeom>
          <a:solidFill>
            <a:schemeClr val="bg1"/>
          </a:solidFill>
        </p:spPr>
        <p:txBody>
          <a:bodyPr wrap="square" lIns="144000" tIns="144000" rIns="144000" bIns="144000" anchor="t">
            <a:spAutoFit/>
          </a:bodyPr>
          <a:lstStyle>
            <a:lvl1pPr>
              <a:lnSpc>
                <a:spcPct val="100000"/>
              </a:lnSpc>
              <a:defRPr sz="1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4875" y="4274124"/>
            <a:ext cx="4533900" cy="469896"/>
          </a:xfrm>
          <a:prstGeom prst="roundRect">
            <a:avLst>
              <a:gd name="adj" fmla="val 7103"/>
            </a:avLst>
          </a:prstGeom>
          <a:solidFill>
            <a:schemeClr val="bg1"/>
          </a:solidFill>
        </p:spPr>
        <p:txBody>
          <a:bodyPr wrap="square" lIns="144000" tIns="144000" rIns="144000" bIns="144000">
            <a:spAutoFit/>
          </a:bodyPr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AB434DAB-F536-4FB2-B0ED-68248A7449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576" y="352426"/>
            <a:ext cx="6473739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81825" y="352426"/>
            <a:ext cx="4943475" cy="584835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20F9E7D-3032-4B01-A333-4A056FAE2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52911FB4-ACE4-404F-A28F-5A7C564C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25.5.2026</a:t>
            </a:fld>
            <a:endParaRPr lang="fi-FI" dirty="0"/>
          </a:p>
        </p:txBody>
      </p:sp>
      <p:sp>
        <p:nvSpPr>
          <p:cNvPr id="20" name="Dian numeron paikkamerkki 5">
            <a:extLst>
              <a:ext uri="{FF2B5EF4-FFF2-40B4-BE49-F238E27FC236}">
                <a16:creationId xmlns:a16="http://schemas.microsoft.com/office/drawing/2014/main" id="{A93EE86C-41DE-4C94-B362-62BEEC6D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1" name="Alatunnisteen paikkamerkki 4">
            <a:extLst>
              <a:ext uri="{FF2B5EF4-FFF2-40B4-BE49-F238E27FC236}">
                <a16:creationId xmlns:a16="http://schemas.microsoft.com/office/drawing/2014/main" id="{FB266354-1673-4C55-9561-B4380A963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2275487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1 Kuv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49276"/>
            <a:ext cx="4533899" cy="2279651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5273" y="549276"/>
            <a:ext cx="5976939" cy="22796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9" y="3076576"/>
            <a:ext cx="10512425" cy="3124201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91F9BAA7-E717-4698-8A07-451CE3480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80B38B73-AB41-403C-B04A-A03EF22D23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25.5.2026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B8B0D60-EB87-4983-89E4-A5F80478A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61304FB8-878E-4DA3-9D66-BEAD908C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082448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4 Kuvaa (neliö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979119"/>
            <a:ext cx="3589336" cy="946151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1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925268"/>
            <a:ext cx="3398836" cy="327550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87BB7AE9-B06B-47B6-B2DC-C47924B102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9275" y="504826"/>
            <a:ext cx="4446587" cy="569594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B6508934-CA2E-4A30-8A61-A4952313C6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43477" y="504826"/>
            <a:ext cx="1876425" cy="1844196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6467B69D-4682-4D38-8775-7D938C6356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43477" y="2432050"/>
            <a:ext cx="1876425" cy="179384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5" name="Kuvan paikkamerkki 5">
            <a:extLst>
              <a:ext uri="{FF2B5EF4-FFF2-40B4-BE49-F238E27FC236}">
                <a16:creationId xmlns:a16="http://schemas.microsoft.com/office/drawing/2014/main" id="{CC8B3F27-F773-41EF-B4B7-42ECDE7749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43477" y="4305300"/>
            <a:ext cx="1876425" cy="1894928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D035838C-105F-466C-BBDA-0ECDE2840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6AB800E7-8642-453D-AA78-132955D1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25.5.2026</a:t>
            </a:fld>
            <a:endParaRPr lang="fi-FI" dirty="0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E417452-32C0-457D-A64B-DEA04C6F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6B392DF8-CF81-45F9-96A9-7B3E0642A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4377824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4 Kuvaa (neliö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2"/>
            <a:ext cx="3600451" cy="103187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1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590677"/>
            <a:ext cx="3600451" cy="461009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562477" y="558800"/>
            <a:ext cx="3314700" cy="279082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42EC80E2-1F7E-4735-B77F-9BD980FA8C69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037513" y="558798"/>
            <a:ext cx="3314699" cy="2790823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2">
            <a:extLst>
              <a:ext uri="{FF2B5EF4-FFF2-40B4-BE49-F238E27FC236}">
                <a16:creationId xmlns:a16="http://schemas.microsoft.com/office/drawing/2014/main" id="{957D74BF-ED60-443D-AE14-EAB1FD46B247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4562477" y="3505200"/>
            <a:ext cx="3314700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2">
            <a:extLst>
              <a:ext uri="{FF2B5EF4-FFF2-40B4-BE49-F238E27FC236}">
                <a16:creationId xmlns:a16="http://schemas.microsoft.com/office/drawing/2014/main" id="{D00C4A66-D080-4571-A363-710C0348445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037512" y="3505199"/>
            <a:ext cx="3314701" cy="2695574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929380C1-0FE3-4B32-A380-459814852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B4F0A6A9-99E5-41AE-9497-D351B3196C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25.5.2026</a:t>
            </a:fld>
            <a:endParaRPr lang="fi-FI" dirty="0"/>
          </a:p>
        </p:txBody>
      </p:sp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33CE4B-49A3-4FD4-A3EF-98C6DFD3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0496471C-D20C-48B4-82CE-222D8D6E1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402088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Keskitetty Teksti + 4 Kuvaa (vaak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2"/>
            <a:ext cx="10512424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250" y="2057401"/>
            <a:ext cx="10515964" cy="1074421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E0DF8543-B39E-45AB-B970-D8F2E00B56E8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39789" y="3131821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11575A0A-9D55-46A8-A5EE-793578D5E110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3510871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C44380BD-3B63-46EB-83F9-A164167DF9B9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6204631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Kuvan paikkamerkki 2">
            <a:extLst>
              <a:ext uri="{FF2B5EF4-FFF2-40B4-BE49-F238E27FC236}">
                <a16:creationId xmlns:a16="http://schemas.microsoft.com/office/drawing/2014/main" id="{7908B87E-9FC5-4ED4-9735-DCF53CF43B53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8875713" y="3131820"/>
            <a:ext cx="2476500" cy="2557466"/>
          </a:xfrm>
          <a:prstGeom prst="roundRect">
            <a:avLst>
              <a:gd name="adj" fmla="val 1718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AAE36534-2C12-4B71-9066-70468FF49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3" name="Päivämäärän paikkamerkki 3">
            <a:extLst>
              <a:ext uri="{FF2B5EF4-FFF2-40B4-BE49-F238E27FC236}">
                <a16:creationId xmlns:a16="http://schemas.microsoft.com/office/drawing/2014/main" id="{17C33DAA-DF4C-4944-9B60-C170EFD531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25.5.2026</a:t>
            </a:fld>
            <a:endParaRPr lang="fi-FI" dirty="0"/>
          </a:p>
        </p:txBody>
      </p:sp>
      <p:sp>
        <p:nvSpPr>
          <p:cNvPr id="25" name="Dian numeron paikkamerkki 5">
            <a:extLst>
              <a:ext uri="{FF2B5EF4-FFF2-40B4-BE49-F238E27FC236}">
                <a16:creationId xmlns:a16="http://schemas.microsoft.com/office/drawing/2014/main" id="{E1790DD6-1939-4BAA-A9C4-62ABCA43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6" name="Alatunnisteen paikkamerkki 4">
            <a:extLst>
              <a:ext uri="{FF2B5EF4-FFF2-40B4-BE49-F238E27FC236}">
                <a16:creationId xmlns:a16="http://schemas.microsoft.com/office/drawing/2014/main" id="{FC00D22C-857D-4299-A8A1-7C79CB355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333356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Teksti + 3 Kuvaa (shak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Kuvan paikkamerkki 5">
            <a:extLst>
              <a:ext uri="{FF2B5EF4-FFF2-40B4-BE49-F238E27FC236}">
                <a16:creationId xmlns:a16="http://schemas.microsoft.com/office/drawing/2014/main" id="{5450B89A-56DE-4B1D-A4DD-D163D2397C0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63800" y="342900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6" name="Kuvan paikkamerkki 5">
            <a:extLst>
              <a:ext uri="{FF2B5EF4-FFF2-40B4-BE49-F238E27FC236}">
                <a16:creationId xmlns:a16="http://schemas.microsoft.com/office/drawing/2014/main" id="{4D26B39C-BD5C-4CD6-A97B-781324DACFC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20820" y="0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7" name="Otsikko 1">
            <a:extLst>
              <a:ext uri="{FF2B5EF4-FFF2-40B4-BE49-F238E27FC236}">
                <a16:creationId xmlns:a16="http://schemas.microsoft.com/office/drawing/2014/main" id="{7E74724C-B374-465D-AED6-3D8E267B20ED}"/>
              </a:ext>
            </a:extLst>
          </p:cNvPr>
          <p:cNvSpPr txBox="1">
            <a:spLocks/>
          </p:cNvSpPr>
          <p:nvPr/>
        </p:nvSpPr>
        <p:spPr>
          <a:xfrm>
            <a:off x="282339" y="3668712"/>
            <a:ext cx="3378199" cy="69691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chemeClr val="accent3"/>
                </a:solidFill>
                <a:latin typeface="Daytona" panose="020B060403050004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r>
              <a:rPr lang="fi-FI" sz="1500" dirty="0"/>
              <a:t>Muokkaa </a:t>
            </a:r>
            <a:r>
              <a:rPr lang="fi-FI" sz="1500" dirty="0" err="1"/>
              <a:t>ots</a:t>
            </a:r>
            <a:r>
              <a:rPr lang="fi-FI" sz="1500" dirty="0"/>
              <a:t>. </a:t>
            </a:r>
            <a:r>
              <a:rPr lang="fi-FI" sz="1500" dirty="0" err="1"/>
              <a:t>perustyyl</a:t>
            </a:r>
            <a:r>
              <a:rPr lang="fi-FI" sz="1500" dirty="0"/>
              <a:t>. </a:t>
            </a:r>
            <a:r>
              <a:rPr lang="fi-FI" sz="1500" dirty="0" err="1"/>
              <a:t>napsautt</a:t>
            </a:r>
            <a:r>
              <a:rPr lang="fi-FI" sz="1500" dirty="0"/>
              <a:t>.</a:t>
            </a:r>
          </a:p>
        </p:txBody>
      </p:sp>
      <p:sp>
        <p:nvSpPr>
          <p:cNvPr id="28" name="Tekstin paikkamerkki 3">
            <a:extLst>
              <a:ext uri="{FF2B5EF4-FFF2-40B4-BE49-F238E27FC236}">
                <a16:creationId xmlns:a16="http://schemas.microsoft.com/office/drawing/2014/main" id="{FE528FCE-B3E7-46D0-B2EC-C0ED6B74812A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282339" y="4374607"/>
            <a:ext cx="3378200" cy="164519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EC93F10-C8AB-4137-9337-160D669A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726" y="350837"/>
            <a:ext cx="3378199" cy="696914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1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A00123-B381-4164-8903-067B1D72F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3725" y="1056732"/>
            <a:ext cx="3378200" cy="198174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AF0AFD7C-5BB9-4851-97AE-0A6F2F3EF91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7600" y="-19323"/>
            <a:ext cx="4064400" cy="3430800"/>
          </a:xfrm>
          <a:prstGeom prst="roundRect">
            <a:avLst>
              <a:gd name="adj" fmla="val 1495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29" name="Otsikko 1">
            <a:extLst>
              <a:ext uri="{FF2B5EF4-FFF2-40B4-BE49-F238E27FC236}">
                <a16:creationId xmlns:a16="http://schemas.microsoft.com/office/drawing/2014/main" id="{24745A82-2942-419E-97B3-418DE94EBF89}"/>
              </a:ext>
            </a:extLst>
          </p:cNvPr>
          <p:cNvSpPr txBox="1">
            <a:spLocks/>
          </p:cNvSpPr>
          <p:nvPr/>
        </p:nvSpPr>
        <p:spPr>
          <a:xfrm>
            <a:off x="8466462" y="3659733"/>
            <a:ext cx="3378199" cy="69691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chemeClr val="accent3"/>
                </a:solidFill>
                <a:latin typeface="Daytona" panose="020B0604030500040204" pitchFamily="34" charset="0"/>
                <a:ea typeface="+mj-ea"/>
                <a:cs typeface="Biome" panose="020B0502040204020203" pitchFamily="34" charset="0"/>
              </a:defRPr>
            </a:lvl1pPr>
          </a:lstStyle>
          <a:p>
            <a:r>
              <a:rPr lang="fi-FI" sz="1500"/>
              <a:t>Muokkaa ots. perustyyl. napsautt.</a:t>
            </a:r>
            <a:endParaRPr lang="fi-FI" sz="1500" dirty="0"/>
          </a:p>
        </p:txBody>
      </p:sp>
      <p:sp>
        <p:nvSpPr>
          <p:cNvPr id="30" name="Tekstin paikkamerkki 3">
            <a:extLst>
              <a:ext uri="{FF2B5EF4-FFF2-40B4-BE49-F238E27FC236}">
                <a16:creationId xmlns:a16="http://schemas.microsoft.com/office/drawing/2014/main" id="{51FA8B2C-6388-4AC6-B01B-40DDD01A7224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8466463" y="4365627"/>
            <a:ext cx="3378200" cy="165417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0CC27B69-9901-4504-A678-857E3D80B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9" name="Päivämäärän paikkamerkki 3">
            <a:extLst>
              <a:ext uri="{FF2B5EF4-FFF2-40B4-BE49-F238E27FC236}">
                <a16:creationId xmlns:a16="http://schemas.microsoft.com/office/drawing/2014/main" id="{D22B427B-80F5-47BA-A224-2AC72AA039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25.5.2026</a:t>
            </a:fld>
            <a:endParaRPr lang="fi-FI" dirty="0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C1209CAB-118D-4CE0-B371-A872332C0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4EAAE082-E0BA-4B73-8812-36C49F34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273300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060848"/>
            <a:ext cx="4416491" cy="3960441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9"/>
          <p:cNvSpPr>
            <a:spLocks noGrp="1"/>
          </p:cNvSpPr>
          <p:nvPr>
            <p:ph sz="quarter" idx="11"/>
          </p:nvPr>
        </p:nvSpPr>
        <p:spPr>
          <a:xfrm>
            <a:off x="6288021" y="2060848"/>
            <a:ext cx="4416491" cy="3960441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17919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558802"/>
            <a:ext cx="10512423" cy="149859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57279" y="2057401"/>
            <a:ext cx="5677444" cy="52947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Median paikkamerkki 4">
            <a:extLst>
              <a:ext uri="{FF2B5EF4-FFF2-40B4-BE49-F238E27FC236}">
                <a16:creationId xmlns:a16="http://schemas.microsoft.com/office/drawing/2014/main" id="{DF388512-20EC-4F93-811A-61870F4133D3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3257279" y="2779806"/>
            <a:ext cx="5417012" cy="30470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fi-FI"/>
              <a:t>Lisää medialeike napsauttamalla kuvaketta</a:t>
            </a:r>
            <a:endParaRPr lang="en-GB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1A986E0B-D62C-4B54-9615-88504708A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318BA83B-2B23-42DD-BF84-AE5307AA42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25.5.2026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3D7BC881-CFF2-41A2-9D0D-FB2F27AD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BC08F716-3B02-4627-963F-9A9209A92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9220118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Kaavio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558802"/>
            <a:ext cx="10512423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808412" cy="3829051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5019677" y="2057401"/>
            <a:ext cx="6332535" cy="38290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20756E22-B3BF-4418-B267-82672325A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C61EAE2B-014C-4E8B-9607-FC735776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25.5.2026</a:t>
            </a:fld>
            <a:endParaRPr lang="fi-FI" dirty="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CA7C7CC7-1290-4210-9708-D4DC4101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7467FA11-E768-425D-9297-34E66315D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189934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Kaavio 2 k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9F2821-21E9-433E-9730-0D47F1BF6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58802"/>
            <a:ext cx="10512424" cy="1498599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C69C6F5-879D-4843-8A4A-58CDCFB0A56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057402"/>
            <a:ext cx="5056187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89" y="2943224"/>
            <a:ext cx="5056187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EA83E5D6-65BE-4A16-B769-078D0CAC4FE0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172202" y="2057401"/>
            <a:ext cx="5180012" cy="885825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11" name="Kaavion paikkamerkki 4">
            <a:extLst>
              <a:ext uri="{FF2B5EF4-FFF2-40B4-BE49-F238E27FC236}">
                <a16:creationId xmlns:a16="http://schemas.microsoft.com/office/drawing/2014/main" id="{34EE46F5-3FD0-48A0-8B5F-915B3787CE4C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172201" y="2943223"/>
            <a:ext cx="5180012" cy="30003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57E2D39E-10D1-4D7C-8DE3-DB65E0713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37319AEC-4B7E-41EF-ABD5-AE26BC090F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25.5.2026</a:t>
            </a:fld>
            <a:endParaRPr lang="fi-FI" dirty="0"/>
          </a:p>
        </p:txBody>
      </p:sp>
      <p:sp>
        <p:nvSpPr>
          <p:cNvPr id="22" name="Dian numeron paikkamerkki 5">
            <a:extLst>
              <a:ext uri="{FF2B5EF4-FFF2-40B4-BE49-F238E27FC236}">
                <a16:creationId xmlns:a16="http://schemas.microsoft.com/office/drawing/2014/main" id="{A9663ADD-0E94-4940-8561-7762E5138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EF6D34A8-9C65-46E2-B152-75D11FC23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0826024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Kaavio ilman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E9C63D64-D247-4679-8CDF-EBB551FA8A8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39790" y="676275"/>
            <a:ext cx="10512423" cy="52101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sz="15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2ED6431E-83DC-42F7-BF2A-6384BC3C0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8F6BC17A-856D-44D2-869D-ABAD3E5C9D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25.5.2026</a:t>
            </a:fld>
            <a:endParaRPr lang="fi-FI" dirty="0"/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9016A027-13D8-4BB8-B8BA-A6FFC480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7298BF68-8D36-4763-B288-DA8C28EFA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7813628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5" y="714105"/>
            <a:ext cx="6709913" cy="17025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60123988-452A-49E5-8271-217CD20AA6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C1B9FF84-DB96-486B-A031-72ABD9A7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5925BE2-AF77-497F-BF92-EFDE24BA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25.5.2026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ED300B1D-AD41-4915-9401-2AC46ADB0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9333DD25-6477-4203-AA4A-3430D641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5191297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huoneist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09705"/>
            <a:ext cx="6711587" cy="170699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E7FB459B-B885-4508-BD4D-F6D0892690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91CEBD-4650-4884-BA8C-46ADA6481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4B705B8-CA8A-4400-8457-6B5BAA051C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25.5.2026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2B1BB404-1782-4200-9EBB-8E2C0862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C4A9FA74-3D9B-4F1D-8469-5A8C0442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9037799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tutkim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49" y="718413"/>
            <a:ext cx="6711587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0A55583A-0263-4968-8D89-D2CF5DD094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815BD10E-94DE-46FC-A9F4-7B3697020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05FEE77E-2F24-4AF6-87B8-D55FCC420E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25.5.2026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1C331AD-886E-4A5F-AF89-AEEE6F9C9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EAA22591-6D9B-49A7-9561-41B9DFB5F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1071970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Välidia kart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06228B-6487-48DF-A8A3-C29EDBA68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625" y="718413"/>
            <a:ext cx="6718621" cy="16982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3C46B468-49E3-47EA-A951-19205FB5EB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627" y="2416696"/>
            <a:ext cx="4933364" cy="101230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Alaotsikko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B2C4E7F-B7B3-404B-9DCC-092758C18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BA53ACAB-394A-4AB5-B44E-E0ADCDF8C8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25.5.2026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81CEFC88-3705-4EFF-966C-A18822435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1F42867E-BC75-486A-82B5-1AF398D41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5514055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Päätösdia 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6" y="1776051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Kiitos</a:t>
            </a:r>
            <a:endParaRPr lang="en-GB" dirty="0"/>
          </a:p>
        </p:txBody>
      </p:sp>
      <p:sp>
        <p:nvSpPr>
          <p:cNvPr id="7" name="Kuvan paikkamerkki 28">
            <a:extLst>
              <a:ext uri="{FF2B5EF4-FFF2-40B4-BE49-F238E27FC236}">
                <a16:creationId xmlns:a16="http://schemas.microsoft.com/office/drawing/2014/main" id="{9E3D1CDC-92E4-4968-9716-3C17479217FB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857878" y="1769371"/>
            <a:ext cx="3476625" cy="3498215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Kuva 2">
            <a:extLst>
              <a:ext uri="{FF2B5EF4-FFF2-40B4-BE49-F238E27FC236}">
                <a16:creationId xmlns:a16="http://schemas.microsoft.com/office/drawing/2014/main" id="{2CF80CA3-E571-4D6B-8726-517E30F7B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562558">
            <a:off x="6830981" y="1784311"/>
            <a:ext cx="3482976" cy="3506430"/>
          </a:xfrm>
          <a:custGeom>
            <a:avLst/>
            <a:gdLst>
              <a:gd name="connsiteX0" fmla="*/ 1110557 w 1138369"/>
              <a:gd name="connsiteY0" fmla="*/ 569684 h 1146035"/>
              <a:gd name="connsiteX1" fmla="*/ 786707 w 1138369"/>
              <a:gd name="connsiteY1" fmla="*/ 75337 h 1146035"/>
              <a:gd name="connsiteX2" fmla="*/ 559060 w 1138369"/>
              <a:gd name="connsiteY2" fmla="*/ 26759 h 1146035"/>
              <a:gd name="connsiteX3" fmla="*/ 73285 w 1138369"/>
              <a:gd name="connsiteY3" fmla="*/ 347752 h 1146035"/>
              <a:gd name="connsiteX4" fmla="*/ 27565 w 1138369"/>
              <a:gd name="connsiteY4" fmla="*/ 577304 h 1146035"/>
              <a:gd name="connsiteX5" fmla="*/ 351415 w 1138369"/>
              <a:gd name="connsiteY5" fmla="*/ 1070699 h 1146035"/>
              <a:gd name="connsiteX6" fmla="*/ 579062 w 1138369"/>
              <a:gd name="connsiteY6" fmla="*/ 1119277 h 1146035"/>
              <a:gd name="connsiteX7" fmla="*/ 1064837 w 1138369"/>
              <a:gd name="connsiteY7" fmla="*/ 798284 h 1146035"/>
              <a:gd name="connsiteX8" fmla="*/ 1110557 w 1138369"/>
              <a:gd name="connsiteY8" fmla="*/ 569684 h 114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369" h="1146035">
                <a:moveTo>
                  <a:pt x="1110557" y="569684"/>
                </a:moveTo>
                <a:lnTo>
                  <a:pt x="786707" y="75337"/>
                </a:lnTo>
                <a:cubicBezTo>
                  <a:pt x="736225" y="-1816"/>
                  <a:pt x="634307" y="-22771"/>
                  <a:pt x="559060" y="26759"/>
                </a:cubicBezTo>
                <a:lnTo>
                  <a:pt x="73285" y="347752"/>
                </a:lnTo>
                <a:cubicBezTo>
                  <a:pt x="-1963" y="397282"/>
                  <a:pt x="-22918" y="500152"/>
                  <a:pt x="27565" y="577304"/>
                </a:cubicBezTo>
                <a:lnTo>
                  <a:pt x="351415" y="1070699"/>
                </a:lnTo>
                <a:cubicBezTo>
                  <a:pt x="401897" y="1147852"/>
                  <a:pt x="503815" y="1168807"/>
                  <a:pt x="579062" y="1119277"/>
                </a:cubicBezTo>
                <a:lnTo>
                  <a:pt x="1064837" y="798284"/>
                </a:lnTo>
                <a:cubicBezTo>
                  <a:pt x="1141037" y="748754"/>
                  <a:pt x="1161040" y="646837"/>
                  <a:pt x="1110557" y="569684"/>
                </a:cubicBezTo>
                <a:close/>
              </a:path>
            </a:pathLst>
          </a:custGeom>
          <a:noFill/>
          <a:ln w="12700" cap="flat">
            <a:gradFill flip="none" rotWithShape="1">
              <a:gsLst>
                <a:gs pos="0">
                  <a:schemeClr val="accent2"/>
                </a:gs>
                <a:gs pos="87000">
                  <a:schemeClr val="accent3"/>
                </a:gs>
              </a:gsLst>
              <a:lin ang="5400000" scaled="1"/>
              <a:tileRect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50875505-EE3C-476B-B37D-EE93408CA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8C3E969-D6B6-4457-89C1-0F00DC83F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25.5.2026</a:t>
            </a:fld>
            <a:endParaRPr lang="fi-FI" dirty="0"/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CC742ADB-7D28-4293-9676-CD9FEB99D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0BF8D845-87D1-4324-B4A6-0A9EEEC43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6327037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Päätösdia ilman kuv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71F989-E9D8-47B6-9E91-E1BD6857E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7856" y="1776051"/>
            <a:ext cx="5360987" cy="1039965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Kiitos</a:t>
            </a:r>
            <a:endParaRPr lang="en-GB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A7D3D1F-1BBC-4D9C-A946-958EE7833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4575" y="6476453"/>
            <a:ext cx="1905000" cy="124918"/>
          </a:xfrm>
          <a:prstGeom prst="rect">
            <a:avLst/>
          </a:prstGeom>
        </p:spPr>
      </p:pic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1C5E70CC-2152-4895-865A-BF141EF3FD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59505" y="6356352"/>
            <a:ext cx="1008017" cy="365125"/>
          </a:xfrm>
        </p:spPr>
        <p:txBody>
          <a:bodyPr/>
          <a:lstStyle/>
          <a:p>
            <a:fld id="{5F33D40F-B22E-45FF-BADA-EE8B5ACB92FA}" type="datetime1">
              <a:rPr lang="fi-FI" smtClean="0"/>
              <a:pPr/>
              <a:t>25.5.2026</a:t>
            </a:fld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AC4622-83C6-4A7B-A69F-6F3FA0663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7521" y="6356351"/>
            <a:ext cx="1071155" cy="365125"/>
          </a:xfr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C67C9B03-AE59-4ADB-B750-D7B92C315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38675" y="6356352"/>
            <a:ext cx="6715124" cy="365125"/>
          </a:xfrm>
        </p:spPr>
        <p:txBody>
          <a:bodyPr lIns="21600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664713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295467" y="1916832"/>
            <a:ext cx="4416491" cy="639762"/>
          </a:xfrm>
        </p:spPr>
        <p:txBody>
          <a:bodyPr lIns="0" anchor="b">
            <a:noAutofit/>
          </a:bodyPr>
          <a:lstStyle>
            <a:lvl1pPr marL="0" indent="0">
              <a:lnSpc>
                <a:spcPts val="2500"/>
              </a:lnSpc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8021" y="1916832"/>
            <a:ext cx="4416491" cy="648072"/>
          </a:xfrm>
        </p:spPr>
        <p:txBody>
          <a:bodyPr lIns="0" anchor="b">
            <a:noAutofit/>
          </a:bodyPr>
          <a:lstStyle>
            <a:lvl1pPr marL="0" indent="0">
              <a:lnSpc>
                <a:spcPts val="2500"/>
              </a:lnSpc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708920"/>
            <a:ext cx="4416491" cy="3312368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Sisällön paikkamerkki 9"/>
          <p:cNvSpPr>
            <a:spLocks noGrp="1"/>
          </p:cNvSpPr>
          <p:nvPr>
            <p:ph sz="quarter" idx="11"/>
          </p:nvPr>
        </p:nvSpPr>
        <p:spPr>
          <a:xfrm>
            <a:off x="6288021" y="2708920"/>
            <a:ext cx="4416491" cy="3312368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defRPr sz="1600"/>
            </a:lvl1pPr>
            <a:lvl2pPr>
              <a:lnSpc>
                <a:spcPct val="100000"/>
              </a:lnSpc>
              <a:spcBef>
                <a:spcPts val="900"/>
              </a:spcBef>
              <a:defRPr sz="1600"/>
            </a:lvl2pPr>
            <a:lvl3pPr>
              <a:lnSpc>
                <a:spcPct val="100000"/>
              </a:lnSpc>
              <a:spcBef>
                <a:spcPts val="900"/>
              </a:spcBef>
              <a:defRPr sz="1400"/>
            </a:lvl3pPr>
            <a:lvl4pPr>
              <a:lnSpc>
                <a:spcPct val="100000"/>
              </a:lnSpc>
              <a:spcBef>
                <a:spcPts val="900"/>
              </a:spcBef>
              <a:defRPr sz="1400"/>
            </a:lvl4pPr>
            <a:lvl5pPr>
              <a:lnSpc>
                <a:spcPct val="100000"/>
              </a:lnSpc>
              <a:spcBef>
                <a:spcPts val="900"/>
              </a:spcBef>
              <a:defRPr sz="13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33673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Päätösdia - Yhteiseen suunta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FE0BB88F-3373-4FAE-9E43-2FB8D1686537}"/>
              </a:ext>
            </a:extLst>
          </p:cNvPr>
          <p:cNvSpPr txBox="1"/>
          <p:nvPr/>
        </p:nvSpPr>
        <p:spPr>
          <a:xfrm>
            <a:off x="838200" y="2203270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>
                <a:solidFill>
                  <a:schemeClr val="accent3"/>
                </a:solidFill>
                <a:latin typeface="+mj-lt"/>
              </a:rPr>
              <a:t>Yhteiseen suuntaan</a:t>
            </a:r>
            <a:endParaRPr lang="en-GB" sz="3600" dirty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6" name="Kuva 5" descr="Maanmittauslaitoksen logo">
            <a:extLst>
              <a:ext uri="{FF2B5EF4-FFF2-40B4-BE49-F238E27FC236}">
                <a16:creationId xmlns:a16="http://schemas.microsoft.com/office/drawing/2014/main" id="{08A505F1-518D-418B-91D4-00F1193C8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0966" y="3496493"/>
            <a:ext cx="2330071" cy="124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43720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897159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9 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594E4F5-1948-4CB9-9E46-B75F0AB58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561975"/>
            <a:ext cx="2628900" cy="5614989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8BD25F0-26A7-413C-8B5A-B360AA6E9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561975"/>
            <a:ext cx="7734300" cy="5614988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52C62BB2-ACB3-4099-B04E-ACF7EB56E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858500" y="3366542"/>
            <a:ext cx="1905000" cy="124919"/>
          </a:xfrm>
          <a:prstGeom prst="rect">
            <a:avLst/>
          </a:prstGeom>
        </p:spPr>
      </p:pic>
      <p:sp>
        <p:nvSpPr>
          <p:cNvPr id="8" name="Päivämäärän paikkamerkki 9">
            <a:extLst>
              <a:ext uri="{FF2B5EF4-FFF2-40B4-BE49-F238E27FC236}">
                <a16:creationId xmlns:a16="http://schemas.microsoft.com/office/drawing/2014/main" id="{182F25CC-7185-4841-AEDA-65C83A44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185467" y="2439504"/>
            <a:ext cx="1008017" cy="365125"/>
          </a:xfrm>
          <a:prstGeom prst="rect">
            <a:avLst/>
          </a:prstGeom>
        </p:spPr>
        <p:txBody>
          <a:bodyPr/>
          <a:lstStyle/>
          <a:p>
            <a:fld id="{C312FA34-5D1D-499F-961D-1685BB9FE7CA}" type="datetime1">
              <a:rPr lang="fi-FI" smtClean="0"/>
              <a:t>25.5.2026</a:t>
            </a:fld>
            <a:endParaRPr lang="fi-FI" dirty="0"/>
          </a:p>
        </p:txBody>
      </p:sp>
      <p:sp>
        <p:nvSpPr>
          <p:cNvPr id="9" name="Alatunnisteen paikkamerkki 10">
            <a:extLst>
              <a:ext uri="{FF2B5EF4-FFF2-40B4-BE49-F238E27FC236}">
                <a16:creationId xmlns:a16="http://schemas.microsoft.com/office/drawing/2014/main" id="{120A267C-074E-43C6-9780-69FC7B7FA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21762" y="5116899"/>
            <a:ext cx="2280603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11">
            <a:extLst>
              <a:ext uri="{FF2B5EF4-FFF2-40B4-BE49-F238E27FC236}">
                <a16:creationId xmlns:a16="http://schemas.microsoft.com/office/drawing/2014/main" id="{18E79A4F-AC04-462E-9416-8667E3699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-217038" y="3479090"/>
            <a:ext cx="1071155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FD9DCBC-5494-467A-BD56-DECE01DFD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633961" y="1082416"/>
            <a:ext cx="1905000" cy="12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03638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" y="1877"/>
            <a:ext cx="12191485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91477" y="980728"/>
            <a:ext cx="9408531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91477" y="2708920"/>
            <a:ext cx="9408531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193504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0"/>
          </p:nvPr>
        </p:nvSpPr>
        <p:spPr>
          <a:xfrm>
            <a:off x="1295467" y="2060848"/>
            <a:ext cx="9409045" cy="3960441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>
              <a:spcBef>
                <a:spcPts val="900"/>
              </a:spcBef>
              <a:defRPr sz="2000"/>
            </a:lvl2pPr>
            <a:lvl3pPr>
              <a:spcBef>
                <a:spcPts val="900"/>
              </a:spcBef>
              <a:defRPr sz="1800"/>
            </a:lvl3pPr>
            <a:lvl4pPr>
              <a:spcBef>
                <a:spcPts val="900"/>
              </a:spcBef>
              <a:defRPr sz="1800"/>
            </a:lvl4pPr>
            <a:lvl5pPr>
              <a:spcBef>
                <a:spcPts val="900"/>
              </a:spcBef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536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52156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35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69" y="476672"/>
            <a:ext cx="3360372" cy="1224136"/>
          </a:xfrm>
        </p:spPr>
        <p:txBody>
          <a:bodyPr anchor="b"/>
          <a:lstStyle>
            <a:lvl1pPr algn="l">
              <a:lnSpc>
                <a:spcPts val="2500"/>
              </a:lnSpc>
              <a:defRPr sz="20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1904" y="476673"/>
            <a:ext cx="5472608" cy="5544616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67" y="1844825"/>
            <a:ext cx="3360373" cy="4176465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80608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595" y="4941168"/>
            <a:ext cx="7200800" cy="572616"/>
          </a:xfrm>
        </p:spPr>
        <p:txBody>
          <a:bodyPr anchor="b">
            <a:noAutofit/>
          </a:bodyPr>
          <a:lstStyle>
            <a:lvl1pPr algn="ctr">
              <a:lnSpc>
                <a:spcPts val="2500"/>
              </a:lnSpc>
              <a:defRPr sz="20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47595" y="620688"/>
            <a:ext cx="7200800" cy="41764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7595" y="5661248"/>
            <a:ext cx="7200800" cy="500608"/>
          </a:xfrm>
        </p:spPr>
        <p:txBody>
          <a:bodyPr>
            <a:noAutofit/>
          </a:bodyPr>
          <a:lstStyle>
            <a:lvl1pPr marL="0" indent="0" algn="ctr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0898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isätieto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76" name="Picture 3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" y="1877"/>
            <a:ext cx="12191485" cy="68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91477" y="980728"/>
            <a:ext cx="9408531" cy="1368152"/>
          </a:xfrm>
        </p:spPr>
        <p:txBody>
          <a:bodyPr anchor="b">
            <a:normAutofit/>
          </a:bodyPr>
          <a:lstStyle>
            <a:lvl1pPr algn="ctr">
              <a:lnSpc>
                <a:spcPts val="5200"/>
              </a:lnSpc>
              <a:defRPr sz="3800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fi-FI" noProof="0" dirty="0"/>
              <a:t>Lisätietoja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91477" y="2708920"/>
            <a:ext cx="9408531" cy="576064"/>
          </a:xfrm>
        </p:spPr>
        <p:txBody>
          <a:bodyPr lIns="0">
            <a:norm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noProof="0" dirty="0"/>
              <a:t>www.maanmittauslaitos.fi</a:t>
            </a:r>
          </a:p>
        </p:txBody>
      </p:sp>
    </p:spTree>
    <p:extLst>
      <p:ext uri="{BB962C8B-B14F-4D97-AF65-F5344CB8AC3E}">
        <p14:creationId xmlns:p14="http://schemas.microsoft.com/office/powerpoint/2010/main" val="201386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5" name="Picture 3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7" y="1875"/>
            <a:ext cx="12188668" cy="685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95467" y="476672"/>
            <a:ext cx="940904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fi-FI" dirty="0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67" y="2060848"/>
            <a:ext cx="940904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dirty="0"/>
              <a:t>Normaali teksti</a:t>
            </a:r>
          </a:p>
          <a:p>
            <a:pPr lvl="1"/>
            <a:r>
              <a:rPr lang="da-DK" dirty="0"/>
              <a:t>Sisennetty teksti</a:t>
            </a:r>
          </a:p>
          <a:p>
            <a:pPr lvl="2"/>
            <a:r>
              <a:rPr lang="fi-FI" dirty="0"/>
              <a:t>Sisennetty teksti</a:t>
            </a:r>
          </a:p>
          <a:p>
            <a:pPr lvl="3"/>
            <a:r>
              <a:rPr lang="fi-FI" dirty="0"/>
              <a:t>Sisennetty teksti</a:t>
            </a:r>
          </a:p>
          <a:p>
            <a:pPr lvl="4"/>
            <a:r>
              <a:rPr lang="fi-FI" dirty="0"/>
              <a:t>Sisennetty teksti</a:t>
            </a:r>
          </a:p>
        </p:txBody>
      </p:sp>
    </p:spTree>
    <p:extLst>
      <p:ext uri="{BB962C8B-B14F-4D97-AF65-F5344CB8AC3E}">
        <p14:creationId xmlns:p14="http://schemas.microsoft.com/office/powerpoint/2010/main" val="21032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3" r:id="rId2"/>
    <p:sldLayoutId id="2147483707" r:id="rId3"/>
    <p:sldLayoutId id="2147483708" r:id="rId4"/>
    <p:sldLayoutId id="2147483705" r:id="rId5"/>
    <p:sldLayoutId id="2147483706" r:id="rId6"/>
    <p:sldLayoutId id="2147483709" r:id="rId7"/>
    <p:sldLayoutId id="2147483710" r:id="rId8"/>
    <p:sldLayoutId id="2147483711" r:id="rId9"/>
  </p:sldLayoutIdLst>
  <p:hf hdr="0" dt="0"/>
  <p:txStyles>
    <p:titleStyle>
      <a:lvl1pPr algn="l" rtl="0" eaLnBrk="1" fontAlgn="base" hangingPunct="1">
        <a:lnSpc>
          <a:spcPts val="3800"/>
        </a:lnSpc>
        <a:spcBef>
          <a:spcPct val="0"/>
        </a:spcBef>
        <a:spcAft>
          <a:spcPct val="0"/>
        </a:spcAft>
        <a:defRPr sz="3800" b="1" spc="0" baseline="0">
          <a:solidFill>
            <a:schemeClr val="tx1">
              <a:lumMod val="50000"/>
            </a:schemeClr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rgbClr val="ED1C24"/>
          </a:solidFill>
          <a:latin typeface="Verdana" pitchFamily="34" charset="0"/>
          <a:cs typeface="Arial" charset="0"/>
        </a:defRPr>
      </a:lvl9pPr>
    </p:titleStyle>
    <p:bodyStyle>
      <a:lvl1pPr marL="266700" indent="-26670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20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42925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2000">
          <a:solidFill>
            <a:schemeClr val="tx1">
              <a:lumMod val="50000"/>
            </a:schemeClr>
          </a:solidFill>
          <a:latin typeface="+mn-lt"/>
          <a:cs typeface="+mn-cs"/>
        </a:defRPr>
      </a:lvl2pPr>
      <a:lvl3pPr marL="809625" indent="-17145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800">
          <a:solidFill>
            <a:schemeClr val="tx1">
              <a:lumMod val="50000"/>
            </a:schemeClr>
          </a:solidFill>
          <a:latin typeface="+mn-lt"/>
          <a:cs typeface="+mn-cs"/>
        </a:defRPr>
      </a:lvl3pPr>
      <a:lvl4pPr marL="1162050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800">
          <a:solidFill>
            <a:schemeClr val="tx1">
              <a:lumMod val="50000"/>
            </a:schemeClr>
          </a:solidFill>
          <a:latin typeface="+mn-lt"/>
          <a:cs typeface="+mn-cs"/>
        </a:defRPr>
      </a:lvl4pPr>
      <a:lvl5pPr marL="1524000" indent="-180975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FF7900"/>
        </a:buClr>
        <a:buSzPct val="80000"/>
        <a:buChar char="•"/>
        <a:tabLst>
          <a:tab pos="2066925" algn="l"/>
        </a:tabLst>
        <a:defRPr sz="1600">
          <a:solidFill>
            <a:schemeClr val="tx1">
              <a:lumMod val="50000"/>
            </a:schemeClr>
          </a:solidFill>
          <a:latin typeface="+mn-lt"/>
          <a:cs typeface="+mn-cs"/>
        </a:defRPr>
      </a:lvl5pPr>
      <a:lvl6pPr marL="16002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6pPr>
      <a:lvl7pPr marL="20574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7pPr>
      <a:lvl8pPr marL="25146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8pPr>
      <a:lvl9pPr marL="2971800" indent="-1714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D2D2D2"/>
        </a:buClr>
        <a:buSzPct val="90000"/>
        <a:buChar char="•"/>
        <a:tabLst>
          <a:tab pos="2066925" algn="l"/>
        </a:tabLst>
        <a:defRPr sz="1100">
          <a:solidFill>
            <a:srgbClr val="3D3D3D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4800BCB-83C5-4562-952E-00F2B1FC0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670BC8-8EDE-4E2E-B957-2AEFFBDD7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4801"/>
            <a:ext cx="10515600" cy="4082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DC9EC2-A7EB-4378-B476-B7102C091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49577" y="6356352"/>
            <a:ext cx="1008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8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fld id="{5F33D40F-B22E-45FF-BADA-EE8B5ACB92FA}" type="datetime1">
              <a:rPr lang="fi-FI" smtClean="0"/>
              <a:pPr/>
              <a:t>25.5.2026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BDDBD63-0D24-42DD-B8A1-5B551C489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8747" y="6356352"/>
            <a:ext cx="7025053" cy="365125"/>
          </a:xfrm>
          <a:prstGeom prst="rect">
            <a:avLst/>
          </a:prstGeom>
        </p:spPr>
        <p:txBody>
          <a:bodyPr vert="horz" lIns="252000" tIns="45720" rIns="91440" bIns="45720" rtlCol="0" anchor="ctr"/>
          <a:lstStyle>
            <a:lvl1pPr algn="l">
              <a:defRPr sz="788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5C62EC-8EE7-49B8-A97F-C8784E6CD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57593" y="6356351"/>
            <a:ext cx="1071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8">
                <a:solidFill>
                  <a:schemeClr val="bg2">
                    <a:lumMod val="5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49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  <p:sldLayoutId id="2147483773" r:id="rId25"/>
    <p:sldLayoutId id="2147483774" r:id="rId26"/>
    <p:sldLayoutId id="2147483775" r:id="rId27"/>
    <p:sldLayoutId id="2147483776" r:id="rId28"/>
    <p:sldLayoutId id="2147483777" r:id="rId29"/>
    <p:sldLayoutId id="2147483778" r:id="rId30"/>
    <p:sldLayoutId id="2147483779" r:id="rId31"/>
    <p:sldLayoutId id="2147483780" r:id="rId32"/>
    <p:sldLayoutId id="2147483781" r:id="rId33"/>
    <p:sldLayoutId id="2147483782" r:id="rId34"/>
    <p:sldLayoutId id="2147483783" r:id="rId3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3"/>
          </a:solidFill>
          <a:latin typeface="Daytona" panose="020B0604030500040204" pitchFamily="34" charset="0"/>
          <a:ea typeface="+mj-ea"/>
          <a:cs typeface="Biome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333333"/>
          </a:solidFill>
          <a:latin typeface="Daytona" panose="020B060403050004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5" userDrawn="1">
          <p15:clr>
            <a:srgbClr val="F26B43"/>
          </p15:clr>
        </p15:guide>
        <p15:guide id="2" pos="9535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452689" y="2312896"/>
            <a:ext cx="5336381" cy="1981199"/>
          </a:xfrm>
        </p:spPr>
        <p:txBody>
          <a:bodyPr anchor="b">
            <a:normAutofit/>
          </a:bodyPr>
          <a:lstStyle/>
          <a:p>
            <a:br>
              <a:rPr lang="fi-FI" sz="3300" strike="sngStrike" dirty="0"/>
            </a:br>
            <a:r>
              <a:rPr lang="fi-FI" sz="3200" dirty="0"/>
              <a:t>Voimajohtoalueen </a:t>
            </a:r>
            <a:br>
              <a:rPr lang="fi-FI" sz="3200" dirty="0"/>
            </a:br>
            <a:r>
              <a:rPr lang="fi-FI" sz="3200" dirty="0"/>
              <a:t>lunastustoimitus</a:t>
            </a:r>
            <a:br>
              <a:rPr lang="fi-FI" sz="3300" dirty="0"/>
            </a:br>
            <a:endParaRPr lang="fi-FI" sz="33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452687" y="4149080"/>
            <a:ext cx="4464844" cy="1012304"/>
          </a:xfrm>
        </p:spPr>
        <p:txBody>
          <a:bodyPr>
            <a:normAutofit/>
          </a:bodyPr>
          <a:lstStyle/>
          <a:p>
            <a:r>
              <a:rPr lang="fi-FI" dirty="0"/>
              <a:t>Huittinen-Forssa 400+110 kV</a:t>
            </a:r>
          </a:p>
          <a:p>
            <a:r>
              <a:rPr lang="fi-FI" dirty="0"/>
              <a:t>Forssa, Jokioinen, Humppila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ubtitle 5"/>
          <p:cNvSpPr txBox="1">
            <a:spLocks/>
          </p:cNvSpPr>
          <p:nvPr/>
        </p:nvSpPr>
        <p:spPr bwMode="auto">
          <a:xfrm>
            <a:off x="2567608" y="5161384"/>
            <a:ext cx="4464844" cy="18453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Clr>
                <a:srgbClr val="FF7900"/>
              </a:buClr>
              <a:buSzPct val="80000"/>
              <a:buFontTx/>
              <a:buNone/>
              <a:tabLst>
                <a:tab pos="2066925" algn="l"/>
              </a:tabLst>
              <a:defRPr sz="18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180975" algn="l" rtl="0" fontAlgn="base">
              <a:lnSpc>
                <a:spcPts val="30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2pPr>
            <a:lvl3pPr marL="809625" indent="-171450" algn="l" rtl="0" fontAlgn="base">
              <a:lnSpc>
                <a:spcPts val="28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3pPr>
            <a:lvl4pPr marL="1162050" indent="-180975" algn="l" rtl="0" fontAlgn="base">
              <a:lnSpc>
                <a:spcPts val="28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4pPr>
            <a:lvl5pPr marL="1524000" indent="-180975" algn="l" rtl="0" fontAlgn="base">
              <a:lnSpc>
                <a:spcPts val="2600"/>
              </a:lnSpc>
              <a:spcBef>
                <a:spcPts val="1500"/>
              </a:spcBef>
              <a:spcAft>
                <a:spcPct val="0"/>
              </a:spcAft>
              <a:buClr>
                <a:srgbClr val="FF7900"/>
              </a:buClr>
              <a:buSzPct val="80000"/>
              <a:buChar char="•"/>
              <a:tabLst>
                <a:tab pos="2066925" algn="l"/>
              </a:tabLst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defRPr>
            </a:lvl5pPr>
            <a:lvl6pPr marL="16002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6pPr>
            <a:lvl7pPr marL="20574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7pPr>
            <a:lvl8pPr marL="25146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8pPr>
            <a:lvl9pPr marL="2971800" indent="-171450"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D2D2D2"/>
              </a:buClr>
              <a:buSzPct val="90000"/>
              <a:buChar char="•"/>
              <a:tabLst>
                <a:tab pos="2066925" algn="l"/>
              </a:tabLst>
              <a:defRPr sz="1100">
                <a:solidFill>
                  <a:srgbClr val="3D3D3D"/>
                </a:solidFill>
                <a:latin typeface="+mn-lt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fi-FI" sz="1200" b="0" kern="0" dirty="0">
                <a:solidFill>
                  <a:srgbClr val="333333"/>
                </a:solidFill>
              </a:rPr>
              <a:t>26.05.2026 ja 27.05.2026</a:t>
            </a:r>
          </a:p>
        </p:txBody>
      </p:sp>
    </p:spTree>
    <p:extLst>
      <p:ext uri="{BB962C8B-B14F-4D97-AF65-F5344CB8AC3E}">
        <p14:creationId xmlns:p14="http://schemas.microsoft.com/office/powerpoint/2010/main" val="423647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Korvauskäsittely, </a:t>
            </a:r>
            <a:r>
              <a:rPr lang="fi-FI" sz="2000" dirty="0"/>
              <a:t>taustaa ja perusteita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None/>
            </a:pPr>
            <a:endParaRPr lang="fi-FI" sz="2000" b="1" dirty="0">
              <a:solidFill>
                <a:schemeClr val="tx1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chemeClr val="accent5"/>
              </a:buClr>
              <a:buNone/>
            </a:pPr>
            <a:r>
              <a:rPr lang="fi-FI" sz="2000" b="1" dirty="0">
                <a:solidFill>
                  <a:schemeClr val="tx1"/>
                </a:solidFill>
              </a:rPr>
              <a:t>Rakentamistyöstä aiheutuvat vahingot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Rakentamisesta aiheutuvat työnaikaiset vahingot korjaa tai korvaa urakoitsija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Mikäli vahinkoja jää korjaamatta tai niistä ei päästä sopimukseen, vaatimukset tulee viime kädessä esittää lunastustoimituksessa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tx1"/>
                </a:solidFill>
              </a:rPr>
              <a:t>Lunastustoimikunta määrää vahingoista rahakorvauksen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Daytona" panose="020B0604030500040204" pitchFamily="34" charset="0"/>
              <a:buChar char="–"/>
            </a:pPr>
            <a:endParaRPr lang="fi-FI" sz="1800" dirty="0">
              <a:solidFill>
                <a:schemeClr val="tx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1126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Korvauskäsittely, </a:t>
            </a:r>
            <a:r>
              <a:rPr lang="fi-FI" sz="2000" dirty="0"/>
              <a:t>taustaa ja perusteita</a:t>
            </a: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 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77615"/>
            <a:ext cx="10515600" cy="3999657"/>
          </a:xfrm>
        </p:spPr>
        <p:txBody>
          <a:bodyPr/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endParaRPr lang="fi-FI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2000" b="1" dirty="0">
                <a:solidFill>
                  <a:srgbClr val="000000"/>
                </a:solidFill>
              </a:rPr>
              <a:t>Edunvalvonta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Asianosaiselle voidaan vaadittaessa määrätä korvausta </a:t>
            </a:r>
            <a:r>
              <a:rPr lang="fi-FI" sz="1800" u="sng" dirty="0">
                <a:solidFill>
                  <a:schemeClr val="tx1"/>
                </a:solidFill>
              </a:rPr>
              <a:t>välttämättömistä</a:t>
            </a:r>
            <a:r>
              <a:rPr lang="fi-FI" sz="1800" dirty="0">
                <a:solidFill>
                  <a:schemeClr val="tx1"/>
                </a:solidFill>
              </a:rPr>
              <a:t> edunvalvontakustannuksista: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Ansionmenetyksestä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Matkakustannuksista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Selvityskustannuksista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Asiamieskustannuksista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2513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Korvauskäsittely, </a:t>
            </a:r>
            <a:r>
              <a:rPr lang="fi-FI" sz="2000" dirty="0"/>
              <a:t>taustaa ja perusteita</a:t>
            </a: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 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endParaRPr lang="fi-FI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2000" b="1" dirty="0">
                <a:solidFill>
                  <a:srgbClr val="000000"/>
                </a:solidFill>
              </a:rPr>
              <a:t>Korvausten määrääminen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Korvaus määrätään ennakkohaltuunoton ajankohdan mukaan</a:t>
            </a:r>
          </a:p>
          <a:p>
            <a:pPr lvl="2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Haltuunoton ja maksamisen väliseltä ajalta maksetaan kuuden prosentin vuotuinen korko.</a:t>
            </a:r>
          </a:p>
          <a:p>
            <a:pPr lvl="2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Jos yleinen hintataso haltuunoton jälkeen nousee, maksamatta oleva osa korvataan kohonneen hintatason mukaan (ns. indeksikorotus).</a:t>
            </a:r>
          </a:p>
          <a:p>
            <a:pPr lvl="2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Kohteen- ja haitankorvauksille määrätään lisäksi 25 % korotus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Korvaus voidaan tarpeen mukaan määrätä talletettavaksi Lupa- ja valvontavirastoon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dirty="0">
                <a:solidFill>
                  <a:schemeClr val="tx1"/>
                </a:solidFill>
              </a:rPr>
              <a:t>Pääsääntöisesti korvaukset kuuluvat lunastuksen kohteena olevalle kiinteistölle, mikä otettava huomioon omistajanvaihdostilanteessa.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0946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>
                <a:solidFill>
                  <a:srgbClr val="2B7D93"/>
                </a:solidFill>
              </a:rPr>
              <a:t>Korvauskäsittely, </a:t>
            </a:r>
            <a:r>
              <a:rPr lang="fi-FI" sz="2000" dirty="0">
                <a:solidFill>
                  <a:srgbClr val="2B7D93"/>
                </a:solidFill>
              </a:rPr>
              <a:t>taustaa ja perusteita</a:t>
            </a: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2B7D93"/>
                </a:solidFill>
                <a:effectLst/>
                <a:uLnTx/>
                <a:uFillTx/>
                <a:latin typeface="Daytona" panose="020B0604020202020204" pitchFamily="34" charset="0"/>
                <a:ea typeface="+mj-ea"/>
                <a:cs typeface="Biome" panose="020B0502040204020203" pitchFamily="34" charset="0"/>
              </a:rPr>
              <a:t> 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endParaRPr lang="fi-FI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2000" b="1" dirty="0">
                <a:solidFill>
                  <a:srgbClr val="000000"/>
                </a:solidFill>
              </a:rPr>
              <a:t>Korvausten määrääminen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dirty="0">
                <a:solidFill>
                  <a:schemeClr val="tx1"/>
                </a:solidFill>
              </a:rPr>
              <a:t>Lunastuksen kohteena oleville kiinteistöille </a:t>
            </a:r>
            <a:r>
              <a:rPr lang="fi-FI" u="sng" dirty="0">
                <a:solidFill>
                  <a:schemeClr val="tx1"/>
                </a:solidFill>
              </a:rPr>
              <a:t>korvaukset määrätään viran puolesta</a:t>
            </a:r>
          </a:p>
          <a:p>
            <a:pPr lvl="2">
              <a:spcBef>
                <a:spcPct val="2000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Naapureille</a:t>
            </a:r>
            <a:r>
              <a:rPr lang="fi-FI" dirty="0">
                <a:solidFill>
                  <a:schemeClr val="tx1"/>
                </a:solidFill>
              </a:rPr>
              <a:t> vain vaatimuksesta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dirty="0">
                <a:solidFill>
                  <a:schemeClr val="tx1"/>
                </a:solidFill>
              </a:rPr>
              <a:t>Asianosaisen on hyvä esittää näkemyksensä aiheutuneista haitoista ja vahingoista, sillä lunastustoimikunta ei voi aina havaita kaikkia aiheutuneita menetyksiä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8281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F5EABD-EDA1-30F4-3DF2-2A1C461E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49" y="718413"/>
            <a:ext cx="6711587" cy="766371"/>
          </a:xfrm>
        </p:spPr>
        <p:txBody>
          <a:bodyPr/>
          <a:lstStyle/>
          <a:p>
            <a:r>
              <a:rPr lang="fi-FI" dirty="0"/>
              <a:t>Huomioitavaa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229F72D-B4AE-D754-C75E-0C47D15D8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626" y="1628800"/>
            <a:ext cx="7943661" cy="4608512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fi-FI" sz="2000" dirty="0"/>
              <a:t>Osasta kuvioita puuttuu maalajityypitys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Reunavyöhykkeen varastorakennuksia puuttuu kuvioinnista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Tiloilta, joilta puusto lunastettu eli 3 tilaa Jokioisilla ja 2 Humppilassa puuttuu arviokirjasta puustomäärät</a:t>
            </a:r>
          </a:p>
          <a:p>
            <a:pPr marL="285750" indent="-285750">
              <a:buFontTx/>
              <a:buChar char="-"/>
            </a:pPr>
            <a:r>
              <a:rPr lang="fi-FI" sz="2000" dirty="0"/>
              <a:t>Uudet pylväsalat korvataan kokonaisuudessaan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EAEB8A1-6F78-6ADC-4FBE-8445DE43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SIVU </a:t>
            </a:r>
            <a:fld id="{395C3D94-F3B0-4BF8-973B-87B4959310A4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192064-400D-8077-6D23-A7ACAE99B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1714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212" y="718413"/>
            <a:ext cx="5033690" cy="1698285"/>
          </a:xfrm>
        </p:spPr>
        <p:txBody>
          <a:bodyPr anchor="b">
            <a:normAutofit/>
          </a:bodyPr>
          <a:lstStyle/>
          <a:p>
            <a:r>
              <a:rPr lang="fi-FI" sz="3200" dirty="0"/>
              <a:t>Lisätietoja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2471" y="2416696"/>
            <a:ext cx="3700023" cy="1012304"/>
          </a:xfrm>
        </p:spPr>
        <p:txBody>
          <a:bodyPr>
            <a:normAutofit/>
          </a:bodyPr>
          <a:lstStyle/>
          <a:p>
            <a:r>
              <a:rPr lang="fi-FI"/>
              <a:t>www.maanmittauslaitos.fi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27CC209-1C2D-47BD-B58F-C9E85D778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99641" y="6356351"/>
            <a:ext cx="80336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SIVU </a:t>
            </a:r>
            <a:fld id="{395C3D94-F3B0-4BF8-973B-87B4959310A4}" type="slidenum">
              <a:rPr lang="fi-FI" smtClean="0"/>
              <a:pPr>
                <a:spcAft>
                  <a:spcPts val="600"/>
                </a:spcAft>
              </a:pPr>
              <a:t>15</a:t>
            </a:fld>
            <a:endParaRPr lang="fi-F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91E533F-490C-4622-A68E-127724337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3007" y="6356352"/>
            <a:ext cx="5036343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8928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Esityksen sisältö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000" dirty="0"/>
              <a:t>• Toimituksen tarkoitus</a:t>
            </a:r>
          </a:p>
          <a:p>
            <a:pPr marL="0" indent="0">
              <a:buNone/>
            </a:pPr>
            <a:r>
              <a:rPr lang="fi-FI" sz="2000" dirty="0"/>
              <a:t>• Lunastustoimikunta ja asianosaiset</a:t>
            </a:r>
          </a:p>
          <a:p>
            <a:pPr marL="0" indent="0">
              <a:buNone/>
            </a:pPr>
            <a:r>
              <a:rPr lang="fi-FI" sz="2000" dirty="0"/>
              <a:t>• Lunastustoimituksen eteneminen?</a:t>
            </a:r>
          </a:p>
          <a:p>
            <a:pPr marL="0" indent="0">
              <a:buNone/>
            </a:pPr>
            <a:r>
              <a:rPr lang="fi-FI" sz="2000" dirty="0"/>
              <a:t>• </a:t>
            </a:r>
            <a:r>
              <a:rPr lang="fi-FI" sz="2000" strike="sngStrike" dirty="0"/>
              <a:t>Alkukokous</a:t>
            </a:r>
          </a:p>
          <a:p>
            <a:pPr marL="0" indent="0">
              <a:buNone/>
            </a:pPr>
            <a:r>
              <a:rPr lang="fi-FI" sz="2000" strike="sngStrike" dirty="0"/>
              <a:t>• Haltuunotto</a:t>
            </a:r>
          </a:p>
          <a:p>
            <a:pPr marL="0" indent="0">
              <a:buNone/>
            </a:pPr>
            <a:r>
              <a:rPr lang="fi-FI" sz="2000" strike="sngStrike" dirty="0"/>
              <a:t>• Rakennustyöt</a:t>
            </a:r>
          </a:p>
          <a:p>
            <a:pPr marL="0" indent="0">
              <a:buNone/>
            </a:pPr>
            <a:r>
              <a:rPr lang="fi-FI" sz="2000" dirty="0"/>
              <a:t>• Jatkokokous</a:t>
            </a:r>
          </a:p>
          <a:p>
            <a:pPr marL="0" indent="0">
              <a:buNone/>
            </a:pPr>
            <a:r>
              <a:rPr lang="fi-FI" sz="2000" dirty="0"/>
              <a:t>• Loppukokous</a:t>
            </a:r>
          </a:p>
          <a:p>
            <a:pPr marL="0" indent="0">
              <a:buNone/>
            </a:pPr>
            <a:r>
              <a:rPr lang="fi-FI" sz="1400" dirty="0"/>
              <a:t>- Korvauskäsittely, taustaa ja perusteita</a:t>
            </a:r>
          </a:p>
        </p:txBody>
      </p:sp>
    </p:spTree>
    <p:extLst>
      <p:ext uri="{BB962C8B-B14F-4D97-AF65-F5344CB8AC3E}">
        <p14:creationId xmlns:p14="http://schemas.microsoft.com/office/powerpoint/2010/main" val="2551773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Toimituksen tarkoitus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3525" lvl="1" indent="-252413"/>
            <a:r>
              <a:rPr lang="fi-FI" sz="2000" dirty="0"/>
              <a:t>Lunastajalle perustetaan voimajohdon </a:t>
            </a:r>
            <a:br>
              <a:rPr lang="fi-FI" sz="2000" dirty="0"/>
            </a:br>
            <a:r>
              <a:rPr lang="fi-FI" sz="2000" dirty="0"/>
              <a:t>rakentamiseksi ja kunnossapitämiseksi </a:t>
            </a:r>
            <a:br>
              <a:rPr lang="fi-FI" sz="2000" dirty="0"/>
            </a:br>
            <a:r>
              <a:rPr lang="fi-FI" sz="2000" u="sng" dirty="0"/>
              <a:t>pysyvä käyttöoikeus </a:t>
            </a:r>
          </a:p>
          <a:p>
            <a:pPr marL="263525" lvl="1" indent="-252413"/>
            <a:r>
              <a:rPr lang="fi-FI" sz="2000" dirty="0"/>
              <a:t>Maapohjan </a:t>
            </a:r>
            <a:r>
              <a:rPr lang="fi-FI" sz="2000" u="sng" dirty="0"/>
              <a:t>omistus jää </a:t>
            </a:r>
            <a:r>
              <a:rPr lang="fi-FI" sz="2000" dirty="0"/>
              <a:t>edelleen </a:t>
            </a:r>
            <a:br>
              <a:rPr lang="fi-FI" sz="2000" dirty="0"/>
            </a:br>
            <a:r>
              <a:rPr lang="fi-FI" sz="2000" u="sng" dirty="0"/>
              <a:t>maanomistajalle</a:t>
            </a:r>
          </a:p>
          <a:p>
            <a:pPr marL="263525" lvl="1" indent="-252413"/>
            <a:r>
              <a:rPr lang="fi-FI" sz="2000" dirty="0"/>
              <a:t>Käyttöoikeuden perustamisesta aiheutuvat </a:t>
            </a:r>
            <a:br>
              <a:rPr lang="fi-FI" sz="2000" dirty="0"/>
            </a:br>
            <a:r>
              <a:rPr lang="fi-FI" sz="2000" u="sng" dirty="0"/>
              <a:t>taloudelliset menetykset korvataan </a:t>
            </a:r>
            <a:br>
              <a:rPr lang="fi-FI" sz="2000" u="sng" dirty="0"/>
            </a:br>
            <a:r>
              <a:rPr lang="fi-FI" sz="2000" dirty="0"/>
              <a:t>maanomistajalle</a:t>
            </a:r>
          </a:p>
          <a:p>
            <a:pPr lvl="1"/>
            <a:endParaRPr lang="fi-FI" dirty="0"/>
          </a:p>
        </p:txBody>
      </p:sp>
      <p:pic>
        <p:nvPicPr>
          <p:cNvPr id="4" name="Picture 2" descr="Kuva, jossa kuvattu johtoaukea, johtoalue sekä rakennuskieltoalue.&#10;110 kV johdon johtoaukean leveys on yleensä 26-30 metriä. 220 kV johdon johtoaukean leveys on yleensä 32-38 metriä. 400 kV johdon johtoaukean leveys on yleensä 36-42 metriä. Reunavyöhykkeen leveys on johdon molemmin puolin 10 metriä, aina yhteensä 20 metriä. Reunavyöhykkeen ja johtoaukean puoleisessa reunassa puuston pituus saa olla 10 metriä, ja kauimpana johtoaukeaa 20 metriä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8088" y="1877614"/>
            <a:ext cx="4976260" cy="411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3229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Lunastustoimikunta ja asianosaiset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  <a:spcAft>
                <a:spcPts val="1200"/>
              </a:spcAft>
            </a:pPr>
            <a:r>
              <a:rPr lang="fi-FI" sz="2000" dirty="0">
                <a:solidFill>
                  <a:schemeClr val="tx1"/>
                </a:solidFill>
              </a:rPr>
              <a:t>Lunastustoimituksen suorittaa lunastustoimikunta, johon kuuluu puheenjohtajana toimitusinsinööri ja kaksi uskottua miestä</a:t>
            </a:r>
          </a:p>
          <a:p>
            <a:pPr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Lunastustoimituksen asianosaisia ovat: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Lunastaja (voimajohdon rakentaja) 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Maanomistajat (voimajohdon välittömästä läheisyydestä) </a:t>
            </a:r>
          </a:p>
          <a:p>
            <a:pPr lvl="2"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Mahdolliset rasite-, vuokra- ym. erityisten oikeuksien haltijat, naapurit jne.</a:t>
            </a: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59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52052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dirty="0"/>
              <a:t>Lunastustoimituksen eteneminen, </a:t>
            </a:r>
            <a:r>
              <a:rPr lang="fi-FI" sz="2000" dirty="0"/>
              <a:t>jatkokokous</a:t>
            </a:r>
            <a:endParaRPr lang="fi-FI" sz="3200" dirty="0"/>
          </a:p>
        </p:txBody>
      </p:sp>
      <p:sp>
        <p:nvSpPr>
          <p:cNvPr id="4" name="Suorakulmio 3"/>
          <p:cNvSpPr/>
          <p:nvPr/>
        </p:nvSpPr>
        <p:spPr>
          <a:xfrm>
            <a:off x="820033" y="1557527"/>
            <a:ext cx="7939904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strike="sngStrike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strike="sngStrike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strike="sngStrike" kern="0" dirty="0">
                <a:solidFill>
                  <a:schemeClr val="accent3"/>
                </a:solidFill>
                <a:latin typeface="+mn-lt"/>
              </a:rPr>
              <a:t>Haltuunotto &gt; Rakennustyöt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Jatkokokous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 &gt; Loppukokous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46AD554-C627-4984-B230-9EA575230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None/>
            </a:pPr>
            <a:endParaRPr lang="fi-FI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Voimajohdon rakentamisen jälkeen pidetään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>
                <a:solidFill>
                  <a:schemeClr val="tx1"/>
                </a:solidFill>
              </a:rPr>
              <a:t>jatkokokous, jossa:</a:t>
            </a:r>
          </a:p>
          <a:p>
            <a:pPr marL="628650" lvl="1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i-FI" sz="1700" dirty="0">
                <a:solidFill>
                  <a:schemeClr val="tx1"/>
                </a:solidFill>
              </a:rPr>
              <a:t>Esitellään toimituksessa tehtävät lopulliset toimenpiteet</a:t>
            </a:r>
          </a:p>
          <a:p>
            <a:pPr marL="628650" lvl="1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i-FI" sz="1700" dirty="0">
                <a:solidFill>
                  <a:schemeClr val="tx1"/>
                </a:solidFill>
              </a:rPr>
              <a:t>Kuullaan rakennustöiden aikaiset vahingot ja huomautukset</a:t>
            </a:r>
          </a:p>
          <a:p>
            <a:pPr marL="628650" lvl="1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i-FI" sz="1700" dirty="0">
                <a:solidFill>
                  <a:schemeClr val="tx1"/>
                </a:solidFill>
              </a:rPr>
              <a:t>Tarkistetaan lunastuksen kohde</a:t>
            </a:r>
          </a:p>
          <a:p>
            <a:pPr marL="628650" lvl="1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i-FI" sz="1700" dirty="0">
                <a:solidFill>
                  <a:schemeClr val="tx1"/>
                </a:solidFill>
              </a:rPr>
              <a:t>Annetaan määräaika lopullisten korvausvaatimusten </a:t>
            </a:r>
            <a:br>
              <a:rPr lang="fi-FI" sz="1700" dirty="0">
                <a:solidFill>
                  <a:schemeClr val="tx1"/>
                </a:solidFill>
              </a:rPr>
            </a:br>
            <a:r>
              <a:rPr lang="fi-FI" sz="1700" dirty="0">
                <a:solidFill>
                  <a:schemeClr val="tx1"/>
                </a:solidFill>
              </a:rPr>
              <a:t>jättämiseksi mm. korvaukset ja maastokatselmukset</a:t>
            </a:r>
          </a:p>
          <a:p>
            <a:pPr marL="628650" lvl="1" indent="-28575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700" dirty="0">
                <a:solidFill>
                  <a:schemeClr val="tx1"/>
                </a:solidFill>
              </a:rPr>
              <a:t>Sovitaan mahdollisen maastokatselmuksen ajankohta</a:t>
            </a:r>
          </a:p>
          <a:p>
            <a:pPr marL="628650" lvl="1" indent="-28575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1700" dirty="0">
                <a:solidFill>
                  <a:schemeClr val="tx1"/>
                </a:solidFill>
              </a:rPr>
              <a:t>Annetaan lunastajalle määräaika antaa vastine vaatimuksille</a:t>
            </a:r>
          </a:p>
          <a:p>
            <a:pPr marL="628650" lvl="1" indent="-28575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i-FI" sz="1700" dirty="0">
              <a:solidFill>
                <a:schemeClr val="tx1"/>
              </a:solidFill>
            </a:endParaRPr>
          </a:p>
          <a:p>
            <a:pPr marL="628650" lvl="1" indent="-285750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i-FI" sz="1700" dirty="0">
              <a:solidFill>
                <a:schemeClr val="tx1"/>
              </a:solidFill>
            </a:endParaRPr>
          </a:p>
        </p:txBody>
      </p:sp>
      <p:pic>
        <p:nvPicPr>
          <p:cNvPr id="9" name="Kuvan paikkamerkki 7" descr="Kuva, joka sisältää kohteen henkilö, ryhmä, henkilöt, neuvottelutila&#10;&#10;">
            <a:extLst>
              <a:ext uri="{FF2B5EF4-FFF2-40B4-BE49-F238E27FC236}">
                <a16:creationId xmlns:a16="http://schemas.microsoft.com/office/drawing/2014/main" id="{3A673DB8-EF5E-4D32-91F3-5F1CFFF5A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34" b="7934"/>
          <a:stretch/>
        </p:blipFill>
        <p:spPr>
          <a:xfrm>
            <a:off x="8081672" y="1557527"/>
            <a:ext cx="4114257" cy="4139807"/>
          </a:xfrm>
          <a:custGeom>
            <a:avLst/>
            <a:gdLst>
              <a:gd name="connsiteX0" fmla="*/ 2051916 w 3588326"/>
              <a:gd name="connsiteY0" fmla="*/ 74 h 3610610"/>
              <a:gd name="connsiteX1" fmla="*/ 2477951 w 3588326"/>
              <a:gd name="connsiteY1" fmla="*/ 236054 h 3610610"/>
              <a:gd name="connsiteX2" fmla="*/ 3499575 w 3588326"/>
              <a:gd name="connsiteY2" fmla="*/ 1793819 h 3610610"/>
              <a:gd name="connsiteX3" fmla="*/ 3578729 w 3588326"/>
              <a:gd name="connsiteY3" fmla="*/ 1986165 h 3610610"/>
              <a:gd name="connsiteX4" fmla="*/ 3588326 w 3588326"/>
              <a:gd name="connsiteY4" fmla="*/ 2086790 h 3610610"/>
              <a:gd name="connsiteX5" fmla="*/ 3588326 w 3588326"/>
              <a:gd name="connsiteY5" fmla="*/ 2086791 h 3610610"/>
              <a:gd name="connsiteX6" fmla="*/ 3578729 w 3588326"/>
              <a:gd name="connsiteY6" fmla="*/ 2186427 h 3610610"/>
              <a:gd name="connsiteX7" fmla="*/ 3360261 w 3588326"/>
              <a:gd name="connsiteY7" fmla="*/ 2515710 h 3610610"/>
              <a:gd name="connsiteX8" fmla="*/ 1827827 w 3588326"/>
              <a:gd name="connsiteY8" fmla="*/ 3524669 h 3610610"/>
              <a:gd name="connsiteX9" fmla="*/ 1110156 w 3588326"/>
              <a:gd name="connsiteY9" fmla="*/ 3372693 h 3610610"/>
              <a:gd name="connsiteX10" fmla="*/ 88533 w 3588326"/>
              <a:gd name="connsiteY10" fmla="*/ 1814928 h 3610610"/>
              <a:gd name="connsiteX11" fmla="*/ 232066 w 3588326"/>
              <a:gd name="connsiteY11" fmla="*/ 1093035 h 3610610"/>
              <a:gd name="connsiteX12" fmla="*/ 1760280 w 3588326"/>
              <a:gd name="connsiteY12" fmla="*/ 84076 h 3610610"/>
              <a:gd name="connsiteX13" fmla="*/ 2051916 w 3588326"/>
              <a:gd name="connsiteY13" fmla="*/ 74 h 36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326" h="3610610">
                <a:moveTo>
                  <a:pt x="2051916" y="74"/>
                </a:moveTo>
                <a:cubicBezTo>
                  <a:pt x="2218389" y="2877"/>
                  <a:pt x="2380326" y="85659"/>
                  <a:pt x="2477951" y="236054"/>
                </a:cubicBezTo>
                <a:lnTo>
                  <a:pt x="3499575" y="1793819"/>
                </a:lnTo>
                <a:cubicBezTo>
                  <a:pt x="3539680" y="1853977"/>
                  <a:pt x="3565801" y="1919412"/>
                  <a:pt x="3578729" y="1986165"/>
                </a:cubicBezTo>
                <a:lnTo>
                  <a:pt x="3588326" y="2086790"/>
                </a:lnTo>
                <a:lnTo>
                  <a:pt x="3588326" y="2086791"/>
                </a:lnTo>
                <a:lnTo>
                  <a:pt x="3578729" y="2186427"/>
                </a:lnTo>
                <a:cubicBezTo>
                  <a:pt x="3553399" y="2317296"/>
                  <a:pt x="3478466" y="2437611"/>
                  <a:pt x="3360261" y="2515710"/>
                </a:cubicBezTo>
                <a:lnTo>
                  <a:pt x="1827827" y="3524669"/>
                </a:lnTo>
                <a:cubicBezTo>
                  <a:pt x="1591418" y="3685089"/>
                  <a:pt x="1270576" y="3613322"/>
                  <a:pt x="1110156" y="3372693"/>
                </a:cubicBezTo>
                <a:lnTo>
                  <a:pt x="88533" y="1814928"/>
                </a:lnTo>
                <a:cubicBezTo>
                  <a:pt x="-71887" y="1574297"/>
                  <a:pt x="-8565" y="1249235"/>
                  <a:pt x="232066" y="1093035"/>
                </a:cubicBezTo>
                <a:lnTo>
                  <a:pt x="1760280" y="84076"/>
                </a:lnTo>
                <a:cubicBezTo>
                  <a:pt x="1850517" y="25502"/>
                  <a:pt x="1952033" y="-1609"/>
                  <a:pt x="2051916" y="7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5601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77614"/>
            <a:ext cx="10515600" cy="4299349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Daytona" panose="020B0604030500040204" pitchFamily="34" charset="0"/>
              <a:buChar char="–"/>
            </a:pPr>
            <a:endParaRPr lang="fi-FI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sz="2000" dirty="0">
                <a:solidFill>
                  <a:schemeClr val="tx1"/>
                </a:solidFill>
              </a:rPr>
              <a:t>Korvausvaatimusten, vastineen ja maastohavaintojen 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>
                <a:solidFill>
                  <a:schemeClr val="tx1"/>
                </a:solidFill>
              </a:rPr>
              <a:t>perusteella lunastustoimikunta laatii lopulliset 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>
                <a:solidFill>
                  <a:schemeClr val="tx1"/>
                </a:solidFill>
              </a:rPr>
              <a:t>korvauspäätökset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Loppukokouksessa annetaan </a:t>
            </a:r>
            <a:r>
              <a:rPr lang="fi-FI" sz="2000" u="sng" dirty="0">
                <a:solidFill>
                  <a:schemeClr val="tx1"/>
                </a:solidFill>
              </a:rPr>
              <a:t>lunastuspäätös</a:t>
            </a:r>
            <a:r>
              <a:rPr lang="fi-FI" sz="2000" dirty="0">
                <a:solidFill>
                  <a:schemeClr val="tx1"/>
                </a:solidFill>
              </a:rPr>
              <a:t>:</a:t>
            </a:r>
          </a:p>
          <a:p>
            <a:pPr marL="1009650" lvl="2" indent="-285750">
              <a:spcBef>
                <a:spcPct val="20000"/>
              </a:spcBef>
            </a:pPr>
            <a:r>
              <a:rPr lang="fi-FI" dirty="0">
                <a:solidFill>
                  <a:schemeClr val="tx1"/>
                </a:solidFill>
              </a:rPr>
              <a:t>Vahvistetaan lunastettava omaisuus</a:t>
            </a:r>
          </a:p>
          <a:p>
            <a:pPr marL="1009650" lvl="2" indent="-285750">
              <a:spcBef>
                <a:spcPct val="20000"/>
              </a:spcBef>
            </a:pPr>
            <a:r>
              <a:rPr lang="fi-FI" dirty="0">
                <a:solidFill>
                  <a:schemeClr val="tx1"/>
                </a:solidFill>
              </a:rPr>
              <a:t>Määrätään lopulliset korvaukset ja niiden maksamistapa</a:t>
            </a:r>
          </a:p>
          <a:p>
            <a:pPr marL="1009650" lvl="2" indent="-285750"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chemeClr val="tx1"/>
                </a:solidFill>
              </a:rPr>
              <a:t>Päätetään mm. rajankäynneistä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Lopuksi selostetaan valitusmenettely</a:t>
            </a:r>
            <a:endParaRPr lang="fi-FI" sz="2000" u="sng" dirty="0">
              <a:solidFill>
                <a:schemeClr val="tx1"/>
              </a:solidFill>
            </a:endParaRPr>
          </a:p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1557529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strike="sngStrike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strike="sngStrike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strike="sngStrike" kern="0" dirty="0">
                <a:solidFill>
                  <a:schemeClr val="accent3"/>
                </a:solidFill>
                <a:latin typeface="+mn-lt"/>
              </a:rPr>
              <a:t>Haltuunotto &gt; Rakennustyöt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&gt; </a:t>
            </a:r>
            <a:r>
              <a:rPr lang="fi-FI" sz="1600" b="0" strike="sngStrike" kern="0" dirty="0">
                <a:solidFill>
                  <a:schemeClr val="accent3"/>
                </a:solidFill>
                <a:latin typeface="+mn-lt"/>
              </a:rPr>
              <a:t>Jatkokokous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 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  <p:pic>
        <p:nvPicPr>
          <p:cNvPr id="5" name="Kuva 4" descr="ylivieska_junttiranta4.JPG, kuva maisemasta, jossa voimajohto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53906" t="24298" r="17969" b="5608"/>
          <a:stretch>
            <a:fillRect/>
          </a:stretch>
        </p:blipFill>
        <p:spPr>
          <a:xfrm>
            <a:off x="8256240" y="1877614"/>
            <a:ext cx="3193114" cy="4470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20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Lunastustoimituksen eteneminen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endParaRPr lang="fi-FI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2000" b="1" dirty="0">
                <a:solidFill>
                  <a:srgbClr val="000000"/>
                </a:solidFill>
              </a:rPr>
              <a:t>Toimituksen päättyminen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333333"/>
                </a:solidFill>
                <a:effectLst/>
                <a:latin typeface="Daytona" panose="020B0604030500040204" pitchFamily="34" charset="0"/>
              </a:rPr>
              <a:t>Toimitus päättyy viimeistään 14 päivän kuluttua loppukokouksesta. Toimitusasiakirjat ovat saatavilla toimituksen päätyttyä.</a:t>
            </a:r>
            <a:r>
              <a:rPr lang="en-US" b="0" i="0" dirty="0">
                <a:solidFill>
                  <a:srgbClr val="262626"/>
                </a:solidFill>
                <a:effectLst/>
                <a:latin typeface="Daytona" panose="020B0604030500040204" pitchFamily="34" charset="0"/>
              </a:rPr>
              <a:t>​</a:t>
            </a:r>
            <a:endParaRPr lang="en-US" b="0" i="0" dirty="0">
              <a:solidFill>
                <a:srgbClr val="262626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333333"/>
                </a:solidFill>
                <a:effectLst/>
                <a:latin typeface="Daytona" panose="020B0604030500040204" pitchFamily="34" charset="0"/>
              </a:rPr>
              <a:t>Toimituksessa tehtyihin päätöksiin voi hakea muutosta 30 päivän kuluessa toimituksen päättymisestä. Muutoksenhakuohje lähetetään asianosaisille toimitusasiakirjojen liitteenä.</a:t>
            </a:r>
            <a:endParaRPr lang="fi-FI" sz="1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Lunastuspäätöksen lainvoimaisuuden jälkeen:</a:t>
            </a:r>
          </a:p>
          <a:p>
            <a:pPr lvl="2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Toimituksesta tehdään merkinnät kiinteistörekisteriin</a:t>
            </a:r>
          </a:p>
          <a:p>
            <a:pPr lvl="2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Lunastus katsotaan päättyneeksi</a:t>
            </a:r>
          </a:p>
          <a:p>
            <a:endParaRPr lang="fi-FI" dirty="0">
              <a:solidFill>
                <a:srgbClr val="0070C0"/>
              </a:solidFill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838200" y="1557529"/>
            <a:ext cx="7848872" cy="32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</a:pPr>
            <a:r>
              <a:rPr lang="fi-FI" sz="1600" b="0" strike="sngStrike" kern="0" dirty="0">
                <a:solidFill>
                  <a:schemeClr val="accent3"/>
                </a:solidFill>
                <a:latin typeface="+mn-lt"/>
              </a:rPr>
              <a:t>Alkukokous &gt;</a:t>
            </a:r>
            <a:r>
              <a:rPr lang="fi-FI" sz="1600" strike="sngStrike" kern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fi-FI" sz="1600" b="0" strike="sngStrike" kern="0" dirty="0">
                <a:solidFill>
                  <a:schemeClr val="accent3"/>
                </a:solidFill>
                <a:latin typeface="+mn-lt"/>
              </a:rPr>
              <a:t>Haltuunotto &gt; Rakennustyöt &gt; Jatkokokous </a:t>
            </a:r>
            <a:r>
              <a:rPr lang="fi-FI" sz="1600" b="0" kern="0" dirty="0">
                <a:solidFill>
                  <a:schemeClr val="accent3"/>
                </a:solidFill>
                <a:latin typeface="+mn-lt"/>
              </a:rPr>
              <a:t>&gt; </a:t>
            </a:r>
            <a:r>
              <a:rPr lang="fi-FI" sz="1600" kern="0" dirty="0">
                <a:solidFill>
                  <a:schemeClr val="accent3"/>
                </a:solidFill>
                <a:latin typeface="+mn-lt"/>
              </a:rPr>
              <a:t>Loppukokous</a:t>
            </a:r>
          </a:p>
        </p:txBody>
      </p:sp>
    </p:spTree>
    <p:extLst>
      <p:ext uri="{BB962C8B-B14F-4D97-AF65-F5344CB8AC3E}">
        <p14:creationId xmlns:p14="http://schemas.microsoft.com/office/powerpoint/2010/main" val="2641256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52053"/>
            <a:ext cx="11162456" cy="1325563"/>
          </a:xfrm>
        </p:spPr>
        <p:txBody>
          <a:bodyPr>
            <a:normAutofit/>
          </a:bodyPr>
          <a:lstStyle/>
          <a:p>
            <a:r>
              <a:rPr lang="fi-FI" sz="4000" dirty="0"/>
              <a:t>Korvauskäsittely, </a:t>
            </a:r>
            <a:r>
              <a:rPr lang="fi-FI" sz="2000" dirty="0"/>
              <a:t>taustaa ja perusteita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endParaRPr lang="fi-FI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2000" b="1" dirty="0">
                <a:solidFill>
                  <a:srgbClr val="000000"/>
                </a:solidFill>
              </a:rPr>
              <a:t>Korvausperiaatteet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Menetysten korvaamisessa lähtökohtana on </a:t>
            </a:r>
            <a:r>
              <a:rPr lang="fi-FI" u="sng" dirty="0">
                <a:solidFill>
                  <a:srgbClr val="000000"/>
                </a:solidFill>
              </a:rPr>
              <a:t>täyden korvauksen periaate</a:t>
            </a:r>
            <a:r>
              <a:rPr lang="fi-FI" dirty="0">
                <a:solidFill>
                  <a:srgbClr val="000000"/>
                </a:solidFill>
              </a:rPr>
              <a:t>, millä tarkoitetaan sitä, ettei kenenkään varallisuusasema muutu lunastuksessa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Korvaus lunastettavasta omaisuudesta arvioidaan sellaisella luotettavalla menetelmällä, joka johtaa omaisuuden korkeimpaan arvoon (esim. markkina-arvo, tuottoarvo </a:t>
            </a:r>
            <a:r>
              <a:rPr lang="fi-FI" dirty="0" err="1">
                <a:solidFill>
                  <a:srgbClr val="000000"/>
                </a:solidFill>
              </a:rPr>
              <a:t>tmv</a:t>
            </a:r>
            <a:r>
              <a:rPr lang="fi-FI" dirty="0">
                <a:solidFill>
                  <a:srgbClr val="000000"/>
                </a:solidFill>
              </a:rPr>
              <a:t>.)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Korvaus on kertakaikkinen.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Kohteen- ja haitankorvauksia korotetaan 25 %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fi-FI" dirty="0">
                <a:solidFill>
                  <a:srgbClr val="000000"/>
                </a:solidFill>
              </a:rPr>
              <a:t>Osapuolet voivat sopia korvauksista (Huom. Jos korvauksista sovitaan, siihen ei sovelleta 25 % korotusta, ellei siitä ole erikseen sovittu)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788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52053"/>
            <a:ext cx="10946432" cy="1325563"/>
          </a:xfrm>
        </p:spPr>
        <p:txBody>
          <a:bodyPr>
            <a:normAutofit/>
          </a:bodyPr>
          <a:lstStyle/>
          <a:p>
            <a:r>
              <a:rPr lang="fi-FI" sz="4000" dirty="0"/>
              <a:t>Korvauskäsittely, </a:t>
            </a:r>
            <a:r>
              <a:rPr lang="fi-FI" sz="2000" dirty="0"/>
              <a:t>taustaa ja perusteita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77615"/>
            <a:ext cx="10515600" cy="47197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endParaRPr lang="fi-FI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90000"/>
              </a:lnSpc>
              <a:spcBef>
                <a:spcPct val="20000"/>
              </a:spcBef>
              <a:buClr>
                <a:srgbClr val="02B0F6"/>
              </a:buClr>
              <a:buNone/>
            </a:pPr>
            <a:r>
              <a:rPr lang="fi-FI" sz="2000" b="1" dirty="0">
                <a:solidFill>
                  <a:srgbClr val="000000"/>
                </a:solidFill>
              </a:rPr>
              <a:t>Korvaukset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sz="2000" dirty="0">
                <a:solidFill>
                  <a:schemeClr val="tx1"/>
                </a:solidFill>
              </a:rPr>
              <a:t>Lunastuskorvaus muodostuu kohteen-, haitan ja vahingonkorvauksesta:</a:t>
            </a:r>
          </a:p>
          <a:p>
            <a:pPr marL="1009650" lvl="2" indent="-285750"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  <a:latin typeface="Daytona"/>
              </a:rPr>
              <a:t>Kohteenkorvausta, mm.</a:t>
            </a:r>
          </a:p>
          <a:p>
            <a:pPr marL="1724025" lvl="4" indent="-285750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Metsäalueella uuden voimajohdon johtoaukean ja reunavyöhykkeen maapohjasta </a:t>
            </a:r>
          </a:p>
          <a:p>
            <a:pPr marL="1724025" lvl="4" indent="-285750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Päällekkäisistä voimajohtoalueista korvataan ainoastaan lisämenetykset</a:t>
            </a:r>
          </a:p>
          <a:p>
            <a:pPr marL="1724025" lvl="4" indent="-285750">
              <a:spcBef>
                <a:spcPct val="2000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Peltoalueilla pylväsaloista </a:t>
            </a:r>
          </a:p>
          <a:p>
            <a:pPr marL="1009650" lvl="2" indent="-285750"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Haitankorvausta määrätään, mm.</a:t>
            </a:r>
          </a:p>
          <a:p>
            <a:pPr marL="1724025" lvl="4" indent="-285750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Peltoalueilla pylväiden viljelylle aiheuttamasta haitasta </a:t>
            </a:r>
          </a:p>
          <a:p>
            <a:pPr marL="1724025" lvl="4" indent="-285750">
              <a:spcBef>
                <a:spcPct val="20000"/>
              </a:spcBef>
              <a:spcAft>
                <a:spcPts val="600"/>
              </a:spcAft>
            </a:pPr>
            <a:r>
              <a:rPr lang="fi-FI" sz="1600" dirty="0">
                <a:solidFill>
                  <a:schemeClr val="tx1"/>
                </a:solidFill>
              </a:rPr>
              <a:t>Maisemamuutoksesta aiheutuneesta kiinteistön arvon alentumisesta</a:t>
            </a:r>
          </a:p>
          <a:p>
            <a:pPr marL="1009650" lvl="2" indent="-285750">
              <a:lnSpc>
                <a:spcPct val="90000"/>
              </a:lnSpc>
              <a:spcBef>
                <a:spcPct val="20000"/>
              </a:spcBef>
            </a:pPr>
            <a:r>
              <a:rPr lang="fi-FI" sz="1800" dirty="0">
                <a:solidFill>
                  <a:schemeClr val="tx1"/>
                </a:solidFill>
              </a:rPr>
              <a:t>Vahingonkorvausta määrätään, mm. </a:t>
            </a:r>
          </a:p>
          <a:p>
            <a:pPr marL="1724025" lvl="4" indent="-285750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Puuston ennenaikaisesta hakkuusta</a:t>
            </a:r>
          </a:p>
          <a:p>
            <a:pPr marL="1724025" lvl="4" indent="-285750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Taimikon menetyksestä</a:t>
            </a:r>
          </a:p>
          <a:p>
            <a:pPr marL="1724025" lvl="4" indent="-285750">
              <a:spcBef>
                <a:spcPct val="20000"/>
              </a:spcBef>
            </a:pPr>
            <a:r>
              <a:rPr lang="fi-FI" sz="1600" dirty="0">
                <a:solidFill>
                  <a:schemeClr val="tx1"/>
                </a:solidFill>
              </a:rPr>
              <a:t>Sadonmenetyksestä</a:t>
            </a:r>
          </a:p>
          <a:p>
            <a:pPr marL="1781175" lvl="4" indent="-342900">
              <a:lnSpc>
                <a:spcPct val="90000"/>
              </a:lnSpc>
              <a:spcBef>
                <a:spcPct val="20000"/>
              </a:spcBef>
              <a:buFont typeface="Daytona" panose="020B0604030500040204" pitchFamily="34" charset="0"/>
              <a:buChar char="–"/>
            </a:pPr>
            <a:endParaRPr lang="fi-FI" dirty="0">
              <a:solidFill>
                <a:schemeClr val="tx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5129762"/>
      </p:ext>
    </p:extLst>
  </p:cSld>
  <p:clrMapOvr>
    <a:masterClrMapping/>
  </p:clrMapOvr>
</p:sld>
</file>

<file path=ppt/theme/theme1.xml><?xml version="1.0" encoding="utf-8"?>
<a:theme xmlns:a="http://schemas.openxmlformats.org/drawingml/2006/main" name="MMLppt-suomi">
  <a:themeElements>
    <a:clrScheme name="Maanmittauslaito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1B5CC"/>
      </a:accent1>
      <a:accent2>
        <a:srgbClr val="776F65"/>
      </a:accent2>
      <a:accent3>
        <a:srgbClr val="00B588"/>
      </a:accent3>
      <a:accent4>
        <a:srgbClr val="91BD10"/>
      </a:accent4>
      <a:accent5>
        <a:srgbClr val="FF7900"/>
      </a:accent5>
      <a:accent6>
        <a:srgbClr val="5E172D"/>
      </a:accent6>
      <a:hlink>
        <a:srgbClr val="71B5CC"/>
      </a:hlink>
      <a:folHlink>
        <a:srgbClr val="71B5CC"/>
      </a:folHlink>
    </a:clrScheme>
    <a:fontScheme name="Maanmittauslaitos">
      <a:majorFont>
        <a:latin typeface="Georgi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75195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314987"/>
        </a:accent6>
        <a:hlink>
          <a:srgbClr val="FF860D"/>
        </a:hlink>
        <a:folHlink>
          <a:srgbClr val="ED1C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ML">
  <a:themeElements>
    <a:clrScheme name="Mukautettu 4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AAD2E0"/>
      </a:accent1>
      <a:accent2>
        <a:srgbClr val="72B5CC"/>
      </a:accent2>
      <a:accent3>
        <a:srgbClr val="2B7D93"/>
      </a:accent3>
      <a:accent4>
        <a:srgbClr val="B9D7BF"/>
      </a:accent4>
      <a:accent5>
        <a:srgbClr val="00B050"/>
      </a:accent5>
      <a:accent6>
        <a:srgbClr val="D96991"/>
      </a:accent6>
      <a:hlink>
        <a:srgbClr val="027ACE"/>
      </a:hlink>
      <a:folHlink>
        <a:srgbClr val="266B80"/>
      </a:folHlink>
    </a:clrScheme>
    <a:fontScheme name="MML">
      <a:majorFont>
        <a:latin typeface="Daytona"/>
        <a:ea typeface=""/>
        <a:cs typeface=""/>
      </a:majorFont>
      <a:minorFont>
        <a:latin typeface="Dayto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ML" id="{02293EE8-0670-43D5-BB38-3A39ACC3DEDE}" vid="{17BD13BD-1CB2-4941-8B5C-E42347746691}"/>
    </a:ext>
  </a:extLst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hjetiedosto" ma:contentTypeID="0x0101003BF6178B04E81E4AAE4AAFB04A38750800180DBB9A68C55B43B1072198FB044798" ma:contentTypeVersion="20" ma:contentTypeDescription="" ma:contentTypeScope="" ma:versionID="f48c370db105043ecd697b58e6fb625e">
  <xsd:schema xmlns:xsd="http://www.w3.org/2001/XMLSchema" xmlns:xs="http://www.w3.org/2001/XMLSchema" xmlns:p="http://schemas.microsoft.com/office/2006/metadata/properties" xmlns:ns2="157f4d8f-9b92-4778-bfae-1dc1cb204f0c" xmlns:ns3="bba6eaab-d994-4ce3-a09c-e609c799fec2" targetNamespace="http://schemas.microsoft.com/office/2006/metadata/properties" ma:root="true" ma:fieldsID="911dce97fc7a916b16415dc50811ccb7" ns2:_="" ns3:_="">
    <xsd:import namespace="157f4d8f-9b92-4778-bfae-1dc1cb204f0c"/>
    <xsd:import namespace="bba6eaab-d994-4ce3-a09c-e609c799fec2"/>
    <xsd:element name="properties">
      <xsd:complexType>
        <xsd:sequence>
          <xsd:element name="documentManagement">
            <xsd:complexType>
              <xsd:all>
                <xsd:element ref="ns2:OhjeenTyyppi" minOccurs="0"/>
                <xsd:element ref="ns2:Aihepiiri" minOccurs="0"/>
                <xsd:element ref="ns2:Aiheen_x0020_tarkenne" minOccurs="0"/>
                <xsd:element ref="ns2:Kohderyhmä" minOccurs="0"/>
                <xsd:element ref="ns2:Ohjeenkieli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2:TaxKeywordTaxHTField" minOccurs="0"/>
                <xsd:element ref="ns2:TaxCatchAll" minOccurs="0"/>
                <xsd:element ref="ns3:MediaServiceDateTaken" minOccurs="0"/>
                <xsd:element ref="ns3:MediaLengthInSeconds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7f4d8f-9b92-4778-bfae-1dc1cb204f0c" elementFormDefault="qualified">
    <xsd:import namespace="http://schemas.microsoft.com/office/2006/documentManagement/types"/>
    <xsd:import namespace="http://schemas.microsoft.com/office/infopath/2007/PartnerControls"/>
    <xsd:element name="OhjeenTyyppi" ma:index="2" nillable="true" ma:displayName="Ohjeen tyyppi" ma:default="Ohje" ma:format="RadioButtons" ma:internalName="OhjeenTyyppi">
      <xsd:simpleType>
        <xsd:restriction base="dms:Choice">
          <xsd:enumeration value="Ohje"/>
          <xsd:enumeration value="Säädös"/>
          <xsd:enumeration value="Määräys"/>
        </xsd:restriction>
      </xsd:simpleType>
    </xsd:element>
    <xsd:element name="Aihepiiri" ma:index="3" nillable="true" ma:displayName="Aihepiiri" ma:format="Dropdown" ma:internalName="Aihepiiri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enkilöstöasiat"/>
                    <xsd:enumeration value="Tietohallinto"/>
                    <xsd:enumeration value="Toimitilat"/>
                    <xsd:enumeration value="Oikeusasiat"/>
                    <xsd:enumeration value="Talous"/>
                    <xsd:enumeration value="Tutkimus"/>
                    <xsd:enumeration value="Tuotanto"/>
                    <xsd:enumeration value="Tietopalvelu"/>
                    <xsd:enumeration value="Viestintä"/>
                    <xsd:enumeration value="Muutoksenhallinta"/>
                  </xsd:restriction>
                </xsd:simpleType>
              </xsd:element>
            </xsd:sequence>
          </xsd:extension>
        </xsd:complexContent>
      </xsd:complexType>
    </xsd:element>
    <xsd:element name="Aiheen_x0020_tarkenne" ma:index="4" nillable="true" ma:displayName="Aiheen tarkenne" ma:format="Dropdown" ma:internalName="Aiheen_x0020_tarkenn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ankerahoitus"/>
                    <xsd:enumeration value="Tilaustyöt"/>
                    <xsd:enumeration value="Julkaisutoiminta"/>
                    <xsd:enumeration value="Tutkimusetiikka"/>
                    <xsd:enumeration value="Rekrytointi ja perehdytys"/>
                    <xsd:enumeration value="Virka-/työsuhde"/>
                    <xsd:enumeration value="Työhyvinvointi ja työterveys"/>
                    <xsd:enumeration value="Henkilöstön kehittäminen"/>
                    <xsd:enumeration value="Sisäinen viestintä"/>
                    <xsd:enumeration value="Ulkoinen viestintä"/>
                    <xsd:enumeration value="Kriisit ja varautuminen"/>
                    <xsd:enumeration value="Käännökset"/>
                    <xsd:enumeration value="Tapahtumat"/>
                    <xsd:enumeration value="Turvallisuus"/>
                    <xsd:enumeration value="Huoneistokirjaaminen"/>
                    <xsd:enumeration value="Kiinteistökirjaaminen"/>
                    <xsd:enumeration value="Kiinteistötoimitukset"/>
                    <xsd:enumeration value="Maastomittaus"/>
                    <xsd:enumeration value="Paikkatieto"/>
                    <xsd:enumeration value="Arkistopalvelut"/>
                    <xsd:enumeration value="Tietosuoja"/>
                    <xsd:enumeration value="Saavutettavuus"/>
                    <xsd:enumeration value="Sovellusten käyttöohjeet"/>
                    <xsd:enumeration value="Perustietotekniikka"/>
                    <xsd:enumeration value="Käyttöoikeudet"/>
                    <xsd:enumeration value="Hinnoittelu"/>
                    <xsd:enumeration value="Laskutus"/>
                    <xsd:enumeration value="Hankinnat"/>
                    <xsd:enumeration value="Kartat"/>
                    <xsd:enumeration value="Sähköiset palvelut"/>
                    <xsd:enumeration value="Tietojen luovuttaminen"/>
                    <xsd:enumeration value="Tiedonhallinta"/>
                  </xsd:restriction>
                </xsd:simpleType>
              </xsd:element>
            </xsd:sequence>
          </xsd:extension>
        </xsd:complexContent>
      </xsd:complexType>
    </xsd:element>
    <xsd:element name="Kohderyhmä" ma:index="5" nillable="true" ma:displayName="Kohderyhmä" ma:default="" ma:internalName="Kohderyhm_x00e4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sihenkilöt"/>
                    <xsd:enumeration value="Asiakaspalvelu"/>
                    <xsd:enumeration value="Uusi työntekijä/harjoittelija"/>
                    <xsd:enumeration value="Tutkijat"/>
                    <xsd:enumeration value="Maastotyöntekijät"/>
                  </xsd:restriction>
                </xsd:simpleType>
              </xsd:element>
            </xsd:sequence>
          </xsd:extension>
        </xsd:complexContent>
      </xsd:complexType>
    </xsd:element>
    <xsd:element name="Ohjeenkieli" ma:index="6" nillable="true" ma:displayName="Kieli" ma:default="suomi" ma:format="RadioButtons" ma:internalName="Ohjeenkieli" ma:readOnly="false">
      <xsd:simpleType>
        <xsd:restriction base="dms:Choice">
          <xsd:enumeration value="suomi"/>
          <xsd:enumeration value="englanti"/>
          <xsd:enumeration value="ruotsi"/>
        </xsd:restriction>
      </xsd:simpleType>
    </xsd:element>
    <xsd:element name="TaxKeywordTaxHTField" ma:index="19" nillable="true" ma:taxonomy="true" ma:internalName="TaxKeywordTaxHTField" ma:taxonomyFieldName="TaxKeyword" ma:displayName="Yrityksen avainsanat" ma:fieldId="{23f27201-bee3-471e-b2e7-b64fd8b7ca38}" ma:taxonomyMulti="true" ma:sspId="b1b57b5c-250e-4870-960d-b632009de29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50de3484-6c51-4162-b6bc-ed9f8bf35d41}" ma:internalName="TaxCatchAll" ma:showField="CatchAllData" ma:web="157f4d8f-9b92-4778-bfae-1dc1cb204f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6eaab-d994-4ce3-a09c-e609c799fe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Kuvien tunnisteet" ma:readOnly="false" ma:fieldId="{5cf76f15-5ced-4ddc-b409-7134ff3c332f}" ma:taxonomyMulti="true" ma:sspId="b1b57b5c-250e-4870-960d-b632009de2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57f4d8f-9b92-4778-bfae-1dc1cb204f0c" xsi:nil="true"/>
    <OhjeenTyyppi xmlns="157f4d8f-9b92-4778-bfae-1dc1cb204f0c">Ohje</OhjeenTyyppi>
    <TaxKeywordTaxHTField xmlns="157f4d8f-9b92-4778-bfae-1dc1cb204f0c">
      <Terms xmlns="http://schemas.microsoft.com/office/infopath/2007/PartnerControls"/>
    </TaxKeywordTaxHTField>
    <Aiheen_x0020_tarkenne xmlns="157f4d8f-9b92-4778-bfae-1dc1cb204f0c">
      <Value>Kiinteistötoimitukset</Value>
    </Aiheen_x0020_tarkenne>
    <Kohderyhmä xmlns="157f4d8f-9b92-4778-bfae-1dc1cb204f0c" xsi:nil="true"/>
    <Ohjeenkieli xmlns="157f4d8f-9b92-4778-bfae-1dc1cb204f0c">suomi</Ohjeenkieli>
    <Aihepiiri xmlns="157f4d8f-9b92-4778-bfae-1dc1cb204f0c">
      <Value>Tuotanto</Value>
    </Aihepiiri>
    <lcf76f155ced4ddcb4097134ff3c332f xmlns="bba6eaab-d994-4ce3-a09c-e609c799fec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FF44DC-9B52-455E-93AF-A5C4658267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7f4d8f-9b92-4778-bfae-1dc1cb204f0c"/>
    <ds:schemaRef ds:uri="bba6eaab-d994-4ce3-a09c-e609c799fe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23CDC6-956B-46E5-9030-683E0B7BB335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bba6eaab-d994-4ce3-a09c-e609c799fec2"/>
    <ds:schemaRef ds:uri="http://schemas.microsoft.com/office/2006/metadata/properties"/>
    <ds:schemaRef ds:uri="http://purl.org/dc/terms/"/>
    <ds:schemaRef ds:uri="157f4d8f-9b92-4778-bfae-1dc1cb204f0c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1C3B7EF-8383-4C31-833E-E292A43B34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kalvopohja_su_2014</Template>
  <TotalTime>7936</TotalTime>
  <Words>609</Words>
  <Application>Microsoft Office PowerPoint</Application>
  <PresentationFormat>Laajakuva</PresentationFormat>
  <Paragraphs>115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15</vt:i4>
      </vt:variant>
    </vt:vector>
  </HeadingPairs>
  <TitlesOfParts>
    <vt:vector size="21" baseType="lpstr">
      <vt:lpstr>Arial</vt:lpstr>
      <vt:lpstr>Daytona</vt:lpstr>
      <vt:lpstr>Georgia</vt:lpstr>
      <vt:lpstr>Verdana</vt:lpstr>
      <vt:lpstr>MMLppt-suomi</vt:lpstr>
      <vt:lpstr>MML</vt:lpstr>
      <vt:lpstr> Voimajohtoalueen  lunastustoimitus </vt:lpstr>
      <vt:lpstr>Esityksen sisältö</vt:lpstr>
      <vt:lpstr>Toimituksen tarkoitus</vt:lpstr>
      <vt:lpstr>Lunastustoimikunta ja asianosaiset</vt:lpstr>
      <vt:lpstr>Lunastustoimituksen eteneminen, jatkokokous</vt:lpstr>
      <vt:lpstr>Lunastustoimituksen eteneminen</vt:lpstr>
      <vt:lpstr>Lunastustoimituksen eteneminen</vt:lpstr>
      <vt:lpstr>Korvauskäsittely, taustaa ja perusteita</vt:lpstr>
      <vt:lpstr>Korvauskäsittely, taustaa ja perusteita</vt:lpstr>
      <vt:lpstr>Korvauskäsittely, taustaa ja perusteita</vt:lpstr>
      <vt:lpstr>Korvauskäsittely, taustaa ja perusteita </vt:lpstr>
      <vt:lpstr>Korvauskäsittely, taustaa ja perusteita </vt:lpstr>
      <vt:lpstr>Korvauskäsittely, taustaa ja perusteita </vt:lpstr>
      <vt:lpstr>Huomioitavaa</vt:lpstr>
      <vt:lpstr>Lisätietoja</vt:lpstr>
    </vt:vector>
  </TitlesOfParts>
  <Company>Maanmittauslaitos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Voimalinjalunastus</dc:title>
  <dc:creator>Lauhkonen Hanna</dc:creator>
  <cp:lastModifiedBy>Ojala Lasse</cp:lastModifiedBy>
  <cp:revision>115</cp:revision>
  <cp:lastPrinted>2016-05-04T12:10:08Z</cp:lastPrinted>
  <dcterms:created xsi:type="dcterms:W3CDTF">2015-05-25T07:29:41Z</dcterms:created>
  <dcterms:modified xsi:type="dcterms:W3CDTF">2026-05-25T14:43:01Z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0x0101003BF6178B04E81E4AAE4AAFB04A38750800180DBB9A68C55B43B1072198FB044798</vt:lpwstr>
  </property>
  <property fmtid="{D5CDD505-2E9C-101B-9397-08002B2CF9AE}" pid="4" name="TaxKeyword">
    <vt:lpwstr/>
  </property>
</Properties>
</file>