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48" r:id="rId5"/>
  </p:sldMasterIdLst>
  <p:notesMasterIdLst>
    <p:notesMasterId r:id="rId26"/>
  </p:notesMasterIdLst>
  <p:handoutMasterIdLst>
    <p:handoutMasterId r:id="rId27"/>
  </p:handoutMasterIdLst>
  <p:sldIdLst>
    <p:sldId id="264" r:id="rId6"/>
    <p:sldId id="286" r:id="rId7"/>
    <p:sldId id="288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90" r:id="rId18"/>
    <p:sldId id="291" r:id="rId19"/>
    <p:sldId id="295" r:id="rId20"/>
    <p:sldId id="282" r:id="rId21"/>
    <p:sldId id="283" r:id="rId22"/>
    <p:sldId id="300" r:id="rId23"/>
    <p:sldId id="284" r:id="rId24"/>
    <p:sldId id="269" r:id="rId25"/>
  </p:sldIdLst>
  <p:sldSz cx="12192000" cy="6858000"/>
  <p:notesSz cx="6794500" cy="9931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37F80F-8CC9-764B-B549-2861D68E3699}" name="Nikander Juho (MML)" initials="N(" userId="S::juho.nikander@maanmittauslaitos.fi::3f8478fa-ed92-4d35-b02e-52519abd97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oppala Mikko" initials="KM" lastIdx="4" clrIdx="0">
    <p:extLst>
      <p:ext uri="{19B8F6BF-5375-455C-9EA6-DF929625EA0E}">
        <p15:presenceInfo xmlns:p15="http://schemas.microsoft.com/office/powerpoint/2012/main" userId="Kuoppala Mik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C90000"/>
    <a:srgbClr val="ED145B"/>
    <a:srgbClr val="375195"/>
    <a:srgbClr val="3D3D3D"/>
    <a:srgbClr val="FEBE10"/>
    <a:srgbClr val="00A651"/>
    <a:srgbClr val="00AEEF"/>
    <a:srgbClr val="ED1C24"/>
    <a:srgbClr val="ED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188" autoAdjust="0"/>
  </p:normalViewPr>
  <p:slideViewPr>
    <p:cSldViewPr showGuides="1">
      <p:cViewPr varScale="1">
        <p:scale>
          <a:sx n="69" d="100"/>
          <a:sy n="69" d="100"/>
        </p:scale>
        <p:origin x="96" y="684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84" y="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i-FI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DA97067-AC6F-43DB-BD4C-105BC97DDB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2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6" y="4718094"/>
            <a:ext cx="5434369" cy="446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fld id="{C63E8B1E-8334-4D5F-891E-3B58F056A3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04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5185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1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1" y="2312896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tt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1" y="5594350"/>
            <a:ext cx="5953124" cy="10112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dirty="0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5345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1800"/>
            </a:lvl1pPr>
            <a:lvl2pPr marL="342900" indent="0">
              <a:lnSpc>
                <a:spcPct val="100000"/>
              </a:lnSpc>
              <a:buClr>
                <a:srgbClr val="266B7F"/>
              </a:buClr>
              <a:buNone/>
              <a:defRPr sz="1500"/>
            </a:lvl2pPr>
            <a:lvl3pPr marL="685800" indent="0">
              <a:lnSpc>
                <a:spcPct val="100000"/>
              </a:lnSpc>
              <a:buClr>
                <a:srgbClr val="266B7F"/>
              </a:buClr>
              <a:buNone/>
              <a:defRPr sz="1500"/>
            </a:lvl3pPr>
            <a:lvl4pPr marL="1028700" indent="0">
              <a:lnSpc>
                <a:spcPct val="100000"/>
              </a:lnSpc>
              <a:buClr>
                <a:srgbClr val="266B7F"/>
              </a:buClr>
              <a:buNone/>
              <a:defRPr sz="1350"/>
            </a:lvl4pPr>
            <a:lvl5pPr marL="1371600" indent="0">
              <a:lnSpc>
                <a:spcPct val="100000"/>
              </a:lnSpc>
              <a:buClr>
                <a:srgbClr val="266B7F"/>
              </a:buClr>
              <a:buNone/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347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800"/>
            </a:lvl1pPr>
            <a:lvl2pPr>
              <a:lnSpc>
                <a:spcPct val="100000"/>
              </a:lnSpc>
              <a:buClr>
                <a:srgbClr val="266B7F"/>
              </a:buClr>
              <a:defRPr sz="1800"/>
            </a:lvl2pPr>
            <a:lvl3pPr>
              <a:lnSpc>
                <a:spcPct val="100000"/>
              </a:lnSpc>
              <a:buClr>
                <a:srgbClr val="266B7F"/>
              </a:buClr>
              <a:defRPr sz="1500"/>
            </a:lvl3pPr>
            <a:lvl4pPr>
              <a:lnSpc>
                <a:spcPct val="100000"/>
              </a:lnSpc>
              <a:buClr>
                <a:srgbClr val="266B7F"/>
              </a:buClr>
              <a:defRPr sz="1500"/>
            </a:lvl4pPr>
            <a:lvl5pPr>
              <a:lnSpc>
                <a:spcPct val="100000"/>
              </a:lnSpc>
              <a:buClr>
                <a:srgbClr val="266B7F"/>
              </a:buClr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2603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50"/>
            <a:ext cx="6201228" cy="66146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2206714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4442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8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28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3" y="18776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8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9" y="398952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66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3" y="18649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6" y="2619220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2" y="3453786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6" y="43378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</a:extLst>
          </p:cNvPr>
          <p:cNvSpPr/>
          <p:nvPr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81000" rIns="54000" b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5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8" y="5144227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2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527766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626303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9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61957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2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</a:extLst>
          </p:cNvPr>
          <p:cNvSpPr/>
          <p:nvPr/>
        </p:nvSpPr>
        <p:spPr>
          <a:xfrm>
            <a:off x="1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2" y="1682751"/>
            <a:ext cx="10515599" cy="58184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3046414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2" y="4672013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3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4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331379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8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5980111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928173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9" y="2872691"/>
            <a:ext cx="3588327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47892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495427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6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351647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6" y="4131468"/>
            <a:ext cx="2865437" cy="781587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7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72572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3491016"/>
            <a:ext cx="4533899" cy="546870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469896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wrap="square"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9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5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227548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3" y="549276"/>
            <a:ext cx="5976939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3076576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082448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9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7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7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7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7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37782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3600451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7"/>
            <a:ext cx="3600451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7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3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7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40208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50" y="2057401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9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3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33335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/>
        </p:nvSpPr>
        <p:spPr>
          <a:xfrm>
            <a:off x="282339" y="3668712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 dirty="0"/>
              <a:t>Muokkaa </a:t>
            </a:r>
            <a:r>
              <a:rPr lang="fi-FI" sz="1500" dirty="0" err="1"/>
              <a:t>ots</a:t>
            </a:r>
            <a:r>
              <a:rPr lang="fi-FI" sz="1500" dirty="0"/>
              <a:t>. </a:t>
            </a:r>
            <a:r>
              <a:rPr lang="fi-FI" sz="1500" dirty="0" err="1"/>
              <a:t>perustyyl</a:t>
            </a:r>
            <a:r>
              <a:rPr lang="fi-FI" sz="1500" dirty="0"/>
              <a:t>. </a:t>
            </a:r>
            <a:r>
              <a:rPr lang="fi-FI" sz="1500" dirty="0" err="1"/>
              <a:t>napsautt</a:t>
            </a:r>
            <a:r>
              <a:rPr lang="fi-FI" sz="1500" dirty="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7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6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2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/>
        </p:nvSpPr>
        <p:spPr>
          <a:xfrm>
            <a:off x="8466462" y="3659733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ots. perustyyl. napsautt.</a:t>
            </a:r>
            <a:endParaRPr lang="fi-FI" sz="1500" dirty="0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3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27330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791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9" y="2057401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9" y="2779806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922011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3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7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189934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2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2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2" y="2057401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1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0826024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90" y="676275"/>
            <a:ext cx="10512423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813628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4105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519129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5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903779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3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071970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3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551405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8" y="1769371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327037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664713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295467" y="1916832"/>
            <a:ext cx="4416491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21" y="1916832"/>
            <a:ext cx="4416491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367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E0BB88F-3373-4FAE-9E43-2FB8D1686537}"/>
              </a:ext>
            </a:extLst>
          </p:cNvPr>
          <p:cNvSpPr txBox="1"/>
          <p:nvPr/>
        </p:nvSpPr>
        <p:spPr>
          <a:xfrm>
            <a:off x="838200" y="220327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accent3"/>
                </a:solidFill>
                <a:latin typeface="+mj-lt"/>
              </a:rPr>
              <a:t>Yhteiseen suuntaan</a:t>
            </a:r>
            <a:endParaRPr lang="en-GB" sz="36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Kuva 5" descr="Maanmittauslaitoksen logo">
            <a:extLst>
              <a:ext uri="{FF2B5EF4-FFF2-40B4-BE49-F238E27FC236}">
                <a16:creationId xmlns:a16="http://schemas.microsoft.com/office/drawing/2014/main" id="{08A505F1-518D-418B-91D4-00F1193C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6" y="3496493"/>
            <a:ext cx="2330071" cy="12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3720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897159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561975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2"/>
            <a:ext cx="1905000" cy="124919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7" y="2439504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10.11.2025</a:t>
            </a:fld>
            <a:endParaRPr lang="fi-FI" dirty="0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9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90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6"/>
            <a:ext cx="1905000" cy="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3638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93504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536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2156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69" y="476672"/>
            <a:ext cx="3360372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904" y="476673"/>
            <a:ext cx="5472608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67" y="1844825"/>
            <a:ext cx="3360373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60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595" y="4941168"/>
            <a:ext cx="72008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47595" y="620688"/>
            <a:ext cx="72008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7595" y="5661248"/>
            <a:ext cx="72008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089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 dirty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 dirty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20138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" y="1875"/>
            <a:ext cx="12188668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467" y="476672"/>
            <a:ext cx="94090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67" y="2060848"/>
            <a:ext cx="94090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Normaali teksti</a:t>
            </a:r>
          </a:p>
          <a:p>
            <a:pPr lvl="1"/>
            <a:r>
              <a:rPr lang="da-DK" dirty="0"/>
              <a:t>Sisennetty teksti</a:t>
            </a:r>
          </a:p>
          <a:p>
            <a:pPr lvl="2"/>
            <a:r>
              <a:rPr lang="fi-FI" dirty="0"/>
              <a:t>Sisennetty teksti</a:t>
            </a:r>
          </a:p>
          <a:p>
            <a:pPr lvl="3"/>
            <a:r>
              <a:rPr lang="fi-FI" dirty="0"/>
              <a:t>Sisennetty teksti</a:t>
            </a:r>
          </a:p>
          <a:p>
            <a:pPr lvl="4"/>
            <a:r>
              <a:rPr lang="fi-FI" dirty="0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2103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07" r:id="rId3"/>
    <p:sldLayoutId id="2147483708" r:id="rId4"/>
    <p:sldLayoutId id="2147483705" r:id="rId5"/>
    <p:sldLayoutId id="2147483706" r:id="rId6"/>
    <p:sldLayoutId id="2147483709" r:id="rId7"/>
    <p:sldLayoutId id="2147483710" r:id="rId8"/>
    <p:sldLayoutId id="2147483711" r:id="rId9"/>
  </p:sldLayoutIdLst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7" y="6356352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7" y="6356352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3" y="6356351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4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5" userDrawn="1">
          <p15:clr>
            <a:srgbClr val="F26B43"/>
          </p15:clr>
        </p15:guide>
        <p15:guide id="2" pos="9535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52689" y="2312896"/>
            <a:ext cx="5336381" cy="1981199"/>
          </a:xfrm>
        </p:spPr>
        <p:txBody>
          <a:bodyPr anchor="b">
            <a:normAutofit/>
          </a:bodyPr>
          <a:lstStyle/>
          <a:p>
            <a:br>
              <a:rPr lang="fi-FI" sz="3300" strike="sngStrike" dirty="0"/>
            </a:br>
            <a:r>
              <a:rPr lang="fi-FI" sz="3200" dirty="0"/>
              <a:t>Voimajohtoalueen </a:t>
            </a:r>
            <a:br>
              <a:rPr lang="fi-FI" sz="3200" dirty="0"/>
            </a:br>
            <a:r>
              <a:rPr lang="fi-FI" sz="3200" dirty="0"/>
              <a:t>lunastustoimitus</a:t>
            </a:r>
            <a:br>
              <a:rPr lang="fi-FI" sz="3300" dirty="0"/>
            </a:br>
            <a:endParaRPr lang="fi-FI" sz="3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452687" y="4149080"/>
            <a:ext cx="4464844" cy="1012304"/>
          </a:xfrm>
        </p:spPr>
        <p:txBody>
          <a:bodyPr>
            <a:normAutofit/>
          </a:bodyPr>
          <a:lstStyle/>
          <a:p>
            <a:r>
              <a:rPr lang="fi-FI" dirty="0"/>
              <a:t>Linnamäki-Tervakoski 110kv</a:t>
            </a:r>
          </a:p>
          <a:p>
            <a:r>
              <a:rPr lang="fi-FI" dirty="0"/>
              <a:t>(Leppäkoski – Tervakoski uusiminen)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ubtitle 5"/>
          <p:cNvSpPr txBox="1">
            <a:spLocks/>
          </p:cNvSpPr>
          <p:nvPr/>
        </p:nvSpPr>
        <p:spPr bwMode="auto">
          <a:xfrm>
            <a:off x="2567608" y="5161384"/>
            <a:ext cx="4464844" cy="1845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>
                <a:srgbClr val="FF7900"/>
              </a:buClr>
              <a:buSzPct val="80000"/>
              <a:buFontTx/>
              <a:buNone/>
              <a:tabLst>
                <a:tab pos="20669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rtl="0" fontAlgn="base">
              <a:lnSpc>
                <a:spcPts val="30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2pPr>
            <a:lvl3pPr marL="809625" indent="-171450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3pPr>
            <a:lvl4pPr marL="1162050" indent="-180975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4pPr>
            <a:lvl5pPr marL="1524000" indent="-180975" algn="l" rtl="0" fontAlgn="base">
              <a:lnSpc>
                <a:spcPts val="26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5pPr>
            <a:lvl6pPr marL="16002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fi-FI" sz="1200" b="0" kern="0" dirty="0">
                <a:solidFill>
                  <a:srgbClr val="333333"/>
                </a:solidFill>
              </a:rPr>
              <a:t>10.12.2025 klo 10:00 Janakkalan kunnantalo, valtuustosali</a:t>
            </a:r>
          </a:p>
        </p:txBody>
      </p:sp>
    </p:spTree>
    <p:extLst>
      <p:ext uri="{BB962C8B-B14F-4D97-AF65-F5344CB8AC3E}">
        <p14:creationId xmlns:p14="http://schemas.microsoft.com/office/powerpoint/2010/main" val="42364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2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jatkokokous </a:t>
            </a:r>
            <a:r>
              <a:rPr lang="fi-FI" sz="1600" dirty="0"/>
              <a:t>(1/2)</a:t>
            </a:r>
            <a:endParaRPr lang="fi-FI" sz="3200" dirty="0"/>
          </a:p>
        </p:txBody>
      </p:sp>
      <p:sp>
        <p:nvSpPr>
          <p:cNvPr id="4" name="Suorakulmio 3"/>
          <p:cNvSpPr/>
          <p:nvPr/>
        </p:nvSpPr>
        <p:spPr>
          <a:xfrm>
            <a:off x="820033" y="1557527"/>
            <a:ext cx="7939904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Jatkokokous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Loppukokous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6AD554-C627-4984-B230-9EA575230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Voimajohdon rakentamisen jälkeen pidetään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jatkokokous, jossa: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Esitellään toimituskartta ja pinta-alaselitelmät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Annetaan määräaika lopullisten korvausvaatimusten </a:t>
            </a:r>
            <a:br>
              <a:rPr lang="fi-FI" sz="1700" dirty="0">
                <a:solidFill>
                  <a:schemeClr val="tx1"/>
                </a:solidFill>
              </a:rPr>
            </a:br>
            <a:r>
              <a:rPr lang="fi-FI" sz="1700" dirty="0">
                <a:solidFill>
                  <a:schemeClr val="tx1"/>
                </a:solidFill>
              </a:rPr>
              <a:t>jättämiseksi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Sovitaan mahdollisen maastokatselmuksen ajankohta</a:t>
            </a:r>
          </a:p>
        </p:txBody>
      </p:sp>
      <p:pic>
        <p:nvPicPr>
          <p:cNvPr id="9" name="Kuvan paikkamerkki 7" descr="Kuva, joka sisältää kohteen henkilö, ryhmä, henkilöt, neuvottelutila&#10;&#10;">
            <a:extLst>
              <a:ext uri="{FF2B5EF4-FFF2-40B4-BE49-F238E27FC236}">
                <a16:creationId xmlns:a16="http://schemas.microsoft.com/office/drawing/2014/main" id="{3A673DB8-EF5E-4D32-91F3-5F1CFFF5A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4" b="7934"/>
          <a:stretch/>
        </p:blipFill>
        <p:spPr>
          <a:xfrm>
            <a:off x="8081672" y="1557527"/>
            <a:ext cx="4114257" cy="4139807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560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jatkokokous </a:t>
            </a:r>
            <a:r>
              <a:rPr lang="fi-FI" sz="1600" dirty="0"/>
              <a:t>(2/2)</a:t>
            </a:r>
            <a:endParaRPr lang="fi-FI" sz="3200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Jatkokokous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Loppukokous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Jatkokokouksen ja korvausvaatimusten esittämisen jälkeen pidetään tarvittaessa </a:t>
            </a:r>
            <a:r>
              <a:rPr lang="fi-FI" u="sng" dirty="0">
                <a:solidFill>
                  <a:srgbClr val="000000"/>
                </a:solidFill>
              </a:rPr>
              <a:t>maastokatselmus</a:t>
            </a:r>
            <a:r>
              <a:rPr lang="fi-FI" dirty="0">
                <a:solidFill>
                  <a:srgbClr val="000000"/>
                </a:solidFill>
              </a:rPr>
              <a:t>, jossa selvitetään voimalinjan vaikutukset lunastuksen kohteena tai voimalinjan välittömässä läheisyydessä oleviin kiinteistöihin</a:t>
            </a:r>
          </a:p>
          <a:p>
            <a:r>
              <a:rPr lang="fi-FI" dirty="0">
                <a:solidFill>
                  <a:srgbClr val="000000"/>
                </a:solidFill>
              </a:rPr>
              <a:t>Maastokatselmuksen jälkeen lunastaja antaa oman vastineen esitetyistä vaatimuksista</a:t>
            </a:r>
            <a:endParaRPr lang="fi-FI" dirty="0"/>
          </a:p>
          <a:p>
            <a:pPr lvl="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</a:endParaRPr>
          </a:p>
        </p:txBody>
      </p:sp>
      <p:pic>
        <p:nvPicPr>
          <p:cNvPr id="5" name="Kuva 4" descr="pedersöre_blåbärskulla2.JPG, kuva maisemasta, jossa voimajohto"/>
          <p:cNvPicPr>
            <a:picLocks noChangeAspect="1"/>
          </p:cNvPicPr>
          <p:nvPr/>
        </p:nvPicPr>
        <p:blipFill>
          <a:blip r:embed="rId2" cstate="print"/>
          <a:srcRect l="16406" t="13785" b="37149"/>
          <a:stretch>
            <a:fillRect/>
          </a:stretch>
        </p:blipFill>
        <p:spPr>
          <a:xfrm>
            <a:off x="2508131" y="4027289"/>
            <a:ext cx="6178941" cy="242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414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Korvausvaatimusten, vastineen ja maastohavaintojen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perusteella lunastustoimikunta laatii lopulliset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korvauspäätökset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Loppukokouksessa annetaan </a:t>
            </a:r>
            <a:r>
              <a:rPr lang="fi-FI" sz="2000" u="sng" dirty="0">
                <a:solidFill>
                  <a:schemeClr val="tx1"/>
                </a:solidFill>
              </a:rPr>
              <a:t>lunastuspäätös</a:t>
            </a:r>
            <a:r>
              <a:rPr lang="fi-FI" sz="2000" dirty="0">
                <a:solidFill>
                  <a:schemeClr val="tx1"/>
                </a:solidFill>
              </a:rPr>
              <a:t>:</a:t>
            </a:r>
          </a:p>
          <a:p>
            <a:pPr marL="1009650" lvl="2" indent="-285750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Määritellään lunastettava omaisuus</a:t>
            </a:r>
          </a:p>
          <a:p>
            <a:pPr marL="1009650" lvl="2" indent="-285750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Määrätään lopulliset korvaukset</a:t>
            </a:r>
          </a:p>
          <a:p>
            <a:pPr marL="1009650" lvl="2" indent="-285750"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Päätetään korvausten maksamisesta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Lopuksi selostetaan valitusmenettely</a:t>
            </a:r>
            <a:endParaRPr lang="fi-FI" sz="2000" u="sng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  <p:pic>
        <p:nvPicPr>
          <p:cNvPr id="5" name="Kuva 4" descr="ylivieska_junttiranta4.JPG, kuva maisemasta, jossa voimajohto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53906" t="24298" r="17969" b="5608"/>
          <a:stretch>
            <a:fillRect/>
          </a:stretch>
        </p:blipFill>
        <p:spPr>
          <a:xfrm>
            <a:off x="8256240" y="1877614"/>
            <a:ext cx="3193114" cy="447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0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3"/>
            <a:ext cx="11162456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br>
              <a:rPr lang="fi-FI" sz="3000" dirty="0"/>
            </a:br>
            <a:endParaRPr lang="fi-FI" sz="1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Korvausperiaatteet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Menetysten korvaamisessa lähtökohtana on </a:t>
            </a:r>
            <a:r>
              <a:rPr lang="fi-FI" u="sng" dirty="0">
                <a:solidFill>
                  <a:srgbClr val="000000"/>
                </a:solidFill>
              </a:rPr>
              <a:t>täyden korvauksen periaate</a:t>
            </a:r>
            <a:r>
              <a:rPr lang="fi-FI" dirty="0">
                <a:solidFill>
                  <a:srgbClr val="000000"/>
                </a:solidFill>
              </a:rPr>
              <a:t>, millä tarkoitetaan sitä, ettei kenenkään varallisuusasema muutu lunastuksessa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Voimajohtoalueiden ollessa päällekkäin korvataan uuden voimajohdon aiheuttamat </a:t>
            </a:r>
            <a:r>
              <a:rPr lang="fi-FI" u="sng" dirty="0">
                <a:solidFill>
                  <a:srgbClr val="000000"/>
                </a:solidFill>
              </a:rPr>
              <a:t>lisämenetykset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Siltä osin kuin uusittava voimajohtoalue pysyy ennallaan ei maapohjakorvauksia määrätä =&gt; leventyminen korvataan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Korvaus lunastettavasta omaisuudesta määrätään käyvän hinnan perusteella, millä tarkoitetaan sitä hintaa, jonka lunastetuista menetyksistä olisi voinut saada vapaaehtoisella kaupalla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Pääsääntöisesti kertakaikkisena määrättävät korvaukset </a:t>
            </a:r>
            <a:r>
              <a:rPr lang="fi-FI" dirty="0">
                <a:solidFill>
                  <a:schemeClr val="tx1"/>
                </a:solidFill>
              </a:rPr>
              <a:t>kuuluvat siihen kiinteistöön, </a:t>
            </a:r>
            <a:r>
              <a:rPr lang="fi-FI" dirty="0">
                <a:solidFill>
                  <a:srgbClr val="000000"/>
                </a:solidFill>
              </a:rPr>
              <a:t>jota lunastus koskee, mikä otettava huomioon erityisesti omistajanvaihdostilanteissa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50265" y="1567620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350788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3"/>
            <a:ext cx="10946432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7197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Korvaukset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Lunastuskorvaus muodostuu kohteen-, haitan ja vahingonkorvauksesta: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  <a:latin typeface="Daytona"/>
              </a:rPr>
              <a:t>Kohteenkorvausta, mm.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Metsäalueella uuden voimajohdon johtoaukean ja reunavyöhykkeen maapohjasta 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Päällekkäisistä voimajohtoalueista korvataan ainoastaan lisämenetykset</a:t>
            </a:r>
          </a:p>
          <a:p>
            <a:pPr marL="1724025" lvl="4" indent="-285750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Peltoalueilla pylväsaloista 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Haitankorvausta määrätään, mm.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Peltoalueilla pylväiden viljelylle aiheuttamasta haitasta </a:t>
            </a:r>
          </a:p>
          <a:p>
            <a:pPr marL="1724025" lvl="4" indent="-285750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Maisemamuutoksesta aiheutuneesta kiinteistön arvon alentumisesta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Vahingonkorvausta määrätään, mm. 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Puuston ennenaikaisesta hakkuusta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Taimikon menetyksestä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Sadonmenetyksestä</a:t>
            </a:r>
          </a:p>
          <a:p>
            <a:pPr marL="1781175" lvl="4" indent="-34290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3345129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Loppukokous </a:t>
            </a:r>
            <a:r>
              <a:rPr lang="fi-FI" sz="1600" dirty="0"/>
              <a:t>(4/8)</a:t>
            </a:r>
            <a:r>
              <a:rPr lang="fi-FI" sz="3200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None/>
            </a:pPr>
            <a:endParaRPr lang="fi-FI" sz="2000" b="1" dirty="0">
              <a:solidFill>
                <a:schemeClr val="tx1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None/>
            </a:pPr>
            <a:r>
              <a:rPr lang="fi-FI" sz="2000" b="1" dirty="0">
                <a:solidFill>
                  <a:schemeClr val="tx1"/>
                </a:solidFill>
              </a:rPr>
              <a:t>Rakentamistyöstä aiheutuvat vahingot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Rakentamisesta aiheutuvat työnaikaiset vahingot korjaa tai korvaa urakoitsija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Mikäli vahinkoja jää korjaamatta tai niistä ei päästä sopimukseen, vaatimukset tulee viime kädessä esittää lunastustoimituksessa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Lunastustoimikunta määrää vahingoista rahakorvauksen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sz="18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8950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731126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(5/8)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Edunvalvonta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Asianosaiselle voidaan vaadittaessa määrätä korvausta </a:t>
            </a:r>
            <a:r>
              <a:rPr lang="fi-FI" sz="1800" u="sng" dirty="0">
                <a:solidFill>
                  <a:schemeClr val="tx1"/>
                </a:solidFill>
              </a:rPr>
              <a:t>välttämättömistä</a:t>
            </a:r>
            <a:r>
              <a:rPr lang="fi-FI" sz="1800" dirty="0">
                <a:solidFill>
                  <a:schemeClr val="tx1"/>
                </a:solidFill>
              </a:rPr>
              <a:t> edunvalvontakustannuksista: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Ansionmenetyksestä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Matkakustannuksista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Selvityskustannuksista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Asiamieskustannuksista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9838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201251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(6/8)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Korvausten määrääminen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Korvaus määrätään haltuunoton ajankohdan mukaan.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Haltuunoton ja maksamisen väliseltä ajalta maksetaan kuuden prosentin vuotuinen korko.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Jos yleinen hintataso haltuunoton jälkeen nousee, maksamatta oleva osa korvataan kohonneen hintatason mukaan (ns. indeksikorotus).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Mikäli haltuunotosta on tehty asianosaisten kesken sopimus, on siinä voitu sopia esimerkiksi mahdollisesta lisähyvityksestä.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Korvaus voidaan määrätä talletettavaksi aluehallintovirastoon, mikäli korvauksen saajasta on epäselvyyttä taikka koko kiinteistö lunastetaan taikka jäljelle jäävä kiinteistön osa ei enää vastaa velkojen määrää vakuutena (pantinhaltijan suojaaminen).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650946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(7/8)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Korvausten määrääminen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Lunastuksen kohteena oleville kiinteistöille </a:t>
            </a:r>
            <a:r>
              <a:rPr lang="fi-FI" u="sng" dirty="0">
                <a:solidFill>
                  <a:schemeClr val="tx1"/>
                </a:solidFill>
              </a:rPr>
              <a:t>korvaukset määrätään viran puolesta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Naapureille</a:t>
            </a:r>
            <a:r>
              <a:rPr lang="fi-FI" dirty="0">
                <a:solidFill>
                  <a:schemeClr val="tx1"/>
                </a:solidFill>
              </a:rPr>
              <a:t> vain vaatimuksesta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Asianosaisen on hyvä esittää näkemyksensä aiheutuneista haitoista ja vahingoista, sillä lunastustoimikunta ei voi aina havaita kaikkia aiheutuneita menetyksiä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301828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(8/8)</a:t>
            </a: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Toimituksen päättyminen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Daytona" panose="020B0604030500040204" pitchFamily="34" charset="0"/>
              </a:rPr>
              <a:t>Toimitus päättyy viimeistään 14 päivän kuluttua loppukokouksesta. Toimitusasiakirjat ovat saatavilla toimituksen päätyttyä.</a:t>
            </a:r>
            <a:r>
              <a:rPr lang="en-US" b="0" i="0" dirty="0">
                <a:solidFill>
                  <a:srgbClr val="262626"/>
                </a:solidFill>
                <a:effectLst/>
                <a:latin typeface="Daytona" panose="020B0604030500040204" pitchFamily="34" charset="0"/>
              </a:rPr>
              <a:t>​</a:t>
            </a:r>
            <a:endParaRPr lang="en-US" b="0" i="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Daytona" panose="020B0604030500040204" pitchFamily="34" charset="0"/>
              </a:rPr>
              <a:t>Toimituksessa tehtyihin päätöksiin voi hakea muutosta 30 päivän kuluessa toimituksen päättymisestä. Muutoksenhakuohje lähetetään asianosaisille toimitusasiakirjojen liitteenä.</a:t>
            </a:r>
            <a:endParaRPr lang="fi-FI" sz="1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Lunastuspäätöksen lainvoimaisuuden jälkeen: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Toimituksesta tehdään merkinnät kiinteistörekisteriin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Lunastus katsotaan päättyneeksi</a:t>
            </a:r>
          </a:p>
          <a:p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264125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Voimajohtoalueen lunastustoimitus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/>
              <a:t>On tarpeellinen, kun: 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Rakennetaan uusi voimajohto uuteen johtoaukkoon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Rakennetaan uusi voimajohto vanhan rinnalle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nykyiseen sijaintiinsa ja leveyteensä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siten, että johtoalue levenee (esim. jännitetason muuttuessa)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siten, että johtoalue kapenee</a:t>
            </a:r>
          </a:p>
          <a:p>
            <a:pPr marL="361950" lvl="1" indent="0">
              <a:buNone/>
            </a:pPr>
            <a:endParaRPr lang="fi-FI" sz="1800" dirty="0"/>
          </a:p>
          <a:p>
            <a:pPr marL="85725" indent="0">
              <a:buNone/>
            </a:pPr>
            <a:r>
              <a:rPr lang="fi-FI" sz="2000" dirty="0"/>
              <a:t>Menettely lunastustoimituksessa on samanlainen hanketyypistä riippumatta</a:t>
            </a:r>
          </a:p>
        </p:txBody>
      </p:sp>
    </p:spTree>
    <p:extLst>
      <p:ext uri="{BB962C8B-B14F-4D97-AF65-F5344CB8AC3E}">
        <p14:creationId xmlns:p14="http://schemas.microsoft.com/office/powerpoint/2010/main" val="2551773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2" y="718413"/>
            <a:ext cx="5033690" cy="1698285"/>
          </a:xfrm>
        </p:spPr>
        <p:txBody>
          <a:bodyPr anchor="b">
            <a:normAutofit/>
          </a:bodyPr>
          <a:lstStyle/>
          <a:p>
            <a:r>
              <a:rPr lang="fi-FI" sz="3200" dirty="0"/>
              <a:t>Lisätietoja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471" y="2416696"/>
            <a:ext cx="3700023" cy="1012304"/>
          </a:xfrm>
        </p:spPr>
        <p:txBody>
          <a:bodyPr>
            <a:normAutofit/>
          </a:bodyPr>
          <a:lstStyle/>
          <a:p>
            <a:r>
              <a:rPr lang="fi-FI"/>
              <a:t>www.maanmittauslaitos.fi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27CC209-1C2D-47BD-B58F-C9E85D77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99641" y="6356351"/>
            <a:ext cx="8033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20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91E533F-490C-4622-A68E-12772433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3007" y="6356352"/>
            <a:ext cx="503634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92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Voimajohtoalueen lunastustoimituksen tarkoitus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lvl="1" indent="-252413"/>
            <a:r>
              <a:rPr lang="fi-FI" sz="2000" dirty="0"/>
              <a:t>Lunastajalle perustetaan voimajohdon </a:t>
            </a:r>
            <a:br>
              <a:rPr lang="fi-FI" sz="2000" dirty="0"/>
            </a:br>
            <a:r>
              <a:rPr lang="fi-FI" sz="2000" dirty="0"/>
              <a:t>rakentamiseksi ja kunnossapitämiseksi </a:t>
            </a:r>
            <a:br>
              <a:rPr lang="fi-FI" sz="2000" dirty="0"/>
            </a:br>
            <a:r>
              <a:rPr lang="fi-FI" sz="2000" u="sng" dirty="0"/>
              <a:t>pysyvä käyttöoikeus </a:t>
            </a:r>
          </a:p>
          <a:p>
            <a:pPr marL="263525" lvl="1" indent="-252413"/>
            <a:r>
              <a:rPr lang="fi-FI" sz="2000" dirty="0"/>
              <a:t>Maapohjan </a:t>
            </a:r>
            <a:r>
              <a:rPr lang="fi-FI" sz="2000" u="sng" dirty="0"/>
              <a:t>omistus jää </a:t>
            </a:r>
            <a:r>
              <a:rPr lang="fi-FI" sz="2000" dirty="0"/>
              <a:t>edelleen </a:t>
            </a:r>
            <a:br>
              <a:rPr lang="fi-FI" sz="2000" dirty="0"/>
            </a:br>
            <a:r>
              <a:rPr lang="fi-FI" sz="2000" u="sng" dirty="0"/>
              <a:t>maanomistajalle</a:t>
            </a:r>
          </a:p>
          <a:p>
            <a:pPr marL="263525" lvl="1" indent="-252413"/>
            <a:r>
              <a:rPr lang="fi-FI" sz="2000" dirty="0"/>
              <a:t>Käyttöoikeuden perustamisesta aiheutuvat </a:t>
            </a:r>
            <a:br>
              <a:rPr lang="fi-FI" sz="2000" dirty="0"/>
            </a:br>
            <a:r>
              <a:rPr lang="fi-FI" sz="2000" u="sng" dirty="0"/>
              <a:t>taloudelliset menetykset korvataan </a:t>
            </a:r>
            <a:br>
              <a:rPr lang="fi-FI" sz="2000" u="sng" dirty="0"/>
            </a:br>
            <a:r>
              <a:rPr lang="fi-FI" sz="2000" dirty="0"/>
              <a:t>maanomistajalle</a:t>
            </a:r>
          </a:p>
          <a:p>
            <a:pPr lvl="1"/>
            <a:endParaRPr lang="fi-FI" dirty="0"/>
          </a:p>
        </p:txBody>
      </p:sp>
      <p:pic>
        <p:nvPicPr>
          <p:cNvPr id="4" name="Picture 2" descr="Kuva, jossa kuvattu johtoaukea, johtoalue sekä rakennuskieltoalue.&#10;110 kV johdon johtoaukean leveys on yleensä 26-30 metriä. 220 kV johdon johtoaukean leveys on yleensä 32-38 metriä. 400 kV johdon johtoaukean leveys on yleensä 36-42 metriä. Reunavyöhykkeen leveys on johdon molemmin puolin 10 metriä, aina yhteensä 20 metriä. Reunavyöhykkeen ja johtoaukean puoleisessa reunassa puuston pituus saa olla 10 metriä, ja kauimpana johtoaukeaa 20 metriä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8" y="1877614"/>
            <a:ext cx="4976260" cy="411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22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Lunastuslupa</a:t>
            </a:r>
            <a:endParaRPr lang="fi-FI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 perustuu lunastuslupaan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Lunastusluvan myöntää valtioneuvosto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Lunastusluvan vähemmän tärkeään lunastukseen voi myöntää myös Maanmittauslaitos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Lunastusluvassa määrätään lunastuksen kohde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Lunastuksen kohteella tarkoitetaan hakijalle myönnettäviä oikeuksia (esimerkiksi käyttö- ja omistusoikeuksia) ja omistajalle asetettavia rajoituksia.</a:t>
            </a: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fi-FI" sz="2000" dirty="0">
                <a:solidFill>
                  <a:schemeClr val="tx1"/>
                </a:solidFill>
              </a:rPr>
              <a:t>Lunastusluvassa voidaan lunastajalle hakemuksesta myöntää myös ennakkohaltuunottolupa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Lunastustoimituksen voi aloittaa </a:t>
            </a:r>
            <a:r>
              <a:rPr lang="fi-FI" sz="2000" u="sng" dirty="0">
                <a:solidFill>
                  <a:schemeClr val="tx1"/>
                </a:solidFill>
              </a:rPr>
              <a:t>heti</a:t>
            </a:r>
            <a:r>
              <a:rPr lang="fi-FI" sz="2000" dirty="0">
                <a:solidFill>
                  <a:schemeClr val="tx1"/>
                </a:solidFill>
              </a:rPr>
              <a:t>, kun lunastuslupa on myönnetty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Lunastustoimitus voidaan lopettaa vasta</a:t>
            </a:r>
            <a:r>
              <a:rPr lang="fi-FI" sz="1800" dirty="0">
                <a:solidFill>
                  <a:srgbClr val="000000"/>
                </a:solidFill>
              </a:rPr>
              <a:t>, kun lupa on lainvoimainen</a:t>
            </a:r>
          </a:p>
          <a:p>
            <a:pPr marL="0" indent="0"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Lunastustoimikunta ja asianosaiset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fi-FI" sz="2000" dirty="0">
                <a:solidFill>
                  <a:schemeClr val="tx1"/>
                </a:solidFill>
              </a:rPr>
              <a:t>Lunastustoimituksen suorittaa lunastustoimikunta, johon kuuluu puheenjohtajana toimitusinsinööri ja kaksi uskottua miestä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Lunastustoimituksen asianosaisia ovat: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Lunastaja (voimajohdon rakentaja)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Maanomistajat (voimajohdon välittömästä läheisyydestä)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Mahdolliset rasite-, vuokra- ym. erityisten oikeuksien haltijat, naapurit jne.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5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alkukokous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Käydään läpi lunastusta koskevat yleiset asiat: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Toimituksen kulku pääpiirteissään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Korvausmenettely ja sovellettava lainsäädäntö (laki kiinteän omaisuuden ja erityisten oikeuksien lunastuksesta)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Lunastaja esittelee johdon rakentamishanketta ja sen aikataulua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Esitetään alustava kartta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Annetaan määräaika ennakkokorvausvaatimuksille, jos ei ole annettu jo aikaisemmin.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Sovitaan tarvittavien maastokatselmusten suorittamisesta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Alkukokous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&gt; Haltuunotto 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30057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haltuunotto </a:t>
            </a:r>
            <a:r>
              <a:rPr lang="fi-FI" sz="1600" dirty="0"/>
              <a:t>(1/2)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Haltuunotto on toimituksen vaihe, jonka päätteeksi annetaan päätös: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Haltuun otettavasta alueesta (=rakennettava johtoalue) ja sillä olevasta omaisuudesta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Haltuunottoajankohdasta</a:t>
            </a:r>
          </a:p>
          <a:p>
            <a:pPr lvl="2">
              <a:spcBef>
                <a:spcPct val="20000"/>
              </a:spcBef>
              <a:spcAft>
                <a:spcPts val="1200"/>
              </a:spcAft>
            </a:pPr>
            <a:r>
              <a:rPr lang="fi-FI" sz="1800" dirty="0">
                <a:solidFill>
                  <a:schemeClr val="tx1"/>
                </a:solidFill>
              </a:rPr>
              <a:t>Ennakkokorvauksista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Haltuun otettavasta alueesta on tehty etukäteen karttaluonnos ja arviokirjaluonnos, jotka ovat lunastustoimikunnan ja asianosaisten käytettävissä ja tarkastettavissa.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38200" y="1553875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Haltuunotto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93651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haltuunotto </a:t>
            </a:r>
            <a:r>
              <a:rPr lang="fi-FI" sz="1600" dirty="0"/>
              <a:t>(2/2)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None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Haltuunotossa: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Kirjataan haltuun otettava omaisuus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Määrätään asianosaisen vaatimuksesta ennakkokorvaukset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Ennakkokorvausta määrätään ¾ likimäärin arvioidusta haltuun otettavaa omaisuutta koskevasta lopullisesta korvauksesta.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Hakija saa oikeuden ottaa rakennettavan johtoalueen haltuunsa, kun haltuunottokatselmus on julistettu päättyneeksi ja mahdolliset ennakkokorvaukset on maksettu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Haltuunotto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0865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rakennustyöt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sz="2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Voimajohtoalueen rakentamisvaiheessa sovitaan</a:t>
            </a:r>
          </a:p>
          <a:p>
            <a:pPr lvl="1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Johtoalueelta hakattavan puuston poisto- ja myyntitavasta</a:t>
            </a:r>
          </a:p>
          <a:p>
            <a:pPr lvl="1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Yksityisteiden käytöstä rakentamisen aikana</a:t>
            </a: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Rakennustöistä aiheutuneiden vahinkojen korjaamisesta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ja korvaamisesta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Jos sopimukseen ei päästä, erimielisyydet ratkaisee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lunastustoimikunta toimitusta jatkettaessa.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7"/>
            <a:ext cx="9486141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Rakennustyöt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Jatkokokous &gt; Loppukokous</a:t>
            </a:r>
          </a:p>
        </p:txBody>
      </p:sp>
      <p:pic>
        <p:nvPicPr>
          <p:cNvPr id="6" name="Kuvan paikkamerkki 7" descr="Kuva, joka sisältää kohteen puu, ruoho, ulko, taivas&#10;&#10;">
            <a:extLst>
              <a:ext uri="{FF2B5EF4-FFF2-40B4-BE49-F238E27FC236}">
                <a16:creationId xmlns:a16="http://schemas.microsoft.com/office/drawing/2014/main" id="{8402C28E-B8CA-42D7-B2B0-0409D01A9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" r="2815"/>
          <a:stretch/>
        </p:blipFill>
        <p:spPr>
          <a:xfrm>
            <a:off x="8117596" y="1459684"/>
            <a:ext cx="4124697" cy="4150312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5380579"/>
      </p:ext>
    </p:extLst>
  </p:cSld>
  <p:clrMapOvr>
    <a:masterClrMapping/>
  </p:clrMapOvr>
</p:sld>
</file>

<file path=ppt/theme/theme1.xml><?xml version="1.0" encoding="utf-8"?>
<a:theme xmlns:a="http://schemas.openxmlformats.org/drawingml/2006/main" name="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ML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L" id="{02293EE8-0670-43D5-BB38-3A39ACC3DEDE}" vid="{17BD13BD-1CB2-4941-8B5C-E42347746691}"/>
    </a:ext>
  </a:ext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hjetiedosto" ma:contentTypeID="0x0101003BF6178B04E81E4AAE4AAFB04A38750800180DBB9A68C55B43B1072198FB044798" ma:contentTypeVersion="20" ma:contentTypeDescription="" ma:contentTypeScope="" ma:versionID="f48c370db105043ecd697b58e6fb625e">
  <xsd:schema xmlns:xsd="http://www.w3.org/2001/XMLSchema" xmlns:xs="http://www.w3.org/2001/XMLSchema" xmlns:p="http://schemas.microsoft.com/office/2006/metadata/properties" xmlns:ns2="157f4d8f-9b92-4778-bfae-1dc1cb204f0c" xmlns:ns3="bba6eaab-d994-4ce3-a09c-e609c799fec2" targetNamespace="http://schemas.microsoft.com/office/2006/metadata/properties" ma:root="true" ma:fieldsID="911dce97fc7a916b16415dc50811ccb7" ns2:_="" ns3:_="">
    <xsd:import namespace="157f4d8f-9b92-4778-bfae-1dc1cb204f0c"/>
    <xsd:import namespace="bba6eaab-d994-4ce3-a09c-e609c799fec2"/>
    <xsd:element name="properties">
      <xsd:complexType>
        <xsd:sequence>
          <xsd:element name="documentManagement">
            <xsd:complexType>
              <xsd:all>
                <xsd:element ref="ns2:OhjeenTyyppi" minOccurs="0"/>
                <xsd:element ref="ns2:Aihepiiri" minOccurs="0"/>
                <xsd:element ref="ns2:Aiheen_x0020_tarkenne" minOccurs="0"/>
                <xsd:element ref="ns2:Kohderyhmä" minOccurs="0"/>
                <xsd:element ref="ns2:Ohjeenkieli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TaxKeywordTaxHTField" minOccurs="0"/>
                <xsd:element ref="ns2:TaxCatchAll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f4d8f-9b92-4778-bfae-1dc1cb204f0c" elementFormDefault="qualified">
    <xsd:import namespace="http://schemas.microsoft.com/office/2006/documentManagement/types"/>
    <xsd:import namespace="http://schemas.microsoft.com/office/infopath/2007/PartnerControls"/>
    <xsd:element name="OhjeenTyyppi" ma:index="2" nillable="true" ma:displayName="Ohjeen tyyppi" ma:default="Ohje" ma:format="RadioButtons" ma:internalName="OhjeenTyyppi">
      <xsd:simpleType>
        <xsd:restriction base="dms:Choice">
          <xsd:enumeration value="Ohje"/>
          <xsd:enumeration value="Säädös"/>
          <xsd:enumeration value="Määräys"/>
        </xsd:restriction>
      </xsd:simpleType>
    </xsd:element>
    <xsd:element name="Aihepiiri" ma:index="3" nillable="true" ma:displayName="Aihepiiri" ma:format="Dropdown" ma:internalName="Aihepiiri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nkilöstöasiat"/>
                    <xsd:enumeration value="Tietohallinto"/>
                    <xsd:enumeration value="Toimitilat"/>
                    <xsd:enumeration value="Oikeusasiat"/>
                    <xsd:enumeration value="Talous"/>
                    <xsd:enumeration value="Tutkimus"/>
                    <xsd:enumeration value="Tuotanto"/>
                    <xsd:enumeration value="Tietopalvelu"/>
                    <xsd:enumeration value="Viestintä"/>
                    <xsd:enumeration value="Muutoksenhallinta"/>
                  </xsd:restriction>
                </xsd:simpleType>
              </xsd:element>
            </xsd:sequence>
          </xsd:extension>
        </xsd:complexContent>
      </xsd:complexType>
    </xsd:element>
    <xsd:element name="Aiheen_x0020_tarkenne" ma:index="4" nillable="true" ma:displayName="Aiheen tarkenne" ma:format="Dropdown" ma:internalName="Aiheen_x0020_tarken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ankerahoitus"/>
                    <xsd:enumeration value="Tilaustyöt"/>
                    <xsd:enumeration value="Julkaisutoiminta"/>
                    <xsd:enumeration value="Tutkimusetiikka"/>
                    <xsd:enumeration value="Rekrytointi ja perehdytys"/>
                    <xsd:enumeration value="Virka-/työsuhde"/>
                    <xsd:enumeration value="Työhyvinvointi ja työterveys"/>
                    <xsd:enumeration value="Henkilöstön kehittäminen"/>
                    <xsd:enumeration value="Sisäinen viestintä"/>
                    <xsd:enumeration value="Ulkoinen viestintä"/>
                    <xsd:enumeration value="Kriisit ja varautuminen"/>
                    <xsd:enumeration value="Käännökset"/>
                    <xsd:enumeration value="Tapahtumat"/>
                    <xsd:enumeration value="Turvallisuus"/>
                    <xsd:enumeration value="Huoneistokirjaaminen"/>
                    <xsd:enumeration value="Kiinteistökirjaaminen"/>
                    <xsd:enumeration value="Kiinteistötoimitukset"/>
                    <xsd:enumeration value="Maastomittaus"/>
                    <xsd:enumeration value="Paikkatieto"/>
                    <xsd:enumeration value="Arkistopalvelut"/>
                    <xsd:enumeration value="Tietosuoja"/>
                    <xsd:enumeration value="Saavutettavuus"/>
                    <xsd:enumeration value="Sovellusten käyttöohjeet"/>
                    <xsd:enumeration value="Perustietotekniikka"/>
                    <xsd:enumeration value="Käyttöoikeudet"/>
                    <xsd:enumeration value="Hinnoittelu"/>
                    <xsd:enumeration value="Laskutus"/>
                    <xsd:enumeration value="Hankinnat"/>
                    <xsd:enumeration value="Kartat"/>
                    <xsd:enumeration value="Sähköiset palvelut"/>
                    <xsd:enumeration value="Tietojen luovuttaminen"/>
                    <xsd:enumeration value="Tiedonhallinta"/>
                  </xsd:restriction>
                </xsd:simpleType>
              </xsd:element>
            </xsd:sequence>
          </xsd:extension>
        </xsd:complexContent>
      </xsd:complexType>
    </xsd:element>
    <xsd:element name="Kohderyhmä" ma:index="5" nillable="true" ma:displayName="Kohderyhmä" ma:default="" ma:internalName="Kohderyhm_x00e4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sihenkilöt"/>
                    <xsd:enumeration value="Asiakaspalvelu"/>
                    <xsd:enumeration value="Uusi työntekijä/harjoittelija"/>
                    <xsd:enumeration value="Tutkijat"/>
                    <xsd:enumeration value="Maastotyöntekijät"/>
                  </xsd:restriction>
                </xsd:simpleType>
              </xsd:element>
            </xsd:sequence>
          </xsd:extension>
        </xsd:complexContent>
      </xsd:complexType>
    </xsd:element>
    <xsd:element name="Ohjeenkieli" ma:index="6" nillable="true" ma:displayName="Kieli" ma:default="suomi" ma:format="RadioButtons" ma:internalName="Ohjeenkieli" ma:readOnly="false">
      <xsd:simpleType>
        <xsd:restriction base="dms:Choice">
          <xsd:enumeration value="suomi"/>
          <xsd:enumeration value="englanti"/>
          <xsd:enumeration value="ruotsi"/>
        </xsd:restriction>
      </xsd:simpleType>
    </xsd:element>
    <xsd:element name="TaxKeywordTaxHTField" ma:index="19" nillable="true" ma:taxonomy="true" ma:internalName="TaxKeywordTaxHTField" ma:taxonomyFieldName="TaxKeyword" ma:displayName="Yrityksen avainsanat" ma:fieldId="{23f27201-bee3-471e-b2e7-b64fd8b7ca38}" ma:taxonomyMulti="true" ma:sspId="b1b57b5c-250e-4870-960d-b632009de29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50de3484-6c51-4162-b6bc-ed9f8bf35d41}" ma:internalName="TaxCatchAll" ma:showField="CatchAllData" ma:web="157f4d8f-9b92-4778-bfae-1dc1cb204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eaab-d994-4ce3-a09c-e609c799f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Kuvien tunnisteet" ma:readOnly="false" ma:fieldId="{5cf76f15-5ced-4ddc-b409-7134ff3c332f}" ma:taxonomyMulti="true" ma:sspId="b1b57b5c-250e-4870-960d-b632009de2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7f4d8f-9b92-4778-bfae-1dc1cb204f0c" xsi:nil="true"/>
    <OhjeenTyyppi xmlns="157f4d8f-9b92-4778-bfae-1dc1cb204f0c">Ohje</OhjeenTyyppi>
    <TaxKeywordTaxHTField xmlns="157f4d8f-9b92-4778-bfae-1dc1cb204f0c">
      <Terms xmlns="http://schemas.microsoft.com/office/infopath/2007/PartnerControls"/>
    </TaxKeywordTaxHTField>
    <Aiheen_x0020_tarkenne xmlns="157f4d8f-9b92-4778-bfae-1dc1cb204f0c">
      <Value>Kiinteistötoimitukset</Value>
    </Aiheen_x0020_tarkenne>
    <Kohderyhmä xmlns="157f4d8f-9b92-4778-bfae-1dc1cb204f0c" xsi:nil="true"/>
    <Ohjeenkieli xmlns="157f4d8f-9b92-4778-bfae-1dc1cb204f0c">suomi</Ohjeenkieli>
    <Aihepiiri xmlns="157f4d8f-9b92-4778-bfae-1dc1cb204f0c">
      <Value>Tuotanto</Value>
    </Aihepiiri>
    <lcf76f155ced4ddcb4097134ff3c332f xmlns="bba6eaab-d994-4ce3-a09c-e609c799fe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C3B7EF-8383-4C31-833E-E292A43B34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FF44DC-9B52-455E-93AF-A5C465826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7f4d8f-9b92-4778-bfae-1dc1cb204f0c"/>
    <ds:schemaRef ds:uri="bba6eaab-d994-4ce3-a09c-e609c799f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23CDC6-956B-46E5-9030-683E0B7BB335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ba6eaab-d994-4ce3-a09c-e609c799fec2"/>
    <ds:schemaRef ds:uri="http://schemas.microsoft.com/office/2006/metadata/properties"/>
    <ds:schemaRef ds:uri="http://purl.org/dc/terms/"/>
    <ds:schemaRef ds:uri="157f4d8f-9b92-4778-bfae-1dc1cb204f0c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kalvopohja_su_2014</Template>
  <TotalTime>7885</TotalTime>
  <Words>995</Words>
  <Application>Microsoft Office PowerPoint</Application>
  <PresentationFormat>Laajakuva</PresentationFormat>
  <Paragraphs>157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20</vt:i4>
      </vt:variant>
    </vt:vector>
  </HeadingPairs>
  <TitlesOfParts>
    <vt:vector size="26" baseType="lpstr">
      <vt:lpstr>Arial</vt:lpstr>
      <vt:lpstr>Daytona</vt:lpstr>
      <vt:lpstr>Georgia</vt:lpstr>
      <vt:lpstr>Verdana</vt:lpstr>
      <vt:lpstr>MMLppt-suomi</vt:lpstr>
      <vt:lpstr>MML</vt:lpstr>
      <vt:lpstr> Voimajohtoalueen  lunastustoimitus </vt:lpstr>
      <vt:lpstr>Voimajohtoalueen lunastustoimitus</vt:lpstr>
      <vt:lpstr>Voimajohtoalueen lunastustoimituksen tarkoitus</vt:lpstr>
      <vt:lpstr>Lunastuslupa</vt:lpstr>
      <vt:lpstr>Lunastustoimikunta ja asianosaiset</vt:lpstr>
      <vt:lpstr>Lunastustoimituksen eteneminen, alkukokous</vt:lpstr>
      <vt:lpstr>Lunastustoimituksen eteneminen, haltuunotto (1/2)</vt:lpstr>
      <vt:lpstr>Lunastustoimituksen eteneminen, haltuunotto (2/2)</vt:lpstr>
      <vt:lpstr>Lunastustoimituksen eteneminen, rakennustyöt</vt:lpstr>
      <vt:lpstr>Lunastustoimituksen eteneminen, jatkokokous (1/2)</vt:lpstr>
      <vt:lpstr>Lunastustoimituksen eteneminen, jatkokokous (2/2)</vt:lpstr>
      <vt:lpstr>Lunastustoimituksen eteneminen</vt:lpstr>
      <vt:lpstr>Lunastustoimituksen eteneminen </vt:lpstr>
      <vt:lpstr>Lunastustoimituksen eteneminen</vt:lpstr>
      <vt:lpstr>Lunastustoimituksen eteneminen, Loppukokous (4/8) </vt:lpstr>
      <vt:lpstr>Lunastustoimituksen eteneminen, Loppukokous (5/8) </vt:lpstr>
      <vt:lpstr>Lunastustoimituksen eteneminen, Loppukokous (6/8) </vt:lpstr>
      <vt:lpstr>Lunastustoimituksen eteneminen, Loppukokous (7/8) </vt:lpstr>
      <vt:lpstr>Lunastustoimituksen eteneminen, Loppukokous (8/8) </vt:lpstr>
      <vt:lpstr>Lisätietoja</vt:lpstr>
    </vt:vector>
  </TitlesOfParts>
  <Company>Maanmittauslaitos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Voimalinjalunastus</dc:title>
  <dc:creator>Lauhkonen Hanna</dc:creator>
  <cp:lastModifiedBy>Ojala Lasse</cp:lastModifiedBy>
  <cp:revision>108</cp:revision>
  <cp:lastPrinted>2016-05-04T12:10:08Z</cp:lastPrinted>
  <dcterms:created xsi:type="dcterms:W3CDTF">2015-05-25T07:29:41Z</dcterms:created>
  <dcterms:modified xsi:type="dcterms:W3CDTF">2025-11-10T08:34:20Z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0x0101003BF6178B04E81E4AAE4AAFB04A38750800180DBB9A68C55B43B1072198FB044798</vt:lpwstr>
  </property>
  <property fmtid="{D5CDD505-2E9C-101B-9397-08002B2CF9AE}" pid="4" name="TaxKeyword">
    <vt:lpwstr/>
  </property>
</Properties>
</file>