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</p:sldMasterIdLst>
  <p:notesMasterIdLst>
    <p:notesMasterId r:id="rId26"/>
  </p:notesMasterIdLst>
  <p:handoutMasterIdLst>
    <p:handoutMasterId r:id="rId27"/>
  </p:handoutMasterIdLst>
  <p:sldIdLst>
    <p:sldId id="264" r:id="rId6"/>
    <p:sldId id="286" r:id="rId7"/>
    <p:sldId id="288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0" r:id="rId18"/>
    <p:sldId id="291" r:id="rId19"/>
    <p:sldId id="295" r:id="rId20"/>
    <p:sldId id="282" r:id="rId21"/>
    <p:sldId id="283" r:id="rId22"/>
    <p:sldId id="300" r:id="rId23"/>
    <p:sldId id="284" r:id="rId24"/>
    <p:sldId id="269" r:id="rId25"/>
  </p:sldIdLst>
  <p:sldSz cx="12192000" cy="6858000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88" autoAdjust="0"/>
  </p:normalViewPr>
  <p:slideViewPr>
    <p:cSldViewPr showGuides="1">
      <p:cViewPr varScale="1">
        <p:scale>
          <a:sx n="111" d="100"/>
          <a:sy n="111" d="100"/>
        </p:scale>
        <p:origin x="534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84" y="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 dirty="0"/>
              <a:t>Muokkaa </a:t>
            </a:r>
            <a:r>
              <a:rPr lang="fi-FI" sz="1500" dirty="0" err="1"/>
              <a:t>ots</a:t>
            </a:r>
            <a:r>
              <a:rPr lang="fi-FI" sz="1500" dirty="0"/>
              <a:t>. </a:t>
            </a:r>
            <a:r>
              <a:rPr lang="fi-FI" sz="1500" dirty="0" err="1"/>
              <a:t>perustyyl</a:t>
            </a:r>
            <a:r>
              <a:rPr lang="fi-FI" sz="1500" dirty="0"/>
              <a:t>. </a:t>
            </a:r>
            <a:r>
              <a:rPr lang="fi-FI" sz="1500" dirty="0" err="1"/>
              <a:t>napsautt</a:t>
            </a:r>
            <a:r>
              <a:rPr lang="fi-FI" sz="1500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  <a:endParaRPr lang="fi-FI" sz="1500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13.5.2026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13.5.2026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2689" y="2312896"/>
            <a:ext cx="5336381" cy="1981199"/>
          </a:xfrm>
        </p:spPr>
        <p:txBody>
          <a:bodyPr anchor="b">
            <a:normAutofit/>
          </a:bodyPr>
          <a:lstStyle/>
          <a:p>
            <a:br>
              <a:rPr lang="fi-FI" sz="3300" strike="sngStrike" dirty="0"/>
            </a:br>
            <a:r>
              <a:rPr lang="fi-FI" sz="3200" dirty="0"/>
              <a:t>Voimajohtoalueen </a:t>
            </a:r>
            <a:br>
              <a:rPr lang="fi-FI" sz="3200" dirty="0"/>
            </a:br>
            <a:r>
              <a:rPr lang="fi-FI" sz="3200" dirty="0"/>
              <a:t>lunastustoimitus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52687" y="4149080"/>
            <a:ext cx="4464844" cy="1012304"/>
          </a:xfrm>
        </p:spPr>
        <p:txBody>
          <a:bodyPr>
            <a:normAutofit/>
          </a:bodyPr>
          <a:lstStyle/>
          <a:p>
            <a:r>
              <a:rPr lang="fi-FI" dirty="0"/>
              <a:t>Järvelä-Hovinmäki 110 kV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2567608" y="5161384"/>
            <a:ext cx="4464844" cy="1845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20.10.2026 klo 10:00 Kärkölän kunnantalo, valtuustosali</a:t>
            </a:r>
          </a:p>
        </p:txBody>
      </p:sp>
    </p:spTree>
    <p:extLst>
      <p:ext uri="{BB962C8B-B14F-4D97-AF65-F5344CB8AC3E}">
        <p14:creationId xmlns:p14="http://schemas.microsoft.com/office/powerpoint/2010/main" val="4236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(1/2)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20033" y="1557527"/>
            <a:ext cx="7939904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6AD554-C627-4984-B230-9EA57523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Voimajohdon rakentamisen jälkeen pidetään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jatkokokous, jossa: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Annetaan määräaika lopullisten korvausvaatimusten </a:t>
            </a:r>
            <a:br>
              <a:rPr lang="fi-FI" sz="1700" dirty="0">
                <a:solidFill>
                  <a:schemeClr val="tx1"/>
                </a:solidFill>
              </a:rPr>
            </a:br>
            <a:r>
              <a:rPr lang="fi-FI" sz="1700" dirty="0">
                <a:solidFill>
                  <a:schemeClr val="tx1"/>
                </a:solidFill>
              </a:rPr>
              <a:t>jättämiseksi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Sovitaan mahdollisen maastokatselmuksen ajankohta</a:t>
            </a:r>
          </a:p>
        </p:txBody>
      </p:sp>
      <p:pic>
        <p:nvPicPr>
          <p:cNvPr id="9" name="Kuvan paikkamerkki 7" descr="Kuva, joka sisältää kohteen henkilö, ryhmä, henkilöt, neuvottelutila&#10;&#10;">
            <a:extLst>
              <a:ext uri="{FF2B5EF4-FFF2-40B4-BE49-F238E27FC236}">
                <a16:creationId xmlns:a16="http://schemas.microsoft.com/office/drawing/2014/main" id="{3A673DB8-EF5E-4D32-91F3-5F1CFFF5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4" b="7934"/>
          <a:stretch/>
        </p:blipFill>
        <p:spPr>
          <a:xfrm>
            <a:off x="8081672" y="1557527"/>
            <a:ext cx="4114257" cy="4139807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0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Jatkokokouksen ja korvausvaatimusten esittämisen jälkeen pidetään tarvittaessa </a:t>
            </a:r>
            <a:r>
              <a:rPr lang="fi-FI" u="sng" dirty="0">
                <a:solidFill>
                  <a:srgbClr val="000000"/>
                </a:solidFill>
              </a:rPr>
              <a:t>maastokatselmus</a:t>
            </a:r>
            <a:r>
              <a:rPr lang="fi-FI" dirty="0">
                <a:solidFill>
                  <a:srgbClr val="000000"/>
                </a:solidFill>
              </a:rPr>
              <a:t>, jossa selvitetään voimalinjan vaikutukset lunastuksen kohteena tai voimalinjan välittömässä läheisyydessä oleviin kiinteistöihin</a:t>
            </a:r>
          </a:p>
          <a:p>
            <a:r>
              <a:rPr lang="fi-FI" dirty="0">
                <a:solidFill>
                  <a:srgbClr val="000000"/>
                </a:solidFill>
              </a:rPr>
              <a:t>Maastokatselmuksen jälkeen lunastaja antaa oman vastineen esitetyistä vaatimuksista</a:t>
            </a:r>
            <a:endParaRPr lang="fi-FI" dirty="0"/>
          </a:p>
          <a:p>
            <a:pPr lvl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5" name="Kuva 4" descr="pedersöre_blåbärskulla2.JPG, kuva maisemasta, jossa voimajohto"/>
          <p:cNvPicPr>
            <a:picLocks noChangeAspect="1"/>
          </p:cNvPicPr>
          <p:nvPr/>
        </p:nvPicPr>
        <p:blipFill>
          <a:blip r:embed="rId2" cstate="print"/>
          <a:srcRect l="16406" t="13785" b="37149"/>
          <a:stretch>
            <a:fillRect/>
          </a:stretch>
        </p:blipFill>
        <p:spPr>
          <a:xfrm>
            <a:off x="2508131" y="4027289"/>
            <a:ext cx="6178941" cy="242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14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Korvausvaatimusten, vastineen ja maastohavaintojen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perusteella lunastustoimikunta laatii lopulliset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korvauspäätökset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Loppukokouksessa annetaan </a:t>
            </a:r>
            <a:r>
              <a:rPr lang="fi-FI" sz="2000" u="sng" dirty="0">
                <a:solidFill>
                  <a:schemeClr val="tx1"/>
                </a:solidFill>
              </a:rPr>
              <a:t>lunastuspäätös</a:t>
            </a:r>
            <a:r>
              <a:rPr lang="fi-FI" sz="2000" dirty="0">
                <a:solidFill>
                  <a:schemeClr val="tx1"/>
                </a:solidFill>
              </a:rPr>
              <a:t>: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Määritellään lunastettava omaisuus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Määrätään lopulliset korvaukset</a:t>
            </a:r>
          </a:p>
          <a:p>
            <a:pPr marL="1009650" lvl="2" indent="-285750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Päätetään korvausten maksamisesta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Lopuksi selostetaan valitusmenettely</a:t>
            </a:r>
            <a:endParaRPr lang="fi-FI" sz="2000" u="sng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  <p:pic>
        <p:nvPicPr>
          <p:cNvPr id="5" name="Kuva 4" descr="ylivieska_junttiranta4.JPG, kuva maisemasta, jossa voimajohto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906" t="24298" r="17969" b="5608"/>
          <a:stretch>
            <a:fillRect/>
          </a:stretch>
        </p:blipFill>
        <p:spPr>
          <a:xfrm>
            <a:off x="8256240" y="1877614"/>
            <a:ext cx="3193114" cy="44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1162456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br>
              <a:rPr lang="fi-FI" sz="3000" dirty="0"/>
            </a:br>
            <a:endParaRPr lang="fi-FI" sz="1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Korvausperiaatteet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Menetysten korvaamisessa lähtökohtana on </a:t>
            </a:r>
            <a:r>
              <a:rPr lang="fi-FI" u="sng" dirty="0">
                <a:solidFill>
                  <a:srgbClr val="000000"/>
                </a:solidFill>
              </a:rPr>
              <a:t>täyden korvauksen periaate</a:t>
            </a:r>
            <a:r>
              <a:rPr lang="fi-FI" dirty="0">
                <a:solidFill>
                  <a:srgbClr val="000000"/>
                </a:solidFill>
              </a:rPr>
              <a:t>, millä tarkoitetaan sitä, ettei kenenkään varallisuusasema muutu lunastuksessa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Voimajohtoalueiden ollessa päällekkäin korvataan uuden voimajohdon aiheuttamat </a:t>
            </a:r>
            <a:r>
              <a:rPr lang="fi-FI" u="sng" dirty="0">
                <a:solidFill>
                  <a:srgbClr val="000000"/>
                </a:solidFill>
              </a:rPr>
              <a:t>lisämenetykset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Siltä osin kuin uusittava voimajohtoalue pysyy ennallaan ei maapohjakorvauksia määrätä =&gt; leventyminen korvataan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Pääsääntöisesti kertakaikkisena määrättävät korvaukset </a:t>
            </a:r>
            <a:r>
              <a:rPr lang="fi-FI" dirty="0">
                <a:solidFill>
                  <a:schemeClr val="tx1"/>
                </a:solidFill>
              </a:rPr>
              <a:t>kuuluvat siihen kiinteistöön, </a:t>
            </a:r>
            <a:r>
              <a:rPr lang="fi-FI" dirty="0">
                <a:solidFill>
                  <a:srgbClr val="000000"/>
                </a:solidFill>
              </a:rPr>
              <a:t>jota lunastus koskee, mikä otettava huomioon erityisesti omistajanvaihdostilanteissa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50265" y="156762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50788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094643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719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Lunastuskorvaus muodostuu kohteen-, haitan ja vahingonkorvauksesta: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  <a:latin typeface="Daytona"/>
              </a:rPr>
              <a:t>Kohteenkorvausta,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Metsäalueella uuden voimajohdon johtoaukean ja reunavyöhykkeen maapohjasta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Päällekkäisistä voimajohtoalueista korvataan ainoastaan lisämenetykset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Peltoalueilla pylväsaloista 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Haitankorvausta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Peltoalueilla pylväiden viljelylle aiheuttamasta haitasta 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Maisemamuutoksesta aiheutuneesta kiinteistön arvon alentumisesta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Vahingonkorvausta määrätään, mm.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Puuston ennenaikaisesta hakkuusta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Taimikon menetyksestä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Sadonmenetyksestä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34512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Loppukokous </a:t>
            </a:r>
            <a:r>
              <a:rPr lang="fi-FI" sz="1600" dirty="0"/>
              <a:t>(4/8)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endParaRPr lang="fi-FI" sz="20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8950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73112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(5/8)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Edunvalvonta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Asianosaiselle voidaan vaadittaessa määrätä korvausta </a:t>
            </a:r>
            <a:r>
              <a:rPr lang="fi-FI" sz="1800" u="sng" dirty="0">
                <a:solidFill>
                  <a:schemeClr val="tx1"/>
                </a:solidFill>
              </a:rPr>
              <a:t>välttämättömistä</a:t>
            </a:r>
            <a:r>
              <a:rPr lang="fi-FI" sz="1800" dirty="0">
                <a:solidFill>
                  <a:schemeClr val="tx1"/>
                </a:solidFill>
              </a:rPr>
              <a:t> edunvalvontakustannuksista: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Ansionmenetyksestä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Matkakustannuksista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Selvityskustannuksista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Asiamieskustannuksista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9838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01251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(6/8)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määrätään haltuunoton ajankohdan mukaan.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Haltuunoton ja maksamisen väliseltä ajalta maksetaan kuuden prosentin vuotuinen korko.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Jos yleinen hintataso haltuunoton jälkeen nousee, maksamatta oleva osa korvataan kohonneen hintatason mukaan (ns. indeksikorotus).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Kohteen- ja haitankorvauksille määrätään 25 % korotus (</a:t>
            </a:r>
            <a:r>
              <a:rPr lang="fi-FI" sz="1600" dirty="0" err="1">
                <a:solidFill>
                  <a:schemeClr val="tx1"/>
                </a:solidFill>
              </a:rPr>
              <a:t>Lunl</a:t>
            </a:r>
            <a:r>
              <a:rPr lang="fi-FI" sz="1600" dirty="0">
                <a:solidFill>
                  <a:schemeClr val="tx1"/>
                </a:solidFill>
              </a:rPr>
              <a:t> muutos 38a§, 01.08.2025)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Mikäli haltuunotosta on tehty asianosaisten kesken sopimus, on siinä voitu sopia esimerkiksi mahdollisesta lisähyvityksestä.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voidaan määrätä talletettavaksi aluehallintovirastoon, mikäli korvauksen saajasta on epäselvyyttä taikka koko kiinteistö lunastetaan taikka jäljelle jäävä kiinteistön osa ei enää vastaa velkojen määrää vakuutena (pantinhaltijan suojaaminen).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(7/8)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u="sng" dirty="0">
                <a:solidFill>
                  <a:schemeClr val="tx1"/>
                </a:solidFill>
              </a:rPr>
              <a:t>korvaukset määrätään viran puolesta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Naapureille</a:t>
            </a:r>
            <a:r>
              <a:rPr lang="fi-FI" dirty="0">
                <a:solidFill>
                  <a:schemeClr val="tx1"/>
                </a:solidFill>
              </a:rPr>
              <a:t> vain vaatimuksesta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Asianosaisen on hyvä esittää näkemyksensä aiheutuneista haitoista ja vahingoista, sillä lunastustoimikunta ei voi aina havaita kaikkia aiheutuneita menetyksiä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301828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Loppukokous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(8/8)</a:t>
            </a: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Toimituksen päättyminen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Toimitus päättyy viimeistään 14 päivän kuluttua loppukokouksesta. Toimitusasiakirjat ovat saatavilla toimituksen päätyttyä.</a:t>
            </a:r>
            <a:r>
              <a:rPr lang="en-US" b="0" i="0" dirty="0">
                <a:solidFill>
                  <a:srgbClr val="262626"/>
                </a:solidFill>
                <a:effectLst/>
                <a:latin typeface="Daytona" panose="020B0604030500040204" pitchFamily="34" charset="0"/>
              </a:rPr>
              <a:t>​</a:t>
            </a:r>
            <a:endParaRPr lang="en-US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Toimituksessa tehtyihin päätöksiin voi hakea muutosta 30 päivän kuluessa toimituksen päättymisestä. Muutoksenhakuohje lähetetään asianosaisille toimitusasiakirjojen liitteenä.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Lunastuspäätöksen lainvoimaisuuden jälkeen: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Lunastus katsotaan päättyneeksi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Rakennustyöt &gt; Jatkokokous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6412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On tarpeellinen, kun: 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uuteen johtoaukkoon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Rakennetaan uusi voimajohto vanhan rinnalle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nykyiseen sijaintiinsa ja leveyteensä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levenee (esim. jännitetason muuttuessa)</a:t>
            </a:r>
          </a:p>
          <a:p>
            <a:pPr marL="819150" lvl="1" indent="-457200">
              <a:buAutoNum type="arabicParenR"/>
            </a:pPr>
            <a:r>
              <a:rPr lang="fi-FI" sz="1800" dirty="0"/>
              <a:t>Uusitaan vanha voimajohto siten, että johtoalue kapenee</a:t>
            </a:r>
          </a:p>
          <a:p>
            <a:pPr marL="361950" lvl="1" indent="0">
              <a:buNone/>
            </a:pPr>
            <a:endParaRPr lang="fi-FI" sz="1800" dirty="0"/>
          </a:p>
          <a:p>
            <a:pPr marL="85725" indent="0">
              <a:buNone/>
            </a:pPr>
            <a:r>
              <a:rPr lang="fi-FI" sz="2000" dirty="0"/>
              <a:t>Menettely lunastustoimituksessa on samanlainen hanketyypistä riippumatta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2" y="718413"/>
            <a:ext cx="5033690" cy="1698285"/>
          </a:xfrm>
        </p:spPr>
        <p:txBody>
          <a:bodyPr anchor="b">
            <a:normAutofit/>
          </a:bodyPr>
          <a:lstStyle/>
          <a:p>
            <a:r>
              <a:rPr lang="fi-FI" sz="3200" dirty="0"/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471" y="2416696"/>
            <a:ext cx="3700023" cy="1012304"/>
          </a:xfrm>
        </p:spPr>
        <p:txBody>
          <a:bodyPr>
            <a:normAutofit/>
          </a:bodyPr>
          <a:lstStyle/>
          <a:p>
            <a:r>
              <a:rPr lang="fi-FI"/>
              <a:t>www.maanmittauslaitos.fi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7CC209-1C2D-47BD-B58F-C9E85D7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9641" y="6356351"/>
            <a:ext cx="8033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20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1E533F-490C-4622-A68E-12772433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3007" y="6356352"/>
            <a:ext cx="503634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Voimajohtoalueen lunastustoimituksen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lvl="1" indent="-252413"/>
            <a:r>
              <a:rPr lang="fi-FI" sz="2000" dirty="0"/>
              <a:t>Lunastajalle perustetaan voimajohdon </a:t>
            </a:r>
            <a:br>
              <a:rPr lang="fi-FI" sz="2000" dirty="0"/>
            </a:br>
            <a:r>
              <a:rPr lang="fi-FI" sz="2000" dirty="0"/>
              <a:t>rakentamiseksi ja kunnossapitämiseksi </a:t>
            </a:r>
            <a:br>
              <a:rPr lang="fi-FI" sz="2000" dirty="0"/>
            </a:br>
            <a:r>
              <a:rPr lang="fi-FI" sz="2000" u="sng" dirty="0"/>
              <a:t>pysyvä käyttöoikeus </a:t>
            </a:r>
          </a:p>
          <a:p>
            <a:pPr marL="263525" lvl="1" indent="-252413"/>
            <a:r>
              <a:rPr lang="fi-FI" sz="2000" dirty="0"/>
              <a:t>Maapohjan </a:t>
            </a:r>
            <a:r>
              <a:rPr lang="fi-FI" sz="2000" u="sng" dirty="0"/>
              <a:t>omistus jää </a:t>
            </a:r>
            <a:r>
              <a:rPr lang="fi-FI" sz="2000" dirty="0"/>
              <a:t>edelleen </a:t>
            </a:r>
            <a:br>
              <a:rPr lang="fi-FI" sz="2000" dirty="0"/>
            </a:br>
            <a:r>
              <a:rPr lang="fi-FI" sz="2000" u="sng" dirty="0"/>
              <a:t>maanomistajalle</a:t>
            </a:r>
          </a:p>
          <a:p>
            <a:pPr marL="263525" lvl="1" indent="-252413"/>
            <a:r>
              <a:rPr lang="fi-FI" sz="2000" dirty="0"/>
              <a:t>Käyttöoikeuden perustamisesta aiheutuvat </a:t>
            </a:r>
            <a:br>
              <a:rPr lang="fi-FI" sz="2000" dirty="0"/>
            </a:br>
            <a:r>
              <a:rPr lang="fi-FI" sz="2000" u="sng" dirty="0"/>
              <a:t>taloudelliset menetykset korvataan </a:t>
            </a:r>
            <a:br>
              <a:rPr lang="fi-FI" sz="2000" u="sng" dirty="0"/>
            </a:br>
            <a:r>
              <a:rPr lang="fi-FI" sz="2000" dirty="0"/>
              <a:t>maanomistajalle</a:t>
            </a:r>
          </a:p>
          <a:p>
            <a:pPr lvl="1"/>
            <a:endParaRPr lang="fi-FI" dirty="0"/>
          </a:p>
        </p:txBody>
      </p:sp>
      <p:pic>
        <p:nvPicPr>
          <p:cNvPr id="4" name="Picture 2" descr="Kuva, jossa kuvattu johtoaukea, johtoalue sekä rakennuskieltoalue.&#10;110 kV johdon johtoaukean leveys on yleensä 26-30 metriä. 220 kV johdon johtoaukean leveys on yleensä 32-38 metriä. 400 kV johdon johtoaukean leveys on yleensä 36-42 metriä. Reunavyöhykkeen leveys on johdon molemmin puolin 10 metriä, aina yhteensä 20 metriä. Reunavyöhykkeen ja johtoaukean puoleisessa reunassa puuston pituus saa olla 10 metriä, ja kauimpana johtoaukeaa 20 metri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877614"/>
            <a:ext cx="4976260" cy="41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22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Lunastuslupa</a:t>
            </a:r>
            <a:endParaRPr lang="fi-FI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 perustuu lunastuslupaan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Lunastusluvan myöntää valtioneuvosto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Lunastusluvan vähemmän tärkeään lunastukseen voi myöntää myös Maanmittauslaitos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Lunastusluvassa määrätään lunastuksen kohde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Lunastuksen kohteella tarkoitetaan hakijalle myönnettäviä oikeuksia (esimerkiksi käyttö- ja omistusoikeuksia) ja omistajalle asetettavia rajoituksia.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Lunastusluvassa voidaan lunastajalle hakemuksesta myöntää myös ennakkohaltuunottolupa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voi aloittaa </a:t>
            </a:r>
            <a:r>
              <a:rPr lang="fi-FI" sz="2000" u="sng" dirty="0">
                <a:solidFill>
                  <a:schemeClr val="tx1"/>
                </a:solidFill>
              </a:rPr>
              <a:t>heti</a:t>
            </a:r>
            <a:r>
              <a:rPr lang="fi-FI" sz="2000" dirty="0">
                <a:solidFill>
                  <a:schemeClr val="tx1"/>
                </a:solidFill>
              </a:rPr>
              <a:t>, kun lunastuslupa on myönnetty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Lunastustoimitus voidaan lopettaa vasta</a:t>
            </a:r>
            <a:r>
              <a:rPr lang="fi-FI" sz="1800" dirty="0">
                <a:solidFill>
                  <a:srgbClr val="000000"/>
                </a:solidFill>
              </a:rPr>
              <a:t>, kun lupa on lainvoimainen</a:t>
            </a:r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Lunastustoimikunta ja asianosaiset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Lunastustoimituksen suorittaa lunastustoimikunta, johon kuuluu puheenjohtajana toimitusinsinööri ja kaksi uskottua miestä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asianosaisia ovat: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Lunastaja (voimajohdon rakentaja)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Maanomistajat (voimajohdon välittömästä läheisyydestä)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Mahdolliset rasite-, vuokra- ym. erityisten oikeuksien haltijat, naapurit jne.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alkukokous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Käydään läpi lunastusta koskevat yleiset asiat: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Toimituksen kulku pääpiirteissään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Korvausmenettely ja sovellettava lainsäädäntö (laki kiinteän omaisuuden ja erityisten oikeuksien lunastuksesta)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Lunastaja esittelee johdon rakentamishanketta ja sen aikataulua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Esitetään alustava kartta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Annetaan määräaika ennakkokorvausvaatimuksille, jos ei ole annettu jo aikaisemmin.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Sovitaan tarvittavien maastokatselmusten suorittamisesta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Alkukokous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Haltuunotto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(1/2)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Haltuunotto on toimituksen vaihe, jonka päätteeksi annetaan päätös: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 otettavasta alueesta (=rakennettava johtoalue) ja sillä olevasta omaisuudesta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Haltuunottoajankohdasta</a:t>
            </a:r>
          </a:p>
          <a:p>
            <a:pPr lvl="2">
              <a:spcBef>
                <a:spcPct val="20000"/>
              </a:spcBef>
              <a:spcAft>
                <a:spcPts val="1200"/>
              </a:spcAft>
            </a:pPr>
            <a:r>
              <a:rPr lang="fi-FI" sz="1800" dirty="0">
                <a:solidFill>
                  <a:schemeClr val="tx1"/>
                </a:solidFill>
              </a:rPr>
              <a:t>Ennakkokorvauksista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 otettavasta alueesta on tehty etukäteen karttaluonnos ja arviokirjaluonnos, jotka ovat lunastustoimikunnan ja asianosaisten käytettävissä ja tarkastettavissa.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3875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Haltuunotto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93651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haltuunotto </a:t>
            </a:r>
            <a:r>
              <a:rPr lang="fi-FI" sz="1600" dirty="0"/>
              <a:t>(2/2)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Haltuunotossa: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Kirjataan haltuun otettava omaisuus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Määrätään asianosaisen vaatimuksesta ennakkokorvaukset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Ennakkokorvausta määrätään ¾ likimäärin arvioidusta haltuun otettavaa omaisuutta koskevasta lopullisesta korvauksesta.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Hakija saa oikeuden ottaa rakennettavan johtoalueen haltuunsa, kun haltuunottokatselmus on julistettu päättyneeksi ja mahdolliset ennakkokorvaukset on maksettu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6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Haltuunotto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Rakennustyöt &gt; Jatkokokous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086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rakennustyöt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Voimajohtoalueen rakentamisvaiheessa sovitaan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Johtoalueelta hakattavan puuston poisto- ja myyntitavasta</a:t>
            </a:r>
          </a:p>
          <a:p>
            <a:pPr lvl="1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lvl="1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Rakennustöistä aiheutuneiden vahinkojen korjaamisesta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ja korvaamisesta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Jos sopimukseen ei päästä, erimielisyydet ratkaisee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lunastustoimikunta toimitusta jatkettaessa.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7"/>
            <a:ext cx="9486141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Haltuunotto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Jatkokokous &gt; Loppukokous</a:t>
            </a:r>
          </a:p>
        </p:txBody>
      </p:sp>
      <p:pic>
        <p:nvPicPr>
          <p:cNvPr id="6" name="Kuvan paikkamerkki 7" descr="Kuva, joka sisältää kohteen puu, ruoho, ulko, taivas&#10;&#10;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" r="2815"/>
          <a:stretch/>
        </p:blipFill>
        <p:spPr>
          <a:xfrm>
            <a:off x="8117596" y="1459684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0" ma:contentTypeDescription="" ma:contentTypeScope="" ma:versionID="f48c370db105043ecd697b58e6fb625e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911dce97fc7a916b16415dc50811ccb7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  <lcf76f155ced4ddcb4097134ff3c332f xmlns="bba6eaab-d994-4ce3-a09c-e609c799fe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F44DC-9B52-455E-93AF-A5C465826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23CDC6-956B-46E5-9030-683E0B7BB335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ba6eaab-d994-4ce3-a09c-e609c799fec2"/>
    <ds:schemaRef ds:uri="http://schemas.microsoft.com/office/2006/metadata/properties"/>
    <ds:schemaRef ds:uri="http://purl.org/dc/terms/"/>
    <ds:schemaRef ds:uri="157f4d8f-9b92-4778-bfae-1dc1cb204f0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7888</TotalTime>
  <Words>1004</Words>
  <Application>Microsoft Office PowerPoint</Application>
  <PresentationFormat>Laajakuva</PresentationFormat>
  <Paragraphs>158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Daytona</vt:lpstr>
      <vt:lpstr>Georgia</vt:lpstr>
      <vt:lpstr>Verdana</vt:lpstr>
      <vt:lpstr>MMLppt-suomi</vt:lpstr>
      <vt:lpstr>MML</vt:lpstr>
      <vt:lpstr> Voimajohtoalueen  lunastustoimitus </vt:lpstr>
      <vt:lpstr>Voimajohtoalueen lunastustoimitus</vt:lpstr>
      <vt:lpstr>Voimajohtoalueen lunastustoimituksen tarkoitus</vt:lpstr>
      <vt:lpstr>Lunastuslupa</vt:lpstr>
      <vt:lpstr>Lunastustoimikunta ja asianosaiset</vt:lpstr>
      <vt:lpstr>Lunastustoimituksen eteneminen, alkukokous</vt:lpstr>
      <vt:lpstr>Lunastustoimituksen eteneminen, haltuunotto (1/2)</vt:lpstr>
      <vt:lpstr>Lunastustoimituksen eteneminen, haltuunotto (2/2)</vt:lpstr>
      <vt:lpstr>Lunastustoimituksen eteneminen, rakennustyöt</vt:lpstr>
      <vt:lpstr>Lunastustoimituksen eteneminen, jatkokokous (1/2)</vt:lpstr>
      <vt:lpstr>Lunastustoimituksen eteneminen, jatkokokous (2/2)</vt:lpstr>
      <vt:lpstr>Lunastustoimituksen eteneminen</vt:lpstr>
      <vt:lpstr>Lunastustoimituksen eteneminen </vt:lpstr>
      <vt:lpstr>Lunastustoimituksen eteneminen</vt:lpstr>
      <vt:lpstr>Lunastustoimituksen eteneminen, Loppukokous (4/8) </vt:lpstr>
      <vt:lpstr>Lunastustoimituksen eteneminen, Loppukokous (5/8) </vt:lpstr>
      <vt:lpstr>Lunastustoimituksen eteneminen, Loppukokous (6/8) </vt:lpstr>
      <vt:lpstr>Lunastustoimituksen eteneminen, Loppukokous (7/8) </vt:lpstr>
      <vt:lpstr>Lunastustoimituksen eteneminen, Loppukokous (8/8) 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Ojala Lasse</cp:lastModifiedBy>
  <cp:revision>110</cp:revision>
  <cp:lastPrinted>2016-05-04T12:10:08Z</cp:lastPrinted>
  <dcterms:created xsi:type="dcterms:W3CDTF">2015-05-25T07:29:41Z</dcterms:created>
  <dcterms:modified xsi:type="dcterms:W3CDTF">2026-05-13T12:09:24Z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TaxKeyword">
    <vt:lpwstr/>
  </property>
</Properties>
</file>