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256" r:id="rId5"/>
    <p:sldId id="266" r:id="rId6"/>
    <p:sldId id="313" r:id="rId7"/>
    <p:sldId id="278" r:id="rId8"/>
    <p:sldId id="286" r:id="rId9"/>
    <p:sldId id="287" r:id="rId10"/>
    <p:sldId id="289" r:id="rId11"/>
    <p:sldId id="312" r:id="rId12"/>
    <p:sldId id="290" r:id="rId13"/>
    <p:sldId id="291" r:id="rId14"/>
    <p:sldId id="292" r:id="rId15"/>
    <p:sldId id="293" r:id="rId16"/>
    <p:sldId id="294" r:id="rId17"/>
    <p:sldId id="295" r:id="rId18"/>
    <p:sldId id="296" r:id="rId19"/>
    <p:sldId id="297" r:id="rId20"/>
    <p:sldId id="304" r:id="rId21"/>
    <p:sldId id="315" r:id="rId22"/>
    <p:sldId id="316" r:id="rId23"/>
    <p:sldId id="298" r:id="rId24"/>
    <p:sldId id="299" r:id="rId25"/>
    <p:sldId id="300" r:id="rId26"/>
    <p:sldId id="319" r:id="rId27"/>
    <p:sldId id="320" r:id="rId28"/>
    <p:sldId id="324" r:id="rId29"/>
    <p:sldId id="302" r:id="rId30"/>
    <p:sldId id="317" r:id="rId31"/>
    <p:sldId id="301" r:id="rId32"/>
    <p:sldId id="305" r:id="rId33"/>
    <p:sldId id="306" r:id="rId34"/>
    <p:sldId id="307" r:id="rId35"/>
    <p:sldId id="308" r:id="rId36"/>
    <p:sldId id="309" r:id="rId37"/>
    <p:sldId id="310" r:id="rId38"/>
    <p:sldId id="311" r:id="rId39"/>
    <p:sldId id="288" r:id="rId40"/>
    <p:sldId id="264"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5" autoAdjust="0"/>
  </p:normalViewPr>
  <p:slideViewPr>
    <p:cSldViewPr snapToGrid="0" showGuides="1">
      <p:cViewPr varScale="1">
        <p:scale>
          <a:sx n="155" d="100"/>
          <a:sy n="155" d="100"/>
        </p:scale>
        <p:origin x="520" y="100"/>
      </p:cViewPr>
      <p:guideLst>
        <p:guide orient="horz" pos="2160"/>
        <p:guide/>
        <p:guide pos="7680"/>
      </p:guideLst>
    </p:cSldViewPr>
  </p:slideViewPr>
  <p:outlineViewPr>
    <p:cViewPr>
      <p:scale>
        <a:sx n="33" d="100"/>
        <a:sy n="33" d="100"/>
      </p:scale>
      <p:origin x="0" y="-240"/>
    </p:cViewPr>
  </p:outlineViewPr>
  <p:notesTextViewPr>
    <p:cViewPr>
      <p:scale>
        <a:sx n="1" d="1"/>
        <a:sy n="1" d="1"/>
      </p:scale>
      <p:origin x="0" y="0"/>
    </p:cViewPr>
  </p:notesTextViewPr>
  <p:notesViewPr>
    <p:cSldViewPr snapToGrid="0">
      <p:cViewPr varScale="1">
        <p:scale>
          <a:sx n="83" d="100"/>
          <a:sy n="83" d="100"/>
        </p:scale>
        <p:origin x="29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lulehto Samu" userId="c1a9c8d3-bd51-49c0-aaef-8c7363ef58c8" providerId="ADAL" clId="{B54AD8CA-D810-4346-B533-6314FC8C6347}"/>
    <pc:docChg chg="undo custSel addSld delSld modSld">
      <pc:chgData name="Laululehto Samu" userId="c1a9c8d3-bd51-49c0-aaef-8c7363ef58c8" providerId="ADAL" clId="{B54AD8CA-D810-4346-B533-6314FC8C6347}" dt="2022-08-02T06:40:31.088" v="400" actId="20577"/>
      <pc:docMkLst>
        <pc:docMk/>
      </pc:docMkLst>
      <pc:sldChg chg="modSp mod">
        <pc:chgData name="Laululehto Samu" userId="c1a9c8d3-bd51-49c0-aaef-8c7363ef58c8" providerId="ADAL" clId="{B54AD8CA-D810-4346-B533-6314FC8C6347}" dt="2022-08-02T06:40:31.088" v="400" actId="20577"/>
        <pc:sldMkLst>
          <pc:docMk/>
          <pc:sldMk cId="2264239031" sldId="256"/>
        </pc:sldMkLst>
        <pc:spChg chg="mod">
          <ac:chgData name="Laululehto Samu" userId="c1a9c8d3-bd51-49c0-aaef-8c7363ef58c8" providerId="ADAL" clId="{B54AD8CA-D810-4346-B533-6314FC8C6347}" dt="2022-08-02T06:40:31.088" v="400" actId="20577"/>
          <ac:spMkLst>
            <pc:docMk/>
            <pc:sldMk cId="2264239031" sldId="256"/>
            <ac:spMk id="3" creationId="{AC5825FE-5210-4774-A8AD-32A641A12082}"/>
          </ac:spMkLst>
        </pc:spChg>
      </pc:sldChg>
      <pc:sldChg chg="addSp modSp add mod">
        <pc:chgData name="Laululehto Samu" userId="c1a9c8d3-bd51-49c0-aaef-8c7363ef58c8" providerId="ADAL" clId="{B54AD8CA-D810-4346-B533-6314FC8C6347}" dt="2022-08-01T12:48:41.828" v="316" actId="1076"/>
        <pc:sldMkLst>
          <pc:docMk/>
          <pc:sldMk cId="1658705720" sldId="266"/>
        </pc:sldMkLst>
        <pc:spChg chg="add mod">
          <ac:chgData name="Laululehto Samu" userId="c1a9c8d3-bd51-49c0-aaef-8c7363ef58c8" providerId="ADAL" clId="{B54AD8CA-D810-4346-B533-6314FC8C6347}" dt="2022-08-01T12:48:41.828" v="316" actId="1076"/>
          <ac:spMkLst>
            <pc:docMk/>
            <pc:sldMk cId="1658705720" sldId="266"/>
            <ac:spMk id="2" creationId="{1BC2B8E8-2020-44D6-AF98-667BC6DCFBE0}"/>
          </ac:spMkLst>
        </pc:spChg>
        <pc:spChg chg="mod">
          <ac:chgData name="Laululehto Samu" userId="c1a9c8d3-bd51-49c0-aaef-8c7363ef58c8" providerId="ADAL" clId="{B54AD8CA-D810-4346-B533-6314FC8C6347}" dt="2022-08-01T10:10:07.842" v="73" actId="20577"/>
          <ac:spMkLst>
            <pc:docMk/>
            <pc:sldMk cId="1658705720" sldId="266"/>
            <ac:spMk id="10" creationId="{227C685F-9940-49E1-9FE2-6599A192B674}"/>
          </ac:spMkLst>
        </pc:spChg>
      </pc:sldChg>
      <pc:sldChg chg="addSp delSp modSp mod">
        <pc:chgData name="Laululehto Samu" userId="c1a9c8d3-bd51-49c0-aaef-8c7363ef58c8" providerId="ADAL" clId="{B54AD8CA-D810-4346-B533-6314FC8C6347}" dt="2022-08-01T10:15:30.915" v="166" actId="478"/>
        <pc:sldMkLst>
          <pc:docMk/>
          <pc:sldMk cId="3822973109" sldId="269"/>
        </pc:sldMkLst>
        <pc:spChg chg="add del mod">
          <ac:chgData name="Laululehto Samu" userId="c1a9c8d3-bd51-49c0-aaef-8c7363ef58c8" providerId="ADAL" clId="{B54AD8CA-D810-4346-B533-6314FC8C6347}" dt="2022-08-01T10:15:28.979" v="165" actId="478"/>
          <ac:spMkLst>
            <pc:docMk/>
            <pc:sldMk cId="3822973109" sldId="269"/>
            <ac:spMk id="8" creationId="{2439F69A-A24B-4A68-8C31-76BE5321B03D}"/>
          </ac:spMkLst>
        </pc:spChg>
        <pc:spChg chg="add del mod">
          <ac:chgData name="Laululehto Samu" userId="c1a9c8d3-bd51-49c0-aaef-8c7363ef58c8" providerId="ADAL" clId="{B54AD8CA-D810-4346-B533-6314FC8C6347}" dt="2022-08-01T10:15:27.187" v="160" actId="767"/>
          <ac:spMkLst>
            <pc:docMk/>
            <pc:sldMk cId="3822973109" sldId="269"/>
            <ac:spMk id="9" creationId="{4BEAFC03-7E64-4605-AD0A-0629EA3194CB}"/>
          </ac:spMkLst>
        </pc:spChg>
        <pc:spChg chg="mod">
          <ac:chgData name="Laululehto Samu" userId="c1a9c8d3-bd51-49c0-aaef-8c7363ef58c8" providerId="ADAL" clId="{B54AD8CA-D810-4346-B533-6314FC8C6347}" dt="2022-08-01T10:09:21.140" v="35" actId="20577"/>
          <ac:spMkLst>
            <pc:docMk/>
            <pc:sldMk cId="3822973109" sldId="269"/>
            <ac:spMk id="18" creationId="{32EFC524-51EC-4C22-883F-20CC9141D838}"/>
          </ac:spMkLst>
        </pc:spChg>
        <pc:picChg chg="add del mod">
          <ac:chgData name="Laululehto Samu" userId="c1a9c8d3-bd51-49c0-aaef-8c7363ef58c8" providerId="ADAL" clId="{B54AD8CA-D810-4346-B533-6314FC8C6347}" dt="2022-08-01T10:15:30.915" v="166" actId="478"/>
          <ac:picMkLst>
            <pc:docMk/>
            <pc:sldMk cId="3822973109" sldId="269"/>
            <ac:picMk id="3" creationId="{54BC5983-CF1A-4945-AAED-877DF238027D}"/>
          </ac:picMkLst>
        </pc:picChg>
        <pc:picChg chg="add del">
          <ac:chgData name="Laululehto Samu" userId="c1a9c8d3-bd51-49c0-aaef-8c7363ef58c8" providerId="ADAL" clId="{B54AD8CA-D810-4346-B533-6314FC8C6347}" dt="2022-08-01T10:15:28.979" v="165" actId="478"/>
          <ac:picMkLst>
            <pc:docMk/>
            <pc:sldMk cId="3822973109" sldId="269"/>
            <ac:picMk id="17" creationId="{D39E01A8-8B29-4AA1-8C62-C1B3006A7016}"/>
          </ac:picMkLst>
        </pc:picChg>
      </pc:sldChg>
      <pc:sldChg chg="modSp mod">
        <pc:chgData name="Laululehto Samu" userId="c1a9c8d3-bd51-49c0-aaef-8c7363ef58c8" providerId="ADAL" clId="{B54AD8CA-D810-4346-B533-6314FC8C6347}" dt="2022-08-01T12:52:04.421" v="386" actId="20577"/>
        <pc:sldMkLst>
          <pc:docMk/>
          <pc:sldMk cId="1885711747" sldId="279"/>
        </pc:sldMkLst>
        <pc:spChg chg="mod">
          <ac:chgData name="Laululehto Samu" userId="c1a9c8d3-bd51-49c0-aaef-8c7363ef58c8" providerId="ADAL" clId="{B54AD8CA-D810-4346-B533-6314FC8C6347}" dt="2022-08-01T12:52:04.421" v="386" actId="20577"/>
          <ac:spMkLst>
            <pc:docMk/>
            <pc:sldMk cId="1885711747" sldId="279"/>
            <ac:spMk id="3" creationId="{8D56AC09-3DA6-4BEE-AA18-9115A5C77437}"/>
          </ac:spMkLst>
        </pc:spChg>
      </pc:sldChg>
      <pc:sldChg chg="addSp delSp modSp mod">
        <pc:chgData name="Laululehto Samu" userId="c1a9c8d3-bd51-49c0-aaef-8c7363ef58c8" providerId="ADAL" clId="{B54AD8CA-D810-4346-B533-6314FC8C6347}" dt="2022-08-01T10:11:56.879" v="81" actId="14100"/>
        <pc:sldMkLst>
          <pc:docMk/>
          <pc:sldMk cId="3492712257" sldId="286"/>
        </pc:sldMkLst>
        <pc:picChg chg="add mod">
          <ac:chgData name="Laululehto Samu" userId="c1a9c8d3-bd51-49c0-aaef-8c7363ef58c8" providerId="ADAL" clId="{B54AD8CA-D810-4346-B533-6314FC8C6347}" dt="2022-08-01T10:11:38" v="78" actId="14100"/>
          <ac:picMkLst>
            <pc:docMk/>
            <pc:sldMk cId="3492712257" sldId="286"/>
            <ac:picMk id="3" creationId="{2A32FECE-D914-49E1-BF0F-D2F4E74368A8}"/>
          </ac:picMkLst>
        </pc:picChg>
        <pc:picChg chg="del">
          <ac:chgData name="Laululehto Samu" userId="c1a9c8d3-bd51-49c0-aaef-8c7363ef58c8" providerId="ADAL" clId="{B54AD8CA-D810-4346-B533-6314FC8C6347}" dt="2022-08-01T10:11:21.639" v="74" actId="478"/>
          <ac:picMkLst>
            <pc:docMk/>
            <pc:sldMk cId="3492712257" sldId="286"/>
            <ac:picMk id="9" creationId="{803F1715-52B4-48DF-89FC-54E4902D8D0B}"/>
          </ac:picMkLst>
        </pc:picChg>
        <pc:picChg chg="add mod">
          <ac:chgData name="Laululehto Samu" userId="c1a9c8d3-bd51-49c0-aaef-8c7363ef58c8" providerId="ADAL" clId="{B54AD8CA-D810-4346-B533-6314FC8C6347}" dt="2022-08-01T10:11:56.879" v="81" actId="14100"/>
          <ac:picMkLst>
            <pc:docMk/>
            <pc:sldMk cId="3492712257" sldId="286"/>
            <ac:picMk id="10" creationId="{117095E2-8500-4075-BB83-61FB0E6FA3DE}"/>
          </ac:picMkLst>
        </pc:picChg>
        <pc:picChg chg="del">
          <ac:chgData name="Laululehto Samu" userId="c1a9c8d3-bd51-49c0-aaef-8c7363ef58c8" providerId="ADAL" clId="{B54AD8CA-D810-4346-B533-6314FC8C6347}" dt="2022-08-01T10:11:22.335" v="75" actId="478"/>
          <ac:picMkLst>
            <pc:docMk/>
            <pc:sldMk cId="3492712257" sldId="286"/>
            <ac:picMk id="11" creationId="{95D40EC8-2827-4A45-82E0-0199B2265262}"/>
          </ac:picMkLst>
        </pc:picChg>
      </pc:sldChg>
      <pc:sldChg chg="new del">
        <pc:chgData name="Laululehto Samu" userId="c1a9c8d3-bd51-49c0-aaef-8c7363ef58c8" providerId="ADAL" clId="{B54AD8CA-D810-4346-B533-6314FC8C6347}" dt="2022-08-01T10:09:46.518" v="38" actId="47"/>
        <pc:sldMkLst>
          <pc:docMk/>
          <pc:sldMk cId="2276972510" sldId="287"/>
        </pc:sldMkLst>
      </pc:sldChg>
    </pc:docChg>
  </pc:docChgLst>
  <pc:docChgLst>
    <pc:chgData name="Laululehto Samu" userId="c1a9c8d3-bd51-49c0-aaef-8c7363ef58c8" providerId="ADAL" clId="{144BD247-0C99-42B7-B7B3-B856AA86BA23}"/>
    <pc:docChg chg="undo custSel delSld modSld">
      <pc:chgData name="Laululehto Samu" userId="c1a9c8d3-bd51-49c0-aaef-8c7363ef58c8" providerId="ADAL" clId="{144BD247-0C99-42B7-B7B3-B856AA86BA23}" dt="2022-09-19T12:34:23.857" v="2525" actId="20577"/>
      <pc:docMkLst>
        <pc:docMk/>
      </pc:docMkLst>
      <pc:sldChg chg="modSp mod">
        <pc:chgData name="Laululehto Samu" userId="c1a9c8d3-bd51-49c0-aaef-8c7363ef58c8" providerId="ADAL" clId="{144BD247-0C99-42B7-B7B3-B856AA86BA23}" dt="2022-09-19T07:55:17.464" v="1385" actId="1076"/>
        <pc:sldMkLst>
          <pc:docMk/>
          <pc:sldMk cId="2264239031" sldId="256"/>
        </pc:sldMkLst>
        <pc:spChg chg="mod">
          <ac:chgData name="Laululehto Samu" userId="c1a9c8d3-bd51-49c0-aaef-8c7363ef58c8" providerId="ADAL" clId="{144BD247-0C99-42B7-B7B3-B856AA86BA23}" dt="2022-09-19T07:55:12.017" v="1384" actId="1076"/>
          <ac:spMkLst>
            <pc:docMk/>
            <pc:sldMk cId="2264239031" sldId="256"/>
            <ac:spMk id="3" creationId="{AC5825FE-5210-4774-A8AD-32A641A12082}"/>
          </ac:spMkLst>
        </pc:spChg>
        <pc:spChg chg="mod">
          <ac:chgData name="Laululehto Samu" userId="c1a9c8d3-bd51-49c0-aaef-8c7363ef58c8" providerId="ADAL" clId="{144BD247-0C99-42B7-B7B3-B856AA86BA23}" dt="2022-09-19T07:55:17.464" v="1385" actId="1076"/>
          <ac:spMkLst>
            <pc:docMk/>
            <pc:sldMk cId="2264239031" sldId="256"/>
            <ac:spMk id="4" creationId="{4E8F07DB-8EB9-41AA-8FB0-3ACF794F9710}"/>
          </ac:spMkLst>
        </pc:spChg>
      </pc:sldChg>
      <pc:sldChg chg="modSp mod">
        <pc:chgData name="Laululehto Samu" userId="c1a9c8d3-bd51-49c0-aaef-8c7363ef58c8" providerId="ADAL" clId="{144BD247-0C99-42B7-B7B3-B856AA86BA23}" dt="2022-09-19T05:50:32.717" v="236" actId="20577"/>
        <pc:sldMkLst>
          <pc:docMk/>
          <pc:sldMk cId="1658705720" sldId="266"/>
        </pc:sldMkLst>
        <pc:spChg chg="mod">
          <ac:chgData name="Laululehto Samu" userId="c1a9c8d3-bd51-49c0-aaef-8c7363ef58c8" providerId="ADAL" clId="{144BD247-0C99-42B7-B7B3-B856AA86BA23}" dt="2022-09-19T05:50:32.717" v="236" actId="20577"/>
          <ac:spMkLst>
            <pc:docMk/>
            <pc:sldMk cId="1658705720" sldId="266"/>
            <ac:spMk id="2" creationId="{1BC2B8E8-2020-44D6-AF98-667BC6DCFBE0}"/>
          </ac:spMkLst>
        </pc:spChg>
        <pc:spChg chg="mod">
          <ac:chgData name="Laululehto Samu" userId="c1a9c8d3-bd51-49c0-aaef-8c7363ef58c8" providerId="ADAL" clId="{144BD247-0C99-42B7-B7B3-B856AA86BA23}" dt="2022-09-19T05:50:18.475" v="195" actId="20577"/>
          <ac:spMkLst>
            <pc:docMk/>
            <pc:sldMk cId="1658705720" sldId="266"/>
            <ac:spMk id="10" creationId="{227C685F-9940-49E1-9FE2-6599A192B674}"/>
          </ac:spMkLst>
        </pc:spChg>
      </pc:sldChg>
      <pc:sldChg chg="modSp mod">
        <pc:chgData name="Laululehto Samu" userId="c1a9c8d3-bd51-49c0-aaef-8c7363ef58c8" providerId="ADAL" clId="{144BD247-0C99-42B7-B7B3-B856AA86BA23}" dt="2022-09-19T08:06:04.040" v="1390" actId="20577"/>
        <pc:sldMkLst>
          <pc:docMk/>
          <pc:sldMk cId="2707722644" sldId="267"/>
        </pc:sldMkLst>
        <pc:spChg chg="mod">
          <ac:chgData name="Laululehto Samu" userId="c1a9c8d3-bd51-49c0-aaef-8c7363ef58c8" providerId="ADAL" clId="{144BD247-0C99-42B7-B7B3-B856AA86BA23}" dt="2022-09-19T08:06:04.040" v="1390" actId="20577"/>
          <ac:spMkLst>
            <pc:docMk/>
            <pc:sldMk cId="2707722644" sldId="267"/>
            <ac:spMk id="3" creationId="{A9D1BE40-379B-4A08-84FF-3A1933B87432}"/>
          </ac:spMkLst>
        </pc:spChg>
      </pc:sldChg>
      <pc:sldChg chg="del">
        <pc:chgData name="Laululehto Samu" userId="c1a9c8d3-bd51-49c0-aaef-8c7363ef58c8" providerId="ADAL" clId="{144BD247-0C99-42B7-B7B3-B856AA86BA23}" dt="2022-09-19T07:37:27.493" v="237" actId="47"/>
        <pc:sldMkLst>
          <pc:docMk/>
          <pc:sldMk cId="838336269" sldId="268"/>
        </pc:sldMkLst>
      </pc:sldChg>
      <pc:sldChg chg="del">
        <pc:chgData name="Laululehto Samu" userId="c1a9c8d3-bd51-49c0-aaef-8c7363ef58c8" providerId="ADAL" clId="{144BD247-0C99-42B7-B7B3-B856AA86BA23}" dt="2022-09-19T08:06:00.958" v="1389" actId="47"/>
        <pc:sldMkLst>
          <pc:docMk/>
          <pc:sldMk cId="1048091016" sldId="271"/>
        </pc:sldMkLst>
      </pc:sldChg>
      <pc:sldChg chg="del">
        <pc:chgData name="Laululehto Samu" userId="c1a9c8d3-bd51-49c0-aaef-8c7363ef58c8" providerId="ADAL" clId="{144BD247-0C99-42B7-B7B3-B856AA86BA23}" dt="2022-09-19T07:37:43.888" v="239" actId="47"/>
        <pc:sldMkLst>
          <pc:docMk/>
          <pc:sldMk cId="4147975441" sldId="272"/>
        </pc:sldMkLst>
      </pc:sldChg>
      <pc:sldChg chg="del">
        <pc:chgData name="Laululehto Samu" userId="c1a9c8d3-bd51-49c0-aaef-8c7363ef58c8" providerId="ADAL" clId="{144BD247-0C99-42B7-B7B3-B856AA86BA23}" dt="2022-09-19T07:37:45.228" v="240" actId="47"/>
        <pc:sldMkLst>
          <pc:docMk/>
          <pc:sldMk cId="3042945874" sldId="273"/>
        </pc:sldMkLst>
      </pc:sldChg>
      <pc:sldChg chg="del">
        <pc:chgData name="Laululehto Samu" userId="c1a9c8d3-bd51-49c0-aaef-8c7363ef58c8" providerId="ADAL" clId="{144BD247-0C99-42B7-B7B3-B856AA86BA23}" dt="2022-09-19T07:37:47.579" v="241" actId="47"/>
        <pc:sldMkLst>
          <pc:docMk/>
          <pc:sldMk cId="1949194784" sldId="274"/>
        </pc:sldMkLst>
      </pc:sldChg>
      <pc:sldChg chg="modSp mod modNotesTx">
        <pc:chgData name="Laululehto Samu" userId="c1a9c8d3-bd51-49c0-aaef-8c7363ef58c8" providerId="ADAL" clId="{144BD247-0C99-42B7-B7B3-B856AA86BA23}" dt="2022-09-19T07:51:59.987" v="1278" actId="403"/>
        <pc:sldMkLst>
          <pc:docMk/>
          <pc:sldMk cId="138303510" sldId="276"/>
        </pc:sldMkLst>
        <pc:spChg chg="mod">
          <ac:chgData name="Laululehto Samu" userId="c1a9c8d3-bd51-49c0-aaef-8c7363ef58c8" providerId="ADAL" clId="{144BD247-0C99-42B7-B7B3-B856AA86BA23}" dt="2022-09-19T07:51:59.987" v="1278" actId="403"/>
          <ac:spMkLst>
            <pc:docMk/>
            <pc:sldMk cId="138303510" sldId="276"/>
            <ac:spMk id="3" creationId="{D97F7ACD-10AC-426F-9EE6-CD0ACEA58F25}"/>
          </ac:spMkLst>
        </pc:spChg>
      </pc:sldChg>
      <pc:sldChg chg="modSp mod">
        <pc:chgData name="Laululehto Samu" userId="c1a9c8d3-bd51-49c0-aaef-8c7363ef58c8" providerId="ADAL" clId="{144BD247-0C99-42B7-B7B3-B856AA86BA23}" dt="2022-09-19T07:51:56.255" v="1277" actId="404"/>
        <pc:sldMkLst>
          <pc:docMk/>
          <pc:sldMk cId="2632257558" sldId="278"/>
        </pc:sldMkLst>
        <pc:spChg chg="mod">
          <ac:chgData name="Laululehto Samu" userId="c1a9c8d3-bd51-49c0-aaef-8c7363ef58c8" providerId="ADAL" clId="{144BD247-0C99-42B7-B7B3-B856AA86BA23}" dt="2022-09-19T07:51:56.255" v="1277" actId="404"/>
          <ac:spMkLst>
            <pc:docMk/>
            <pc:sldMk cId="2632257558" sldId="278"/>
            <ac:spMk id="3" creationId="{D97F7ACD-10AC-426F-9EE6-CD0ACEA58F25}"/>
          </ac:spMkLst>
        </pc:spChg>
      </pc:sldChg>
      <pc:sldChg chg="modSp mod">
        <pc:chgData name="Laululehto Samu" userId="c1a9c8d3-bd51-49c0-aaef-8c7363ef58c8" providerId="ADAL" clId="{144BD247-0C99-42B7-B7B3-B856AA86BA23}" dt="2022-09-19T07:53:31.727" v="1354" actId="20577"/>
        <pc:sldMkLst>
          <pc:docMk/>
          <pc:sldMk cId="1885711747" sldId="279"/>
        </pc:sldMkLst>
        <pc:spChg chg="mod">
          <ac:chgData name="Laululehto Samu" userId="c1a9c8d3-bd51-49c0-aaef-8c7363ef58c8" providerId="ADAL" clId="{144BD247-0C99-42B7-B7B3-B856AA86BA23}" dt="2022-09-19T07:53:31.727" v="1354" actId="20577"/>
          <ac:spMkLst>
            <pc:docMk/>
            <pc:sldMk cId="1885711747" sldId="279"/>
            <ac:spMk id="3" creationId="{8D56AC09-3DA6-4BEE-AA18-9115A5C77437}"/>
          </ac:spMkLst>
        </pc:spChg>
      </pc:sldChg>
      <pc:sldChg chg="modSp mod">
        <pc:chgData name="Laululehto Samu" userId="c1a9c8d3-bd51-49c0-aaef-8c7363ef58c8" providerId="ADAL" clId="{144BD247-0C99-42B7-B7B3-B856AA86BA23}" dt="2022-09-19T07:41:35.277" v="420" actId="1076"/>
        <pc:sldMkLst>
          <pc:docMk/>
          <pc:sldMk cId="623259335" sldId="280"/>
        </pc:sldMkLst>
        <pc:spChg chg="mod">
          <ac:chgData name="Laululehto Samu" userId="c1a9c8d3-bd51-49c0-aaef-8c7363ef58c8" providerId="ADAL" clId="{144BD247-0C99-42B7-B7B3-B856AA86BA23}" dt="2022-09-19T07:40:56.216" v="386" actId="1076"/>
          <ac:spMkLst>
            <pc:docMk/>
            <pc:sldMk cId="623259335" sldId="280"/>
            <ac:spMk id="2" creationId="{CC5FBCCF-DB3C-4147-8631-E6B8EBD2E260}"/>
          </ac:spMkLst>
        </pc:spChg>
        <pc:spChg chg="mod">
          <ac:chgData name="Laululehto Samu" userId="c1a9c8d3-bd51-49c0-aaef-8c7363ef58c8" providerId="ADAL" clId="{144BD247-0C99-42B7-B7B3-B856AA86BA23}" dt="2022-09-19T07:41:35.277" v="420" actId="1076"/>
          <ac:spMkLst>
            <pc:docMk/>
            <pc:sldMk cId="623259335" sldId="280"/>
            <ac:spMk id="3" creationId="{179BE700-55C8-4725-A2FE-F2A9BC17DE46}"/>
          </ac:spMkLst>
        </pc:spChg>
      </pc:sldChg>
      <pc:sldChg chg="modSp mod">
        <pc:chgData name="Laululehto Samu" userId="c1a9c8d3-bd51-49c0-aaef-8c7363ef58c8" providerId="ADAL" clId="{144BD247-0C99-42B7-B7B3-B856AA86BA23}" dt="2022-09-19T07:43:11.436" v="529" actId="20577"/>
        <pc:sldMkLst>
          <pc:docMk/>
          <pc:sldMk cId="3539269440" sldId="281"/>
        </pc:sldMkLst>
        <pc:spChg chg="mod">
          <ac:chgData name="Laululehto Samu" userId="c1a9c8d3-bd51-49c0-aaef-8c7363ef58c8" providerId="ADAL" clId="{144BD247-0C99-42B7-B7B3-B856AA86BA23}" dt="2022-09-19T07:43:11.436" v="529" actId="20577"/>
          <ac:spMkLst>
            <pc:docMk/>
            <pc:sldMk cId="3539269440" sldId="281"/>
            <ac:spMk id="3" creationId="{6DDAFC13-E7D6-407D-8AE6-B376C4D8CC90}"/>
          </ac:spMkLst>
        </pc:spChg>
      </pc:sldChg>
      <pc:sldChg chg="modSp mod">
        <pc:chgData name="Laululehto Samu" userId="c1a9c8d3-bd51-49c0-aaef-8c7363ef58c8" providerId="ADAL" clId="{144BD247-0C99-42B7-B7B3-B856AA86BA23}" dt="2022-09-19T10:27:35.247" v="2009" actId="20577"/>
        <pc:sldMkLst>
          <pc:docMk/>
          <pc:sldMk cId="462308632" sldId="283"/>
        </pc:sldMkLst>
        <pc:spChg chg="mod">
          <ac:chgData name="Laululehto Samu" userId="c1a9c8d3-bd51-49c0-aaef-8c7363ef58c8" providerId="ADAL" clId="{144BD247-0C99-42B7-B7B3-B856AA86BA23}" dt="2022-09-19T07:51:09.546" v="1231" actId="1076"/>
          <ac:spMkLst>
            <pc:docMk/>
            <pc:sldMk cId="462308632" sldId="283"/>
            <ac:spMk id="2" creationId="{18B6F49E-E50A-4B8D-899C-F329CAFE5939}"/>
          </ac:spMkLst>
        </pc:spChg>
        <pc:spChg chg="mod">
          <ac:chgData name="Laululehto Samu" userId="c1a9c8d3-bd51-49c0-aaef-8c7363ef58c8" providerId="ADAL" clId="{144BD247-0C99-42B7-B7B3-B856AA86BA23}" dt="2022-09-19T10:27:35.247" v="2009" actId="20577"/>
          <ac:spMkLst>
            <pc:docMk/>
            <pc:sldMk cId="462308632" sldId="283"/>
            <ac:spMk id="3" creationId="{EAB73AEF-621D-47C1-A69B-67CB5C624669}"/>
          </ac:spMkLst>
        </pc:spChg>
      </pc:sldChg>
      <pc:sldChg chg="modSp mod">
        <pc:chgData name="Laululehto Samu" userId="c1a9c8d3-bd51-49c0-aaef-8c7363ef58c8" providerId="ADAL" clId="{144BD247-0C99-42B7-B7B3-B856AA86BA23}" dt="2022-09-19T12:32:25.236" v="2373" actId="21"/>
        <pc:sldMkLst>
          <pc:docMk/>
          <pc:sldMk cId="1952430989" sldId="284"/>
        </pc:sldMkLst>
        <pc:spChg chg="mod">
          <ac:chgData name="Laululehto Samu" userId="c1a9c8d3-bd51-49c0-aaef-8c7363ef58c8" providerId="ADAL" clId="{144BD247-0C99-42B7-B7B3-B856AA86BA23}" dt="2022-09-19T12:32:25.236" v="2373" actId="21"/>
          <ac:spMkLst>
            <pc:docMk/>
            <pc:sldMk cId="1952430989" sldId="284"/>
            <ac:spMk id="3" creationId="{8B8B276C-59EE-4523-B1A5-4DA6D2CD9D55}"/>
          </ac:spMkLst>
        </pc:spChg>
      </pc:sldChg>
      <pc:sldChg chg="modSp mod">
        <pc:chgData name="Laululehto Samu" userId="c1a9c8d3-bd51-49c0-aaef-8c7363ef58c8" providerId="ADAL" clId="{144BD247-0C99-42B7-B7B3-B856AA86BA23}" dt="2022-09-19T12:34:23.857" v="2525" actId="20577"/>
        <pc:sldMkLst>
          <pc:docMk/>
          <pc:sldMk cId="2861052456" sldId="285"/>
        </pc:sldMkLst>
        <pc:spChg chg="mod">
          <ac:chgData name="Laululehto Samu" userId="c1a9c8d3-bd51-49c0-aaef-8c7363ef58c8" providerId="ADAL" clId="{144BD247-0C99-42B7-B7B3-B856AA86BA23}" dt="2022-09-19T12:32:51.690" v="2435" actId="1076"/>
          <ac:spMkLst>
            <pc:docMk/>
            <pc:sldMk cId="2861052456" sldId="285"/>
            <ac:spMk id="2" creationId="{CFB2F710-09B8-4C5B-9BF9-3287DE2F3E3D}"/>
          </ac:spMkLst>
        </pc:spChg>
        <pc:spChg chg="mod">
          <ac:chgData name="Laululehto Samu" userId="c1a9c8d3-bd51-49c0-aaef-8c7363ef58c8" providerId="ADAL" clId="{144BD247-0C99-42B7-B7B3-B856AA86BA23}" dt="2022-09-19T12:34:23.857" v="2525" actId="20577"/>
          <ac:spMkLst>
            <pc:docMk/>
            <pc:sldMk cId="2861052456" sldId="285"/>
            <ac:spMk id="3" creationId="{507B598F-8E86-4226-B583-0992AE1B3B64}"/>
          </ac:spMkLst>
        </pc:spChg>
      </pc:sldChg>
      <pc:sldChg chg="del">
        <pc:chgData name="Laululehto Samu" userId="c1a9c8d3-bd51-49c0-aaef-8c7363ef58c8" providerId="ADAL" clId="{144BD247-0C99-42B7-B7B3-B856AA86BA23}" dt="2022-09-19T07:37:36.329" v="238" actId="47"/>
        <pc:sldMkLst>
          <pc:docMk/>
          <pc:sldMk cId="3492712257" sldId="286"/>
        </pc:sldMkLst>
      </pc:sldChg>
    </pc:docChg>
  </pc:docChgLst>
  <pc:docChgLst>
    <pc:chgData name="Laululehto Samu" userId="c1a9c8d3-bd51-49c0-aaef-8c7363ef58c8" providerId="ADAL" clId="{48ED7C2D-2CEF-4601-995D-DE89B6E75B80}"/>
    <pc:docChg chg="undo custSel addSld delSld modSld">
      <pc:chgData name="Laululehto Samu" userId="c1a9c8d3-bd51-49c0-aaef-8c7363ef58c8" providerId="ADAL" clId="{48ED7C2D-2CEF-4601-995D-DE89B6E75B80}" dt="2022-06-07T07:59:54.467" v="555" actId="6549"/>
      <pc:docMkLst>
        <pc:docMk/>
      </pc:docMkLst>
      <pc:sldChg chg="modSp mod">
        <pc:chgData name="Laululehto Samu" userId="c1a9c8d3-bd51-49c0-aaef-8c7363ef58c8" providerId="ADAL" clId="{48ED7C2D-2CEF-4601-995D-DE89B6E75B80}" dt="2022-06-07T07:59:54.467" v="555" actId="6549"/>
        <pc:sldMkLst>
          <pc:docMk/>
          <pc:sldMk cId="2264239031" sldId="256"/>
        </pc:sldMkLst>
        <pc:spChg chg="mod">
          <ac:chgData name="Laululehto Samu" userId="c1a9c8d3-bd51-49c0-aaef-8c7363ef58c8" providerId="ADAL" clId="{48ED7C2D-2CEF-4601-995D-DE89B6E75B80}" dt="2022-06-07T07:59:54.467" v="555" actId="6549"/>
          <ac:spMkLst>
            <pc:docMk/>
            <pc:sldMk cId="2264239031" sldId="256"/>
            <ac:spMk id="3" creationId="{AC5825FE-5210-4774-A8AD-32A641A12082}"/>
          </ac:spMkLst>
        </pc:spChg>
        <pc:spChg chg="mod">
          <ac:chgData name="Laululehto Samu" userId="c1a9c8d3-bd51-49c0-aaef-8c7363ef58c8" providerId="ADAL" clId="{48ED7C2D-2CEF-4601-995D-DE89B6E75B80}" dt="2022-05-18T07:19:04.377" v="94" actId="20577"/>
          <ac:spMkLst>
            <pc:docMk/>
            <pc:sldMk cId="2264239031" sldId="256"/>
            <ac:spMk id="4" creationId="{4E8F07DB-8EB9-41AA-8FB0-3ACF794F9710}"/>
          </ac:spMkLst>
        </pc:spChg>
      </pc:sldChg>
      <pc:sldChg chg="modSp del mod">
        <pc:chgData name="Laululehto Samu" userId="c1a9c8d3-bd51-49c0-aaef-8c7363ef58c8" providerId="ADAL" clId="{48ED7C2D-2CEF-4601-995D-DE89B6E75B80}" dt="2022-06-07T07:59:18.908" v="539" actId="2696"/>
        <pc:sldMkLst>
          <pc:docMk/>
          <pc:sldMk cId="1658705720" sldId="266"/>
        </pc:sldMkLst>
        <pc:spChg chg="mod">
          <ac:chgData name="Laululehto Samu" userId="c1a9c8d3-bd51-49c0-aaef-8c7363ef58c8" providerId="ADAL" clId="{48ED7C2D-2CEF-4601-995D-DE89B6E75B80}" dt="2022-05-31T05:37:54.132" v="538" actId="20577"/>
          <ac:spMkLst>
            <pc:docMk/>
            <pc:sldMk cId="1658705720" sldId="266"/>
            <ac:spMk id="10" creationId="{227C685F-9940-49E1-9FE2-6599A192B674}"/>
          </ac:spMkLst>
        </pc:spChg>
      </pc:sldChg>
      <pc:sldChg chg="modSp mod">
        <pc:chgData name="Laululehto Samu" userId="c1a9c8d3-bd51-49c0-aaef-8c7363ef58c8" providerId="ADAL" clId="{48ED7C2D-2CEF-4601-995D-DE89B6E75B80}" dt="2022-05-18T07:22:58.435" v="208" actId="20577"/>
        <pc:sldMkLst>
          <pc:docMk/>
          <pc:sldMk cId="3822973109" sldId="269"/>
        </pc:sldMkLst>
        <pc:spChg chg="mod">
          <ac:chgData name="Laululehto Samu" userId="c1a9c8d3-bd51-49c0-aaef-8c7363ef58c8" providerId="ADAL" clId="{48ED7C2D-2CEF-4601-995D-DE89B6E75B80}" dt="2022-05-18T07:22:58.435" v="208" actId="20577"/>
          <ac:spMkLst>
            <pc:docMk/>
            <pc:sldMk cId="3822973109" sldId="269"/>
            <ac:spMk id="18" creationId="{32EFC524-51EC-4C22-883F-20CC9141D838}"/>
          </ac:spMkLst>
        </pc:spChg>
      </pc:sldChg>
      <pc:sldChg chg="modSp mod">
        <pc:chgData name="Laululehto Samu" userId="c1a9c8d3-bd51-49c0-aaef-8c7363ef58c8" providerId="ADAL" clId="{48ED7C2D-2CEF-4601-995D-DE89B6E75B80}" dt="2022-05-24T06:07:27.953" v="320" actId="21"/>
        <pc:sldMkLst>
          <pc:docMk/>
          <pc:sldMk cId="3014332025" sldId="270"/>
        </pc:sldMkLst>
        <pc:spChg chg="mod">
          <ac:chgData name="Laululehto Samu" userId="c1a9c8d3-bd51-49c0-aaef-8c7363ef58c8" providerId="ADAL" clId="{48ED7C2D-2CEF-4601-995D-DE89B6E75B80}" dt="2022-05-24T06:07:27.953" v="320" actId="21"/>
          <ac:spMkLst>
            <pc:docMk/>
            <pc:sldMk cId="3014332025" sldId="270"/>
            <ac:spMk id="3" creationId="{716E4BBF-1014-46FD-9B24-C97670BB4616}"/>
          </ac:spMkLst>
        </pc:spChg>
      </pc:sldChg>
      <pc:sldChg chg="modSp mod">
        <pc:chgData name="Laululehto Samu" userId="c1a9c8d3-bd51-49c0-aaef-8c7363ef58c8" providerId="ADAL" clId="{48ED7C2D-2CEF-4601-995D-DE89B6E75B80}" dt="2022-06-07T07:59:28.008" v="542" actId="5793"/>
        <pc:sldMkLst>
          <pc:docMk/>
          <pc:sldMk cId="1048091016" sldId="271"/>
        </pc:sldMkLst>
        <pc:spChg chg="mod">
          <ac:chgData name="Laululehto Samu" userId="c1a9c8d3-bd51-49c0-aaef-8c7363ef58c8" providerId="ADAL" clId="{48ED7C2D-2CEF-4601-995D-DE89B6E75B80}" dt="2022-06-07T07:59:28.008" v="542" actId="5793"/>
          <ac:spMkLst>
            <pc:docMk/>
            <pc:sldMk cId="1048091016" sldId="271"/>
            <ac:spMk id="3" creationId="{14113E2A-862C-4D76-8CBD-10EF2DC5DBDE}"/>
          </ac:spMkLst>
        </pc:spChg>
      </pc:sldChg>
      <pc:sldChg chg="modSp mod">
        <pc:chgData name="Laululehto Samu" userId="c1a9c8d3-bd51-49c0-aaef-8c7363ef58c8" providerId="ADAL" clId="{48ED7C2D-2CEF-4601-995D-DE89B6E75B80}" dt="2022-05-18T07:24:43.493" v="269" actId="20577"/>
        <pc:sldMkLst>
          <pc:docMk/>
          <pc:sldMk cId="1949194784" sldId="274"/>
        </pc:sldMkLst>
        <pc:spChg chg="mod">
          <ac:chgData name="Laululehto Samu" userId="c1a9c8d3-bd51-49c0-aaef-8c7363ef58c8" providerId="ADAL" clId="{48ED7C2D-2CEF-4601-995D-DE89B6E75B80}" dt="2022-05-18T07:24:43.493" v="269" actId="20577"/>
          <ac:spMkLst>
            <pc:docMk/>
            <pc:sldMk cId="1949194784" sldId="274"/>
            <ac:spMk id="3" creationId="{D97F7ACD-10AC-426F-9EE6-CD0ACEA58F25}"/>
          </ac:spMkLst>
        </pc:spChg>
      </pc:sldChg>
      <pc:sldChg chg="modSp mod">
        <pc:chgData name="Laululehto Samu" userId="c1a9c8d3-bd51-49c0-aaef-8c7363ef58c8" providerId="ADAL" clId="{48ED7C2D-2CEF-4601-995D-DE89B6E75B80}" dt="2022-05-18T07:26:10.793" v="284" actId="20577"/>
        <pc:sldMkLst>
          <pc:docMk/>
          <pc:sldMk cId="138303510" sldId="276"/>
        </pc:sldMkLst>
        <pc:spChg chg="mod">
          <ac:chgData name="Laululehto Samu" userId="c1a9c8d3-bd51-49c0-aaef-8c7363ef58c8" providerId="ADAL" clId="{48ED7C2D-2CEF-4601-995D-DE89B6E75B80}" dt="2022-05-18T07:26:10.793" v="284" actId="20577"/>
          <ac:spMkLst>
            <pc:docMk/>
            <pc:sldMk cId="138303510" sldId="276"/>
            <ac:spMk id="3" creationId="{D97F7ACD-10AC-426F-9EE6-CD0ACEA58F25}"/>
          </ac:spMkLst>
        </pc:spChg>
      </pc:sldChg>
      <pc:sldChg chg="modSp mod">
        <pc:chgData name="Laululehto Samu" userId="c1a9c8d3-bd51-49c0-aaef-8c7363ef58c8" providerId="ADAL" clId="{48ED7C2D-2CEF-4601-995D-DE89B6E75B80}" dt="2022-05-18T07:27:40.523" v="306" actId="20577"/>
        <pc:sldMkLst>
          <pc:docMk/>
          <pc:sldMk cId="1885711747" sldId="279"/>
        </pc:sldMkLst>
        <pc:spChg chg="mod">
          <ac:chgData name="Laululehto Samu" userId="c1a9c8d3-bd51-49c0-aaef-8c7363ef58c8" providerId="ADAL" clId="{48ED7C2D-2CEF-4601-995D-DE89B6E75B80}" dt="2022-05-18T07:27:40.523" v="306" actId="20577"/>
          <ac:spMkLst>
            <pc:docMk/>
            <pc:sldMk cId="1885711747" sldId="279"/>
            <ac:spMk id="3" creationId="{8D56AC09-3DA6-4BEE-AA18-9115A5C77437}"/>
          </ac:spMkLst>
        </pc:spChg>
      </pc:sldChg>
      <pc:sldChg chg="del">
        <pc:chgData name="Laululehto Samu" userId="c1a9c8d3-bd51-49c0-aaef-8c7363ef58c8" providerId="ADAL" clId="{48ED7C2D-2CEF-4601-995D-DE89B6E75B80}" dt="2022-05-18T07:24:19.165" v="268" actId="47"/>
        <pc:sldMkLst>
          <pc:docMk/>
          <pc:sldMk cId="2311877258" sldId="286"/>
        </pc:sldMkLst>
      </pc:sldChg>
      <pc:sldChg chg="addSp delSp modSp new mod modClrScheme chgLayout">
        <pc:chgData name="Laululehto Samu" userId="c1a9c8d3-bd51-49c0-aaef-8c7363ef58c8" providerId="ADAL" clId="{48ED7C2D-2CEF-4601-995D-DE89B6E75B80}" dt="2022-05-24T05:21:48.619" v="319" actId="1076"/>
        <pc:sldMkLst>
          <pc:docMk/>
          <pc:sldMk cId="3492712257" sldId="286"/>
        </pc:sldMkLst>
        <pc:spChg chg="del mod ord">
          <ac:chgData name="Laululehto Samu" userId="c1a9c8d3-bd51-49c0-aaef-8c7363ef58c8" providerId="ADAL" clId="{48ED7C2D-2CEF-4601-995D-DE89B6E75B80}" dt="2022-05-24T05:21:10.677" v="313" actId="700"/>
          <ac:spMkLst>
            <pc:docMk/>
            <pc:sldMk cId="3492712257" sldId="286"/>
            <ac:spMk id="2" creationId="{656A392D-B897-4AE3-9C23-4B42D26D6151}"/>
          </ac:spMkLst>
        </pc:spChg>
        <pc:spChg chg="del">
          <ac:chgData name="Laululehto Samu" userId="c1a9c8d3-bd51-49c0-aaef-8c7363ef58c8" providerId="ADAL" clId="{48ED7C2D-2CEF-4601-995D-DE89B6E75B80}" dt="2022-05-24T05:21:10.677" v="313" actId="700"/>
          <ac:spMkLst>
            <pc:docMk/>
            <pc:sldMk cId="3492712257" sldId="286"/>
            <ac:spMk id="3" creationId="{54766A92-5752-41C8-8F41-1424E706A189}"/>
          </ac:spMkLst>
        </pc:spChg>
        <pc:spChg chg="mod ord">
          <ac:chgData name="Laululehto Samu" userId="c1a9c8d3-bd51-49c0-aaef-8c7363ef58c8" providerId="ADAL" clId="{48ED7C2D-2CEF-4601-995D-DE89B6E75B80}" dt="2022-05-24T05:21:10.677" v="313" actId="700"/>
          <ac:spMkLst>
            <pc:docMk/>
            <pc:sldMk cId="3492712257" sldId="286"/>
            <ac:spMk id="4" creationId="{9DABAA52-0761-4EC1-96FD-D6108F458C1D}"/>
          </ac:spMkLst>
        </pc:spChg>
        <pc:spChg chg="mod ord">
          <ac:chgData name="Laululehto Samu" userId="c1a9c8d3-bd51-49c0-aaef-8c7363ef58c8" providerId="ADAL" clId="{48ED7C2D-2CEF-4601-995D-DE89B6E75B80}" dt="2022-05-24T05:21:10.677" v="313" actId="700"/>
          <ac:spMkLst>
            <pc:docMk/>
            <pc:sldMk cId="3492712257" sldId="286"/>
            <ac:spMk id="5" creationId="{9F5DFC75-13C0-4A1B-A09B-E5E8648DEE9D}"/>
          </ac:spMkLst>
        </pc:spChg>
        <pc:spChg chg="mod ord">
          <ac:chgData name="Laululehto Samu" userId="c1a9c8d3-bd51-49c0-aaef-8c7363ef58c8" providerId="ADAL" clId="{48ED7C2D-2CEF-4601-995D-DE89B6E75B80}" dt="2022-05-24T05:21:10.677" v="313" actId="700"/>
          <ac:spMkLst>
            <pc:docMk/>
            <pc:sldMk cId="3492712257" sldId="286"/>
            <ac:spMk id="6" creationId="{65F9AC5D-F9A0-4AFA-96DD-72842BE64A6A}"/>
          </ac:spMkLst>
        </pc:spChg>
        <pc:spChg chg="add mod ord">
          <ac:chgData name="Laululehto Samu" userId="c1a9c8d3-bd51-49c0-aaef-8c7363ef58c8" providerId="ADAL" clId="{48ED7C2D-2CEF-4601-995D-DE89B6E75B80}" dt="2022-05-24T05:21:10.677" v="313" actId="700"/>
          <ac:spMkLst>
            <pc:docMk/>
            <pc:sldMk cId="3492712257" sldId="286"/>
            <ac:spMk id="7" creationId="{C1787B5B-C6EB-4988-BE39-2F8C754B98F2}"/>
          </ac:spMkLst>
        </pc:spChg>
        <pc:picChg chg="add mod">
          <ac:chgData name="Laululehto Samu" userId="c1a9c8d3-bd51-49c0-aaef-8c7363ef58c8" providerId="ADAL" clId="{48ED7C2D-2CEF-4601-995D-DE89B6E75B80}" dt="2022-05-24T05:21:48.619" v="319" actId="1076"/>
          <ac:picMkLst>
            <pc:docMk/>
            <pc:sldMk cId="3492712257" sldId="286"/>
            <ac:picMk id="9" creationId="{803F1715-52B4-48DF-89FC-54E4902D8D0B}"/>
          </ac:picMkLst>
        </pc:picChg>
        <pc:picChg chg="add mod">
          <ac:chgData name="Laululehto Samu" userId="c1a9c8d3-bd51-49c0-aaef-8c7363ef58c8" providerId="ADAL" clId="{48ED7C2D-2CEF-4601-995D-DE89B6E75B80}" dt="2022-05-24T05:21:45.100" v="318" actId="1076"/>
          <ac:picMkLst>
            <pc:docMk/>
            <pc:sldMk cId="3492712257" sldId="286"/>
            <ac:picMk id="11" creationId="{95D40EC8-2827-4A45-82E0-0199B22652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30/04/2024</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30.4.2024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dirty="0"/>
              <a:t>Esittäjä</a:t>
            </a:r>
            <a:endParaRPr lang="en-GB" dirty="0"/>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userDrawn="1"/>
        </p:nvPicPr>
        <p:blipFill>
          <a:blip r:embed="rId2">
            <a:extLst>
              <a:ext uri="{28A0092B-C50C-407E-A947-70E740481C1C}">
                <a14:useLocalDpi xmlns:a14="http://schemas.microsoft.com/office/drawing/2010/main" val="0"/>
              </a:ext>
            </a:extLst>
          </a:blip>
          <a:srcRect t="16114" b="16114"/>
          <a:stretch>
            <a:fillRect/>
          </a:stretch>
        </p:blipFill>
        <p:spPr>
          <a:xfrm>
            <a:off x="0"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userDrawn="1"/>
        </p:nvSpPr>
        <p:spPr>
          <a:xfrm>
            <a:off x="0"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3340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97240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226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76132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10474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76523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505642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14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0"/>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endParaRPr lang="fi-FI"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0774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5394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17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63431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65238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60019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82863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26379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57278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03250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654983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dirty="0">
                <a:solidFill>
                  <a:schemeClr val="accent3"/>
                </a:solidFill>
                <a:latin typeface="+mj-lt"/>
              </a:rPr>
              <a:t>Yhteiseen suuntaan</a:t>
            </a:r>
            <a:endParaRPr lang="en-GB" sz="48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2439503"/>
            <a:ext cx="1008017" cy="365125"/>
          </a:xfrm>
          <a:prstGeom prst="rect">
            <a:avLst/>
          </a:prstGeom>
        </p:spPr>
        <p:txBody>
          <a:bodyPr/>
          <a:lstStyle/>
          <a:p>
            <a:fld id="{C312FA34-5D1D-499F-961D-1685BB9FE7CA}" type="datetime1">
              <a:rPr lang="fi-FI" smtClean="0"/>
              <a:t>30.4.2024</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8"/>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89"/>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5"/>
            <a:ext cx="1905000" cy="124918"/>
          </a:xfrm>
          <a:prstGeom prst="rect">
            <a:avLst/>
          </a:prstGeom>
        </p:spPr>
      </p:pic>
    </p:spTree>
    <p:extLst>
      <p:ext uri="{BB962C8B-B14F-4D97-AF65-F5344CB8AC3E}">
        <p14:creationId xmlns:p14="http://schemas.microsoft.com/office/powerpoint/2010/main" val="81912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2" y="18776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2" y="18649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5378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5" y="43378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ctr"/>
          <a:lstStyle/>
          <a:p>
            <a:pPr algn="ctr"/>
            <a:r>
              <a:rPr lang="en-GB" sz="24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7" y="514422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5" y="6356350"/>
            <a:ext cx="1008017"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6" y="6356350"/>
            <a:ext cx="7025053" cy="365125"/>
          </a:xfrm>
          <a:prstGeom prst="rect">
            <a:avLst/>
          </a:prstGeom>
        </p:spPr>
        <p:txBody>
          <a:bodyPr vert="horz" lIns="25200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2" y="6356349"/>
            <a:ext cx="1071155"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61" r:id="rId12"/>
    <p:sldLayoutId id="2147483680" r:id="rId13"/>
    <p:sldLayoutId id="2147483701" r:id="rId14"/>
    <p:sldLayoutId id="2147483702" r:id="rId15"/>
    <p:sldLayoutId id="2147483698" r:id="rId16"/>
    <p:sldLayoutId id="2147483696" r:id="rId17"/>
    <p:sldLayoutId id="2147483657" r:id="rId18"/>
    <p:sldLayoutId id="2147483666" r:id="rId19"/>
    <p:sldLayoutId id="2147483700" r:id="rId20"/>
    <p:sldLayoutId id="2147483681" r:id="rId21"/>
    <p:sldLayoutId id="2147483670" r:id="rId22"/>
    <p:sldLayoutId id="2147483671" r:id="rId23"/>
    <p:sldLayoutId id="2147483685" r:id="rId24"/>
    <p:sldLayoutId id="2147483691" r:id="rId25"/>
    <p:sldLayoutId id="2147483693" r:id="rId26"/>
    <p:sldLayoutId id="2147483692" r:id="rId27"/>
    <p:sldLayoutId id="2147483699" r:id="rId28"/>
    <p:sldLayoutId id="2147483672" r:id="rId29"/>
    <p:sldLayoutId id="2147483688" r:id="rId30"/>
    <p:sldLayoutId id="2147483684" r:id="rId31"/>
    <p:sldLayoutId id="2147483655" r:id="rId32"/>
    <p:sldLayoutId id="2147483665" r:id="rId33"/>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40890" y="5740455"/>
            <a:ext cx="5953124" cy="1011238"/>
          </a:xfrm>
        </p:spPr>
        <p:txBody>
          <a:bodyPr/>
          <a:lstStyle/>
          <a:p>
            <a:r>
              <a:rPr lang="en-GB" dirty="0" err="1"/>
              <a:t>Toimitusinsinööri</a:t>
            </a:r>
            <a:r>
              <a:rPr lang="en-GB" dirty="0"/>
              <a:t> Samu Laululehto</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1340890" y="3759256"/>
            <a:ext cx="7262783" cy="1012304"/>
          </a:xfrm>
        </p:spPr>
        <p:txBody>
          <a:bodyPr/>
          <a:lstStyle/>
          <a:p>
            <a:r>
              <a:rPr lang="en-GB" dirty="0"/>
              <a:t>2019-604538</a:t>
            </a:r>
          </a:p>
          <a:p>
            <a:r>
              <a:rPr lang="en-GB" dirty="0" err="1"/>
              <a:t>Petäjävesi</a:t>
            </a:r>
            <a:r>
              <a:rPr lang="en-GB" dirty="0"/>
              <a:t> – </a:t>
            </a:r>
            <a:r>
              <a:rPr lang="en-GB" dirty="0" err="1"/>
              <a:t>Pyhänselkä</a:t>
            </a:r>
            <a:r>
              <a:rPr lang="en-GB" dirty="0"/>
              <a:t> 400 kV </a:t>
            </a:r>
            <a:r>
              <a:rPr lang="en-GB" dirty="0" err="1"/>
              <a:t>Reisjärven</a:t>
            </a:r>
            <a:r>
              <a:rPr lang="en-GB" dirty="0"/>
              <a:t> </a:t>
            </a:r>
            <a:r>
              <a:rPr lang="en-GB" dirty="0" err="1"/>
              <a:t>ja</a:t>
            </a:r>
            <a:r>
              <a:rPr lang="en-GB" dirty="0"/>
              <a:t> </a:t>
            </a:r>
            <a:r>
              <a:rPr lang="en-GB" dirty="0" err="1"/>
              <a:t>Pihtiputaan</a:t>
            </a:r>
            <a:r>
              <a:rPr lang="en-GB" dirty="0"/>
              <a:t> </a:t>
            </a:r>
            <a:r>
              <a:rPr lang="en-GB" dirty="0" err="1"/>
              <a:t>kunnissa</a:t>
            </a:r>
            <a:endParaRPr lang="en-GB" dirty="0"/>
          </a:p>
          <a:p>
            <a:r>
              <a:rPr lang="en-GB" dirty="0" err="1"/>
              <a:t>Loppukokous</a:t>
            </a:r>
            <a:endParaRPr lang="en-GB" dirty="0"/>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1340890" y="1778057"/>
            <a:ext cx="7115175" cy="1981199"/>
          </a:xfrm>
        </p:spPr>
        <p:txBody>
          <a:bodyPr/>
          <a:lstStyle/>
          <a:p>
            <a:r>
              <a:rPr lang="fi-FI" dirty="0"/>
              <a:t>Voimajohtoalueen lunastustoimitus</a:t>
            </a:r>
            <a:endParaRPr lang="en-GB" dirty="0"/>
          </a:p>
        </p:txBody>
      </p:sp>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CC39F-8407-E8B5-FCE1-FB2EAD207F39}"/>
              </a:ext>
            </a:extLst>
          </p:cNvPr>
          <p:cNvSpPr>
            <a:spLocks noGrp="1"/>
          </p:cNvSpPr>
          <p:nvPr>
            <p:ph type="title"/>
          </p:nvPr>
        </p:nvSpPr>
        <p:spPr/>
        <p:txBody>
          <a:bodyPr>
            <a:normAutofit fontScale="90000"/>
          </a:bodyPr>
          <a:lstStyle/>
          <a:p>
            <a:r>
              <a:rPr lang="fi-FI" dirty="0"/>
              <a:t>Lunastuspäätös / rajankäynnit ja yksityistiet</a:t>
            </a:r>
          </a:p>
        </p:txBody>
      </p:sp>
      <p:sp>
        <p:nvSpPr>
          <p:cNvPr id="3" name="Tekstin paikkamerkki 2">
            <a:extLst>
              <a:ext uri="{FF2B5EF4-FFF2-40B4-BE49-F238E27FC236}">
                <a16:creationId xmlns:a16="http://schemas.microsoft.com/office/drawing/2014/main" id="{43487E60-EC2D-3715-A8CC-262B3C60E494}"/>
              </a:ext>
            </a:extLst>
          </p:cNvPr>
          <p:cNvSpPr>
            <a:spLocks noGrp="1"/>
          </p:cNvSpPr>
          <p:nvPr>
            <p:ph type="body" sz="half" idx="2"/>
          </p:nvPr>
        </p:nvSpPr>
        <p:spPr/>
        <p:txBody>
          <a:bodyPr/>
          <a:lstStyle/>
          <a:p>
            <a:pPr marL="285750" indent="-285750">
              <a:buFont typeface="Arial" panose="020B0604020202020204" pitchFamily="34" charset="0"/>
              <a:buChar char="•"/>
            </a:pPr>
            <a:r>
              <a:rPr lang="fi-FI" dirty="0">
                <a:solidFill>
                  <a:schemeClr val="tx1"/>
                </a:solidFill>
              </a:rPr>
              <a:t>Yksi rajankäynti ja yksi rajamerkin kunnostus.</a:t>
            </a:r>
          </a:p>
        </p:txBody>
      </p:sp>
      <p:sp>
        <p:nvSpPr>
          <p:cNvPr id="5" name="Päivämäärän paikkamerkki 4">
            <a:extLst>
              <a:ext uri="{FF2B5EF4-FFF2-40B4-BE49-F238E27FC236}">
                <a16:creationId xmlns:a16="http://schemas.microsoft.com/office/drawing/2014/main" id="{4E6D7068-0AD2-08AF-FD11-78D0A79B81F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E4338127-6F6E-F37A-7C5B-3C643306EFFC}"/>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dirty="0"/>
          </a:p>
        </p:txBody>
      </p:sp>
      <p:sp>
        <p:nvSpPr>
          <p:cNvPr id="7" name="Alatunnisteen paikkamerkki 6">
            <a:extLst>
              <a:ext uri="{FF2B5EF4-FFF2-40B4-BE49-F238E27FC236}">
                <a16:creationId xmlns:a16="http://schemas.microsoft.com/office/drawing/2014/main" id="{55DB9457-FFE4-98A0-7ECC-ADF119C534A6}"/>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E4552EC3-B9D5-E72E-D351-B82391C4F5D0}"/>
              </a:ext>
            </a:extLst>
          </p:cNvPr>
          <p:cNvPicPr>
            <a:picLocks noChangeAspect="1"/>
          </p:cNvPicPr>
          <p:nvPr/>
        </p:nvPicPr>
        <p:blipFill>
          <a:blip r:embed="rId2"/>
          <a:stretch>
            <a:fillRect/>
          </a:stretch>
        </p:blipFill>
        <p:spPr>
          <a:xfrm>
            <a:off x="6042474" y="999583"/>
            <a:ext cx="5164016" cy="5539328"/>
          </a:xfrm>
          <a:prstGeom prst="rect">
            <a:avLst/>
          </a:prstGeom>
        </p:spPr>
      </p:pic>
    </p:spTree>
    <p:extLst>
      <p:ext uri="{BB962C8B-B14F-4D97-AF65-F5344CB8AC3E}">
        <p14:creationId xmlns:p14="http://schemas.microsoft.com/office/powerpoint/2010/main" val="242426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5D5D96-0DF6-C1CD-FBB0-6E11D5C63843}"/>
              </a:ext>
            </a:extLst>
          </p:cNvPr>
          <p:cNvSpPr>
            <a:spLocks noGrp="1"/>
          </p:cNvSpPr>
          <p:nvPr>
            <p:ph type="title"/>
          </p:nvPr>
        </p:nvSpPr>
        <p:spPr/>
        <p:txBody>
          <a:bodyPr>
            <a:normAutofit fontScale="90000"/>
          </a:bodyPr>
          <a:lstStyle/>
          <a:p>
            <a:r>
              <a:rPr lang="fi-FI" dirty="0"/>
              <a:t>Lunastuspäätös / korvausten määräämisen lähtökohta</a:t>
            </a:r>
          </a:p>
        </p:txBody>
      </p:sp>
      <p:sp>
        <p:nvSpPr>
          <p:cNvPr id="8" name="Sisällön paikkamerkki 7">
            <a:extLst>
              <a:ext uri="{FF2B5EF4-FFF2-40B4-BE49-F238E27FC236}">
                <a16:creationId xmlns:a16="http://schemas.microsoft.com/office/drawing/2014/main" id="{F7828428-0BCB-610C-06EA-3C38E9E2B9DD}"/>
              </a:ext>
            </a:extLst>
          </p:cNvPr>
          <p:cNvSpPr>
            <a:spLocks noGrp="1"/>
          </p:cNvSpPr>
          <p:nvPr>
            <p:ph idx="1"/>
          </p:nvPr>
        </p:nvSpPr>
        <p:spPr/>
        <p:txBody>
          <a:bodyPr/>
          <a:lstStyle/>
          <a:p>
            <a:pPr marL="342900" indent="-342900">
              <a:buFont typeface="Arial" panose="020B0604020202020204" pitchFamily="34" charset="0"/>
              <a:buChar char="•"/>
            </a:pPr>
            <a:r>
              <a:rPr lang="fi-FI" dirty="0"/>
              <a:t>Lunastuslaki 29 §: Täysi korvaus lunastuksen vuoksi aiheutuvista taloudellisista menetyksistä</a:t>
            </a:r>
          </a:p>
          <a:p>
            <a:pPr marL="800100" lvl="1" indent="-342900">
              <a:buFont typeface="Arial" panose="020B0604020202020204" pitchFamily="34" charset="0"/>
              <a:buChar char="•"/>
            </a:pPr>
            <a:r>
              <a:rPr lang="fi-FI" dirty="0"/>
              <a:t>Varallisuusaseman muuttumattomuus</a:t>
            </a:r>
          </a:p>
          <a:p>
            <a:pPr marL="342900" indent="-342900">
              <a:buFont typeface="Arial" panose="020B0604020202020204" pitchFamily="34" charset="0"/>
              <a:buChar char="•"/>
            </a:pPr>
            <a:r>
              <a:rPr lang="fi-FI" dirty="0"/>
              <a:t>Lunastuslaki 33 §: Lunastettavaa omaisuutta rasittava tai palveleva erityinen oikeus on otettava huomioon arvoa määrättäessä</a:t>
            </a:r>
          </a:p>
          <a:p>
            <a:pPr marL="342900" indent="-342900">
              <a:buFont typeface="Arial" panose="020B0604020202020204" pitchFamily="34" charset="0"/>
              <a:buChar char="•"/>
            </a:pPr>
            <a:r>
              <a:rPr lang="fi-FI" dirty="0"/>
              <a:t>Lunastuslaki 40 §: Asianosaiset voivat sopia korvauksista. Sopimus on alistettava lunastustoimikunnan vahvistettavaksi.</a:t>
            </a:r>
          </a:p>
          <a:p>
            <a:pPr marL="342900" indent="-342900">
              <a:buFont typeface="Arial" panose="020B0604020202020204" pitchFamily="34" charset="0"/>
              <a:buChar char="•"/>
            </a:pPr>
            <a:r>
              <a:rPr lang="fi-FI" dirty="0"/>
              <a:t>Lunastuslaki 41 §: Korvaukset on pääsääntöisesti tutkittava ja ratkaistava viran puolesta</a:t>
            </a:r>
          </a:p>
        </p:txBody>
      </p:sp>
      <p:sp>
        <p:nvSpPr>
          <p:cNvPr id="5" name="Päivämäärän paikkamerkki 4">
            <a:extLst>
              <a:ext uri="{FF2B5EF4-FFF2-40B4-BE49-F238E27FC236}">
                <a16:creationId xmlns:a16="http://schemas.microsoft.com/office/drawing/2014/main" id="{975E3679-4431-CA9D-FC6C-EED05CE504B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7" name="Alatunnisteen paikkamerkki 6">
            <a:extLst>
              <a:ext uri="{FF2B5EF4-FFF2-40B4-BE49-F238E27FC236}">
                <a16:creationId xmlns:a16="http://schemas.microsoft.com/office/drawing/2014/main" id="{818456D4-31B5-11FD-5DAF-87B6A91FB15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D36D4BA-6981-8819-DCA4-CF73D3D9B7E2}"/>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dirty="0"/>
          </a:p>
        </p:txBody>
      </p:sp>
    </p:spTree>
    <p:extLst>
      <p:ext uri="{BB962C8B-B14F-4D97-AF65-F5344CB8AC3E}">
        <p14:creationId xmlns:p14="http://schemas.microsoft.com/office/powerpoint/2010/main" val="324474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74EAD-67E0-EE4F-04DB-B930E773DD61}"/>
              </a:ext>
            </a:extLst>
          </p:cNvPr>
          <p:cNvSpPr>
            <a:spLocks noGrp="1"/>
          </p:cNvSpPr>
          <p:nvPr>
            <p:ph type="title"/>
          </p:nvPr>
        </p:nvSpPr>
        <p:spPr/>
        <p:txBody>
          <a:bodyPr>
            <a:normAutofit fontScale="90000"/>
          </a:bodyPr>
          <a:lstStyle/>
          <a:p>
            <a:r>
              <a:rPr lang="fi-FI" dirty="0"/>
              <a:t>Lunastuspäätös / kohteenkorvauksen lähtökohta</a:t>
            </a:r>
          </a:p>
        </p:txBody>
      </p:sp>
      <p:sp>
        <p:nvSpPr>
          <p:cNvPr id="3" name="Sisällön paikkamerkki 2">
            <a:extLst>
              <a:ext uri="{FF2B5EF4-FFF2-40B4-BE49-F238E27FC236}">
                <a16:creationId xmlns:a16="http://schemas.microsoft.com/office/drawing/2014/main" id="{E8B5FEAD-0793-96CF-71C3-AE04AECD84BB}"/>
              </a:ext>
            </a:extLst>
          </p:cNvPr>
          <p:cNvSpPr>
            <a:spLocks noGrp="1"/>
          </p:cNvSpPr>
          <p:nvPr>
            <p:ph idx="1"/>
          </p:nvPr>
        </p:nvSpPr>
        <p:spPr/>
        <p:txBody>
          <a:bodyPr/>
          <a:lstStyle/>
          <a:p>
            <a:pPr marL="342900" indent="-342900">
              <a:buFont typeface="Arial" panose="020B0604020202020204" pitchFamily="34" charset="0"/>
              <a:buChar char="•"/>
            </a:pPr>
            <a:r>
              <a:rPr lang="fi-FI" dirty="0"/>
              <a:t>Koska on kyse käyttöoikeuden lunastuksesta, kohde ei välttämättä menetä täyttä arvoaan</a:t>
            </a:r>
          </a:p>
          <a:p>
            <a:pPr marL="800100" lvl="1" indent="-342900">
              <a:buFont typeface="Arial" panose="020B0604020202020204" pitchFamily="34" charset="0"/>
              <a:buChar char="•"/>
            </a:pPr>
            <a:r>
              <a:rPr lang="fi-FI" dirty="0"/>
              <a:t>Korvaus = entinen käyttömahdollisuus – nykyinen käyttömahdollisuus</a:t>
            </a:r>
          </a:p>
          <a:p>
            <a:pPr marL="800100" lvl="1" indent="-342900">
              <a:buFont typeface="Arial" panose="020B0604020202020204" pitchFamily="34" charset="0"/>
              <a:buChar char="•"/>
            </a:pPr>
            <a:r>
              <a:rPr lang="fi-FI" dirty="0"/>
              <a:t>Esim. peltoalueilla viljely on edelleen mahdollista pylväsalojen ulkopuolella</a:t>
            </a:r>
          </a:p>
          <a:p>
            <a:pPr marL="342900" indent="-342900">
              <a:buFont typeface="Arial" panose="020B0604020202020204" pitchFamily="34" charset="0"/>
              <a:buChar char="•"/>
            </a:pPr>
            <a:r>
              <a:rPr lang="fi-FI" dirty="0"/>
              <a:t>Arviointi tehdään toimituksessa vahvistetun haltuunoton ajankohdan hintatasossa (elokuu 2019)</a:t>
            </a:r>
          </a:p>
          <a:p>
            <a:pPr marL="342900" indent="-342900">
              <a:buFont typeface="Arial" panose="020B0604020202020204" pitchFamily="34" charset="0"/>
              <a:buChar char="•"/>
            </a:pPr>
            <a:r>
              <a:rPr lang="fi-FI" dirty="0"/>
              <a:t>Lunastustoimikunta ei ole havainnut kohteessa yhdyskuntarakentamiseen perustuvaa odotusarvoa. Muut erityisarvot kuten rakennuspaikat, ranta-arvot ja maa-ainekset on arvioitu tapauskohtaisesti.</a:t>
            </a:r>
          </a:p>
          <a:p>
            <a:pPr marL="800100" lvl="1"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4232B596-6974-E79A-3109-F737C265568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CF60817F-E7B2-309C-0B94-1FF4BD90959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0119EC99-AF42-5840-ADED-843751C2DE5F}"/>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dirty="0"/>
          </a:p>
        </p:txBody>
      </p:sp>
    </p:spTree>
    <p:extLst>
      <p:ext uri="{BB962C8B-B14F-4D97-AF65-F5344CB8AC3E}">
        <p14:creationId xmlns:p14="http://schemas.microsoft.com/office/powerpoint/2010/main" val="72580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2165EA-1ABC-3CBA-0F85-2B6981CA681A}"/>
              </a:ext>
            </a:extLst>
          </p:cNvPr>
          <p:cNvSpPr>
            <a:spLocks noGrp="1"/>
          </p:cNvSpPr>
          <p:nvPr>
            <p:ph type="title"/>
          </p:nvPr>
        </p:nvSpPr>
        <p:spPr/>
        <p:txBody>
          <a:bodyPr/>
          <a:lstStyle/>
          <a:p>
            <a:r>
              <a:rPr lang="fi-FI" dirty="0"/>
              <a:t>Lunastuspäätös / metsämaan korvaus</a:t>
            </a:r>
          </a:p>
        </p:txBody>
      </p:sp>
      <p:sp>
        <p:nvSpPr>
          <p:cNvPr id="3" name="Sisällön paikkamerkki 2">
            <a:extLst>
              <a:ext uri="{FF2B5EF4-FFF2-40B4-BE49-F238E27FC236}">
                <a16:creationId xmlns:a16="http://schemas.microsoft.com/office/drawing/2014/main" id="{3E6104CF-C761-95F2-2626-4764DB2EB1ED}"/>
              </a:ext>
            </a:extLst>
          </p:cNvPr>
          <p:cNvSpPr>
            <a:spLocks noGrp="1"/>
          </p:cNvSpPr>
          <p:nvPr>
            <p:ph type="body" sz="half" idx="2"/>
          </p:nvPr>
        </p:nvSpPr>
        <p:spPr/>
        <p:txBody>
          <a:bodyPr/>
          <a:lstStyle/>
          <a:p>
            <a:pPr marL="342900" indent="-342900">
              <a:buFont typeface="Arial" panose="020B0604020202020204" pitchFamily="34" charset="0"/>
              <a:buChar char="•"/>
            </a:pPr>
            <a:r>
              <a:rPr lang="fi-FI" dirty="0"/>
              <a:t>Toimituskäytännön mukaisesti metsämaa arvioidaan summa-arvomenetelmällä</a:t>
            </a:r>
          </a:p>
          <a:p>
            <a:pPr marL="800100" lvl="1" indent="-342900">
              <a:buFont typeface="Arial" panose="020B0604020202020204" pitchFamily="34" charset="0"/>
              <a:buChar char="•"/>
            </a:pPr>
            <a:r>
              <a:rPr lang="fi-FI" sz="1600" dirty="0"/>
              <a:t>Tässä toimituksessa sovelletaan sekä v. 2013 taulukkoa että v. 2020 taulukkoa</a:t>
            </a:r>
          </a:p>
          <a:p>
            <a:pPr marL="342900" indent="-342900">
              <a:buFont typeface="Arial" panose="020B0604020202020204" pitchFamily="34" charset="0"/>
              <a:buChar char="•"/>
            </a:pPr>
            <a:r>
              <a:rPr lang="fi-FI" dirty="0"/>
              <a:t>Taulukkoalue 08 Pohjois-Pohjanmaan rannikko (uusi taulukko) tai Pohjois-Pohjanmaa, Väli-Suomi (vanha taulukko)</a:t>
            </a:r>
          </a:p>
          <a:p>
            <a:pPr marL="342900" indent="-342900">
              <a:buFont typeface="Arial" panose="020B0604020202020204" pitchFamily="34" charset="0"/>
              <a:buChar char="•"/>
            </a:pPr>
            <a:r>
              <a:rPr lang="fi-FI" dirty="0"/>
              <a:t>Reunavyöhyke korvataan samoin periaattein kuin johtoaukea</a:t>
            </a:r>
          </a:p>
          <a:p>
            <a:pPr marL="342900" indent="-342900">
              <a:buFont typeface="Arial" panose="020B0604020202020204" pitchFamily="34" charset="0"/>
              <a:buChar char="•"/>
            </a:pPr>
            <a:r>
              <a:rPr lang="fi-FI" dirty="0"/>
              <a:t>Kokonaisarvon korjausta ei sovelleta</a:t>
            </a:r>
          </a:p>
        </p:txBody>
      </p:sp>
      <p:sp>
        <p:nvSpPr>
          <p:cNvPr id="7" name="Kuvan paikkamerkki 6">
            <a:extLst>
              <a:ext uri="{FF2B5EF4-FFF2-40B4-BE49-F238E27FC236}">
                <a16:creationId xmlns:a16="http://schemas.microsoft.com/office/drawing/2014/main" id="{1139C65E-4E0D-E9E1-288D-3295AEF5EB06}"/>
              </a:ext>
            </a:extLst>
          </p:cNvPr>
          <p:cNvSpPr>
            <a:spLocks noGrp="1"/>
          </p:cNvSpPr>
          <p:nvPr>
            <p:ph type="pic" sz="quarter" idx="13"/>
          </p:nvPr>
        </p:nvSpPr>
        <p:spPr/>
      </p:sp>
      <p:sp>
        <p:nvSpPr>
          <p:cNvPr id="4" name="Päivämäärän paikkamerkki 3">
            <a:extLst>
              <a:ext uri="{FF2B5EF4-FFF2-40B4-BE49-F238E27FC236}">
                <a16:creationId xmlns:a16="http://schemas.microsoft.com/office/drawing/2014/main" id="{B4DC6FB7-FD2A-41A6-1BA0-56FB3C63AD8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83FB05B9-9247-4D32-0372-2D245D03018D}"/>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dirty="0"/>
          </a:p>
        </p:txBody>
      </p:sp>
      <p:sp>
        <p:nvSpPr>
          <p:cNvPr id="5" name="Alatunnisteen paikkamerkki 4">
            <a:extLst>
              <a:ext uri="{FF2B5EF4-FFF2-40B4-BE49-F238E27FC236}">
                <a16:creationId xmlns:a16="http://schemas.microsoft.com/office/drawing/2014/main" id="{F38C8D44-9CAB-4122-5F2E-CACD0E151680}"/>
              </a:ext>
            </a:extLst>
          </p:cNvPr>
          <p:cNvSpPr>
            <a:spLocks noGrp="1"/>
          </p:cNvSpPr>
          <p:nvPr>
            <p:ph type="ftr" sz="quarter" idx="11"/>
          </p:nvPr>
        </p:nvSpPr>
        <p:spPr/>
        <p:txBody>
          <a:bodyPr/>
          <a:lstStyle/>
          <a:p>
            <a:endParaRPr lang="fi-FI" dirty="0"/>
          </a:p>
        </p:txBody>
      </p:sp>
      <p:pic>
        <p:nvPicPr>
          <p:cNvPr id="1034" name="Picture 10" descr="Summa-arvomenetelmän periaate kuvana, jossa esitetään summa-arvon miuodostuminen maapohjan ja eri kehitysvaiheen puustojen erillisarvojen summana. Saatua summa-arvoa korjataan kokonaisarvon korjauksella. Tällöin päädytään metsän kokonaisarvoon">
            <a:extLst>
              <a:ext uri="{FF2B5EF4-FFF2-40B4-BE49-F238E27FC236}">
                <a16:creationId xmlns:a16="http://schemas.microsoft.com/office/drawing/2014/main" id="{E7251598-5346-0390-30EE-329BFFE42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7" y="1874073"/>
            <a:ext cx="5978525" cy="376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5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BCAD66-E19A-9252-873C-FAE5D0775C74}"/>
              </a:ext>
            </a:extLst>
          </p:cNvPr>
          <p:cNvSpPr>
            <a:spLocks noGrp="1"/>
          </p:cNvSpPr>
          <p:nvPr>
            <p:ph type="title"/>
          </p:nvPr>
        </p:nvSpPr>
        <p:spPr>
          <a:xfrm>
            <a:off x="838199" y="67099"/>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AF76D5C6-B88D-EEDD-B31D-7F4A8F0FB82F}"/>
              </a:ext>
            </a:extLst>
          </p:cNvPr>
          <p:cNvSpPr>
            <a:spLocks noGrp="1"/>
          </p:cNvSpPr>
          <p:nvPr>
            <p:ph type="body" idx="1"/>
          </p:nvPr>
        </p:nvSpPr>
        <p:spPr>
          <a:xfrm>
            <a:off x="838200" y="1055988"/>
            <a:ext cx="5184000" cy="823912"/>
          </a:xfrm>
        </p:spPr>
        <p:txBody>
          <a:bodyPr/>
          <a:lstStyle/>
          <a:p>
            <a:r>
              <a:rPr lang="fi-FI" b="1" dirty="0"/>
              <a:t>Puusto</a:t>
            </a:r>
          </a:p>
        </p:txBody>
      </p:sp>
      <p:sp>
        <p:nvSpPr>
          <p:cNvPr id="8" name="Sisällön paikkamerkki 7">
            <a:extLst>
              <a:ext uri="{FF2B5EF4-FFF2-40B4-BE49-F238E27FC236}">
                <a16:creationId xmlns:a16="http://schemas.microsoft.com/office/drawing/2014/main" id="{36644329-B5CE-6CF0-73A0-C0C158DA91FA}"/>
              </a:ext>
            </a:extLst>
          </p:cNvPr>
          <p:cNvSpPr>
            <a:spLocks noGrp="1"/>
          </p:cNvSpPr>
          <p:nvPr>
            <p:ph sz="half" idx="2"/>
          </p:nvPr>
        </p:nvSpPr>
        <p:spPr>
          <a:xfrm>
            <a:off x="838200" y="1896023"/>
            <a:ext cx="5184000" cy="3453606"/>
          </a:xfrm>
        </p:spPr>
        <p:txBody>
          <a:bodyPr/>
          <a:lstStyle/>
          <a:p>
            <a:r>
              <a:rPr lang="fi-FI" dirty="0"/>
              <a:t>Puusto on luovutettu maanomistajalle tai sen myynnistä saatava tulo on tilitetty maanomistajalle. Puustoa ei korvata erikseen.</a:t>
            </a:r>
          </a:p>
          <a:p>
            <a:endParaRPr lang="fi-FI" dirty="0"/>
          </a:p>
        </p:txBody>
      </p:sp>
      <p:sp>
        <p:nvSpPr>
          <p:cNvPr id="9" name="Tekstin paikkamerkki 8">
            <a:extLst>
              <a:ext uri="{FF2B5EF4-FFF2-40B4-BE49-F238E27FC236}">
                <a16:creationId xmlns:a16="http://schemas.microsoft.com/office/drawing/2014/main" id="{A8158B8F-9B4A-44B0-DC60-365428927789}"/>
              </a:ext>
            </a:extLst>
          </p:cNvPr>
          <p:cNvSpPr>
            <a:spLocks noGrp="1"/>
          </p:cNvSpPr>
          <p:nvPr>
            <p:ph type="body" sz="quarter" idx="3"/>
          </p:nvPr>
        </p:nvSpPr>
        <p:spPr>
          <a:xfrm>
            <a:off x="6170613" y="1055988"/>
            <a:ext cx="5183188" cy="823912"/>
          </a:xfrm>
        </p:spPr>
        <p:txBody>
          <a:bodyPr/>
          <a:lstStyle/>
          <a:p>
            <a:r>
              <a:rPr lang="fi-FI" b="1" dirty="0"/>
              <a:t>Maapohja</a:t>
            </a:r>
          </a:p>
        </p:txBody>
      </p:sp>
      <p:sp>
        <p:nvSpPr>
          <p:cNvPr id="10" name="Sisällön paikkamerkki 9">
            <a:extLst>
              <a:ext uri="{FF2B5EF4-FFF2-40B4-BE49-F238E27FC236}">
                <a16:creationId xmlns:a16="http://schemas.microsoft.com/office/drawing/2014/main" id="{1F592DA4-A922-6389-03D4-7E7A850CDA43}"/>
              </a:ext>
            </a:extLst>
          </p:cNvPr>
          <p:cNvSpPr>
            <a:spLocks noGrp="1"/>
          </p:cNvSpPr>
          <p:nvPr>
            <p:ph sz="quarter" idx="4"/>
          </p:nvPr>
        </p:nvSpPr>
        <p:spPr>
          <a:xfrm>
            <a:off x="6170613" y="1896023"/>
            <a:ext cx="5528328" cy="3453606"/>
          </a:xfrm>
        </p:spPr>
        <p:txBody>
          <a:bodyPr/>
          <a:lstStyle/>
          <a:p>
            <a:r>
              <a:rPr lang="fi-FI" dirty="0"/>
              <a:t>Sovelletaan vastineen sekä toimituskäytännön mukaisesti taulukkoarvoa korkeampia maapohja-arvoja, joilla huomioidaan hankkeesta aiheutuvia vähäisiä haittoja ja vahinkoja</a:t>
            </a:r>
          </a:p>
          <a:p>
            <a:r>
              <a:rPr lang="fi-FI" dirty="0"/>
              <a:t>Lunastustoimikunta määrää maapohjasta:</a:t>
            </a:r>
          </a:p>
          <a:p>
            <a:pPr lvl="1"/>
            <a:r>
              <a:rPr lang="fi-FI" dirty="0"/>
              <a:t>Lehtomainen kangas tai vastaava turvemaa: </a:t>
            </a:r>
            <a:r>
              <a:rPr lang="fi-FI" b="1" dirty="0"/>
              <a:t>800 €/ha</a:t>
            </a:r>
          </a:p>
          <a:p>
            <a:pPr lvl="1"/>
            <a:r>
              <a:rPr lang="fi-FI" dirty="0"/>
              <a:t>Tuore kangas: </a:t>
            </a:r>
            <a:r>
              <a:rPr lang="fi-FI" b="1" dirty="0"/>
              <a:t>600 €/ha</a:t>
            </a:r>
          </a:p>
          <a:p>
            <a:pPr lvl="1"/>
            <a:r>
              <a:rPr lang="fi-FI" dirty="0"/>
              <a:t>Kuivahko kangas: </a:t>
            </a:r>
            <a:r>
              <a:rPr lang="fi-FI" b="1" dirty="0"/>
              <a:t>400 €/ha</a:t>
            </a:r>
          </a:p>
          <a:p>
            <a:pPr lvl="1"/>
            <a:r>
              <a:rPr lang="fi-FI" dirty="0"/>
              <a:t>Kuiva kangas: </a:t>
            </a:r>
            <a:r>
              <a:rPr lang="fi-FI" b="1" dirty="0"/>
              <a:t>200 €/ha</a:t>
            </a:r>
          </a:p>
          <a:p>
            <a:pPr lvl="1"/>
            <a:r>
              <a:rPr lang="fi-FI" dirty="0" err="1"/>
              <a:t>Kitu</a:t>
            </a:r>
            <a:r>
              <a:rPr lang="fi-FI" dirty="0"/>
              <a:t>- ja joutomaa: </a:t>
            </a:r>
            <a:r>
              <a:rPr lang="fi-FI" b="1" dirty="0"/>
              <a:t>50 €/ha</a:t>
            </a:r>
          </a:p>
        </p:txBody>
      </p:sp>
      <p:sp>
        <p:nvSpPr>
          <p:cNvPr id="5" name="Päivämäärän paikkamerkki 4">
            <a:extLst>
              <a:ext uri="{FF2B5EF4-FFF2-40B4-BE49-F238E27FC236}">
                <a16:creationId xmlns:a16="http://schemas.microsoft.com/office/drawing/2014/main" id="{2787A1F0-106E-59A4-1E99-DE7699CDDB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EF9406F-284A-4DDC-EF33-30D6D5A58AC7}"/>
              </a:ext>
            </a:extLst>
          </p:cNvPr>
          <p:cNvSpPr>
            <a:spLocks noGrp="1"/>
          </p:cNvSpPr>
          <p:nvPr>
            <p:ph type="sldNum" sz="quarter" idx="12"/>
          </p:nvPr>
        </p:nvSpPr>
        <p:spPr/>
        <p:txBody>
          <a:bodyPr/>
          <a:lstStyle/>
          <a:p>
            <a:r>
              <a:rPr lang="fi-FI"/>
              <a:t>SIVU </a:t>
            </a:r>
            <a:fld id="{395C3D94-F3B0-4BF8-973B-87B4959310A4}" type="slidenum">
              <a:rPr lang="fi-FI" smtClean="0"/>
              <a:pPr/>
              <a:t>14</a:t>
            </a:fld>
            <a:endParaRPr lang="fi-FI" dirty="0"/>
          </a:p>
        </p:txBody>
      </p:sp>
      <p:sp>
        <p:nvSpPr>
          <p:cNvPr id="7" name="Alatunnisteen paikkamerkki 6">
            <a:extLst>
              <a:ext uri="{FF2B5EF4-FFF2-40B4-BE49-F238E27FC236}">
                <a16:creationId xmlns:a16="http://schemas.microsoft.com/office/drawing/2014/main" id="{A2D034D1-C74B-2157-6D09-D23A5499A3F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7305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3E65B-C364-FE17-DB86-1F4211D05F9A}"/>
              </a:ext>
            </a:extLst>
          </p:cNvPr>
          <p:cNvSpPr>
            <a:spLocks noGrp="1"/>
          </p:cNvSpPr>
          <p:nvPr>
            <p:ph type="title"/>
          </p:nvPr>
        </p:nvSpPr>
        <p:spPr>
          <a:xfrm>
            <a:off x="838198" y="-68335"/>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7AEA8928-009E-9D33-1678-127D8D616927}"/>
              </a:ext>
            </a:extLst>
          </p:cNvPr>
          <p:cNvSpPr>
            <a:spLocks noGrp="1"/>
          </p:cNvSpPr>
          <p:nvPr>
            <p:ph type="body" idx="1"/>
          </p:nvPr>
        </p:nvSpPr>
        <p:spPr>
          <a:xfrm>
            <a:off x="838198" y="1073625"/>
            <a:ext cx="5184000" cy="823912"/>
          </a:xfrm>
        </p:spPr>
        <p:txBody>
          <a:bodyPr/>
          <a:lstStyle/>
          <a:p>
            <a:r>
              <a:rPr lang="fi-FI" b="1" dirty="0"/>
              <a:t>Taimikko ja kasvatusmetsän odotusarvo</a:t>
            </a:r>
          </a:p>
        </p:txBody>
      </p:sp>
      <p:sp>
        <p:nvSpPr>
          <p:cNvPr id="4" name="Sisällön paikkamerkki 3">
            <a:extLst>
              <a:ext uri="{FF2B5EF4-FFF2-40B4-BE49-F238E27FC236}">
                <a16:creationId xmlns:a16="http://schemas.microsoft.com/office/drawing/2014/main" id="{0DCDC1A3-81B1-3706-BE2E-4DC365643A96}"/>
              </a:ext>
            </a:extLst>
          </p:cNvPr>
          <p:cNvSpPr>
            <a:spLocks noGrp="1"/>
          </p:cNvSpPr>
          <p:nvPr>
            <p:ph sz="half" idx="2"/>
          </p:nvPr>
        </p:nvSpPr>
        <p:spPr>
          <a:xfrm>
            <a:off x="838198" y="1913660"/>
            <a:ext cx="5184000" cy="3453606"/>
          </a:xfrm>
        </p:spPr>
        <p:txBody>
          <a:bodyPr/>
          <a:lstStyle/>
          <a:p>
            <a:r>
              <a:rPr lang="fi-FI" sz="1800" dirty="0"/>
              <a:t>Odotusarvot määrätään Tapion taulukoiden mukaisesti, kuitenkin pyöristäen ylimpään sataan euroon per hehtaari</a:t>
            </a:r>
          </a:p>
          <a:p>
            <a:r>
              <a:rPr lang="fi-FI" sz="1800" dirty="0"/>
              <a:t>Taimikon arvo määräytyy kasvupaikan, keskipituuden sekä pääpuulajin perusteella. Nuorista ja vastaistutetuista taimikoista korvataan kuitenkin vähintään 1000 €/ha perustuen taimikon perustamiskustannuksiin.</a:t>
            </a:r>
          </a:p>
          <a:p>
            <a:r>
              <a:rPr lang="fi-FI" sz="1800" dirty="0"/>
              <a:t>Kasvatusmetsän odotusarvo määräytyy kasvupaikan, pääpuulajin ja metsän iän perusteella</a:t>
            </a:r>
          </a:p>
          <a:p>
            <a:r>
              <a:rPr lang="fi-FI" sz="1800" dirty="0"/>
              <a:t>Huonolaatuisten kasvatusmetsien odotusarvoja alennetaan</a:t>
            </a:r>
          </a:p>
        </p:txBody>
      </p:sp>
      <p:sp>
        <p:nvSpPr>
          <p:cNvPr id="5" name="Tekstin paikkamerkki 4">
            <a:extLst>
              <a:ext uri="{FF2B5EF4-FFF2-40B4-BE49-F238E27FC236}">
                <a16:creationId xmlns:a16="http://schemas.microsoft.com/office/drawing/2014/main" id="{797EB22D-FEB2-7431-DB00-C0612E48CD0D}"/>
              </a:ext>
            </a:extLst>
          </p:cNvPr>
          <p:cNvSpPr>
            <a:spLocks noGrp="1"/>
          </p:cNvSpPr>
          <p:nvPr>
            <p:ph type="body" sz="quarter" idx="3"/>
          </p:nvPr>
        </p:nvSpPr>
        <p:spPr>
          <a:xfrm>
            <a:off x="6170610" y="1073625"/>
            <a:ext cx="5183188" cy="823912"/>
          </a:xfrm>
        </p:spPr>
        <p:txBody>
          <a:bodyPr/>
          <a:lstStyle/>
          <a:p>
            <a:r>
              <a:rPr lang="fi-FI" b="1" dirty="0"/>
              <a:t>Esimerkkejä odotusarvoista</a:t>
            </a:r>
          </a:p>
        </p:txBody>
      </p:sp>
      <p:sp>
        <p:nvSpPr>
          <p:cNvPr id="6" name="Sisällön paikkamerkki 5">
            <a:extLst>
              <a:ext uri="{FF2B5EF4-FFF2-40B4-BE49-F238E27FC236}">
                <a16:creationId xmlns:a16="http://schemas.microsoft.com/office/drawing/2014/main" id="{84206441-4AAA-0635-9922-8EF8796F2C65}"/>
              </a:ext>
            </a:extLst>
          </p:cNvPr>
          <p:cNvSpPr>
            <a:spLocks noGrp="1"/>
          </p:cNvSpPr>
          <p:nvPr>
            <p:ph sz="quarter" idx="4"/>
          </p:nvPr>
        </p:nvSpPr>
        <p:spPr>
          <a:xfrm>
            <a:off x="6170610" y="1913660"/>
            <a:ext cx="5183188" cy="3453606"/>
          </a:xfrm>
        </p:spPr>
        <p:txBody>
          <a:bodyPr/>
          <a:lstStyle/>
          <a:p>
            <a:r>
              <a:rPr lang="fi-FI" dirty="0"/>
              <a:t>40 v. tuoreen kankaan männikkö: </a:t>
            </a:r>
            <a:r>
              <a:rPr lang="fi-FI" b="1" dirty="0"/>
              <a:t>2800 €/ha</a:t>
            </a:r>
          </a:p>
          <a:p>
            <a:r>
              <a:rPr lang="fi-FI" dirty="0"/>
              <a:t>6-metrinen kuivahkon kankaan mäntytaimikko: </a:t>
            </a:r>
            <a:r>
              <a:rPr lang="fi-FI" b="1" dirty="0"/>
              <a:t>2000 €/ha</a:t>
            </a:r>
          </a:p>
          <a:p>
            <a:r>
              <a:rPr lang="fi-FI" dirty="0"/>
              <a:t>35 v. tuoreen kankaan kuusikko: </a:t>
            </a:r>
            <a:r>
              <a:rPr lang="fi-FI" b="1" dirty="0"/>
              <a:t>3000 €/ha</a:t>
            </a:r>
          </a:p>
          <a:p>
            <a:r>
              <a:rPr lang="fi-FI" dirty="0"/>
              <a:t>1-metrinen tuoreen kankaan kuusitaimikko: </a:t>
            </a:r>
            <a:r>
              <a:rPr lang="fi-FI" b="1" dirty="0"/>
              <a:t>1100 €/ha</a:t>
            </a:r>
          </a:p>
        </p:txBody>
      </p:sp>
      <p:sp>
        <p:nvSpPr>
          <p:cNvPr id="7" name="Päivämäärän paikkamerkki 6">
            <a:extLst>
              <a:ext uri="{FF2B5EF4-FFF2-40B4-BE49-F238E27FC236}">
                <a16:creationId xmlns:a16="http://schemas.microsoft.com/office/drawing/2014/main" id="{AF4DF798-01FB-2E11-6276-4A0724417FA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EF798B25-6B9F-E573-3C23-046876933D48}"/>
              </a:ext>
            </a:extLst>
          </p:cNvPr>
          <p:cNvSpPr>
            <a:spLocks noGrp="1"/>
          </p:cNvSpPr>
          <p:nvPr>
            <p:ph type="sldNum" sz="quarter" idx="12"/>
          </p:nvPr>
        </p:nvSpPr>
        <p:spPr/>
        <p:txBody>
          <a:bodyPr/>
          <a:lstStyle/>
          <a:p>
            <a:r>
              <a:rPr lang="fi-FI" dirty="0"/>
              <a:t>SIVU </a:t>
            </a:r>
            <a:fld id="{395C3D94-F3B0-4BF8-973B-87B4959310A4}" type="slidenum">
              <a:rPr lang="fi-FI" smtClean="0"/>
              <a:pPr/>
              <a:t>15</a:t>
            </a:fld>
            <a:endParaRPr lang="fi-FI" dirty="0"/>
          </a:p>
        </p:txBody>
      </p:sp>
      <p:sp>
        <p:nvSpPr>
          <p:cNvPr id="9" name="Alatunnisteen paikkamerkki 8">
            <a:extLst>
              <a:ext uri="{FF2B5EF4-FFF2-40B4-BE49-F238E27FC236}">
                <a16:creationId xmlns:a16="http://schemas.microsoft.com/office/drawing/2014/main" id="{C87BBAD9-4CB4-B134-CD34-DFA70A490A95}"/>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8310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AEA0D8-E3C4-E96F-3BC9-A3969750FEE8}"/>
              </a:ext>
            </a:extLst>
          </p:cNvPr>
          <p:cNvSpPr>
            <a:spLocks noGrp="1"/>
          </p:cNvSpPr>
          <p:nvPr>
            <p:ph type="title"/>
          </p:nvPr>
        </p:nvSpPr>
        <p:spPr/>
        <p:txBody>
          <a:bodyPr/>
          <a:lstStyle/>
          <a:p>
            <a:r>
              <a:rPr lang="fi-FI" dirty="0"/>
              <a:t>Metsämaan kokonaiskorvaus</a:t>
            </a:r>
          </a:p>
        </p:txBody>
      </p:sp>
      <p:sp>
        <p:nvSpPr>
          <p:cNvPr id="10" name="Sisällön paikkamerkki 9">
            <a:extLst>
              <a:ext uri="{FF2B5EF4-FFF2-40B4-BE49-F238E27FC236}">
                <a16:creationId xmlns:a16="http://schemas.microsoft.com/office/drawing/2014/main" id="{94A34C33-5323-3F6C-307E-E84EDF26550A}"/>
              </a:ext>
            </a:extLst>
          </p:cNvPr>
          <p:cNvSpPr>
            <a:spLocks noGrp="1"/>
          </p:cNvSpPr>
          <p:nvPr>
            <p:ph type="body" sz="half" idx="2"/>
          </p:nvPr>
        </p:nvSpPr>
        <p:spPr/>
        <p:txBody>
          <a:bodyPr/>
          <a:lstStyle/>
          <a:p>
            <a:r>
              <a:rPr lang="fi-FI" b="1" dirty="0"/>
              <a:t>Esimerkki: 40-vuotias hyvälaatuinen tuoreen kankaan männikkö</a:t>
            </a:r>
          </a:p>
          <a:p>
            <a:pPr marL="342900" indent="-342900">
              <a:buFont typeface="Arial" panose="020B0604020202020204" pitchFamily="34" charset="0"/>
              <a:buChar char="•"/>
            </a:pPr>
            <a:r>
              <a:rPr lang="fi-FI" dirty="0"/>
              <a:t>Puusto: korvattu tai luovutettu puuston poiston yhteydessä</a:t>
            </a:r>
          </a:p>
          <a:p>
            <a:pPr marL="342900" indent="-342900">
              <a:buFont typeface="Arial" panose="020B0604020202020204" pitchFamily="34" charset="0"/>
              <a:buChar char="•"/>
            </a:pPr>
            <a:r>
              <a:rPr lang="fi-FI" dirty="0"/>
              <a:t>Maapohja: </a:t>
            </a:r>
            <a:r>
              <a:rPr lang="fi-FI" b="1" dirty="0"/>
              <a:t>600 €/ha</a:t>
            </a:r>
          </a:p>
          <a:p>
            <a:pPr marL="342900" indent="-342900">
              <a:buFont typeface="Arial" panose="020B0604020202020204" pitchFamily="34" charset="0"/>
              <a:buChar char="•"/>
            </a:pPr>
            <a:r>
              <a:rPr lang="fi-FI" dirty="0"/>
              <a:t>Odotusarvo: </a:t>
            </a:r>
            <a:r>
              <a:rPr lang="fi-FI" b="1" dirty="0"/>
              <a:t>2800 €/ha</a:t>
            </a:r>
          </a:p>
          <a:p>
            <a:r>
              <a:rPr lang="fi-FI" dirty="0"/>
              <a:t>Metsämaan kokonaiskorvaus </a:t>
            </a:r>
            <a:r>
              <a:rPr lang="fi-FI" b="1" dirty="0"/>
              <a:t>3400 €/ha</a:t>
            </a:r>
            <a:r>
              <a:rPr lang="fi-FI" dirty="0"/>
              <a:t>. Tämän lisäksi on saatu puustotili yhteismyynnistä tai puusto on muutoin jäänyt maanomistajan hyödynnettäväksi.</a:t>
            </a:r>
          </a:p>
        </p:txBody>
      </p:sp>
      <p:sp>
        <p:nvSpPr>
          <p:cNvPr id="7" name="Päivämäärän paikkamerkki 6">
            <a:extLst>
              <a:ext uri="{FF2B5EF4-FFF2-40B4-BE49-F238E27FC236}">
                <a16:creationId xmlns:a16="http://schemas.microsoft.com/office/drawing/2014/main" id="{83621B12-AAEE-089E-E189-3894B07D7E2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DB140174-2F4E-05F0-F213-D2934DC1E63F}"/>
              </a:ext>
            </a:extLst>
          </p:cNvPr>
          <p:cNvSpPr>
            <a:spLocks noGrp="1"/>
          </p:cNvSpPr>
          <p:nvPr>
            <p:ph type="sldNum" sz="quarter" idx="12"/>
          </p:nvPr>
        </p:nvSpPr>
        <p:spPr/>
        <p:txBody>
          <a:bodyPr/>
          <a:lstStyle/>
          <a:p>
            <a:r>
              <a:rPr lang="fi-FI"/>
              <a:t>SIVU </a:t>
            </a:r>
            <a:fld id="{395C3D94-F3B0-4BF8-973B-87B4959310A4}" type="slidenum">
              <a:rPr lang="fi-FI" smtClean="0"/>
              <a:pPr/>
              <a:t>16</a:t>
            </a:fld>
            <a:endParaRPr lang="fi-FI" dirty="0"/>
          </a:p>
        </p:txBody>
      </p:sp>
      <p:sp>
        <p:nvSpPr>
          <p:cNvPr id="9" name="Alatunnisteen paikkamerkki 8">
            <a:extLst>
              <a:ext uri="{FF2B5EF4-FFF2-40B4-BE49-F238E27FC236}">
                <a16:creationId xmlns:a16="http://schemas.microsoft.com/office/drawing/2014/main" id="{134B14FA-E991-44B4-93F5-CF2950EAB8A6}"/>
              </a:ext>
            </a:extLst>
          </p:cNvPr>
          <p:cNvSpPr>
            <a:spLocks noGrp="1"/>
          </p:cNvSpPr>
          <p:nvPr>
            <p:ph type="ftr" sz="quarter" idx="11"/>
          </p:nvPr>
        </p:nvSpPr>
        <p:spPr/>
        <p:txBody>
          <a:bodyPr/>
          <a:lstStyle/>
          <a:p>
            <a:endParaRPr lang="fi-FI" dirty="0"/>
          </a:p>
        </p:txBody>
      </p:sp>
      <p:pic>
        <p:nvPicPr>
          <p:cNvPr id="1026" name="Picture 2">
            <a:extLst>
              <a:ext uri="{FF2B5EF4-FFF2-40B4-BE49-F238E27FC236}">
                <a16:creationId xmlns:a16="http://schemas.microsoft.com/office/drawing/2014/main" id="{C2CE0F8F-759A-12A4-13D5-825A8D2A237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154" r="3154"/>
          <a:stretch>
            <a:fillRect/>
          </a:stretch>
        </p:blipFill>
        <p:spPr bwMode="auto">
          <a:xfrm>
            <a:off x="5373686" y="1598227"/>
            <a:ext cx="5978525" cy="432670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AD282F59-955E-225B-80A3-07C4B355EC99}"/>
              </a:ext>
            </a:extLst>
          </p:cNvPr>
          <p:cNvSpPr txBox="1"/>
          <p:nvPr/>
        </p:nvSpPr>
        <p:spPr>
          <a:xfrm>
            <a:off x="5257237" y="5880691"/>
            <a:ext cx="6529352" cy="584775"/>
          </a:xfrm>
          <a:prstGeom prst="rect">
            <a:avLst/>
          </a:prstGeom>
          <a:noFill/>
        </p:spPr>
        <p:txBody>
          <a:bodyPr wrap="none" rtlCol="0">
            <a:spAutoFit/>
          </a:bodyPr>
          <a:lstStyle/>
          <a:p>
            <a:r>
              <a:rPr lang="fi-FI" sz="1600" i="1" dirty="0"/>
              <a:t>Havainnekuva yksittäisen kuvion kokonaisarvon muodostumisesta</a:t>
            </a:r>
          </a:p>
          <a:p>
            <a:r>
              <a:rPr lang="fi-FI" sz="1600" i="1" dirty="0"/>
              <a:t>Lähde: Tapio Oy</a:t>
            </a:r>
          </a:p>
        </p:txBody>
      </p:sp>
    </p:spTree>
    <p:extLst>
      <p:ext uri="{BB962C8B-B14F-4D97-AF65-F5344CB8AC3E}">
        <p14:creationId xmlns:p14="http://schemas.microsoft.com/office/powerpoint/2010/main" val="265250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6E503-FBAD-343B-0075-5B78C8BC2CE4}"/>
              </a:ext>
            </a:extLst>
          </p:cNvPr>
          <p:cNvSpPr>
            <a:spLocks noGrp="1"/>
          </p:cNvSpPr>
          <p:nvPr>
            <p:ph type="title"/>
          </p:nvPr>
        </p:nvSpPr>
        <p:spPr>
          <a:xfrm>
            <a:off x="838200" y="45498"/>
            <a:ext cx="10515600" cy="1325563"/>
          </a:xfrm>
        </p:spPr>
        <p:txBody>
          <a:bodyPr>
            <a:normAutofit/>
          </a:bodyPr>
          <a:lstStyle/>
          <a:p>
            <a:r>
              <a:rPr lang="fi-FI" dirty="0"/>
              <a:t>Metsän pirstoutumishaitta</a:t>
            </a:r>
          </a:p>
        </p:txBody>
      </p:sp>
      <p:sp>
        <p:nvSpPr>
          <p:cNvPr id="3" name="Sisällön paikkamerkki 2">
            <a:extLst>
              <a:ext uri="{FF2B5EF4-FFF2-40B4-BE49-F238E27FC236}">
                <a16:creationId xmlns:a16="http://schemas.microsoft.com/office/drawing/2014/main" id="{A3A05E74-7D17-B0CB-959F-81D5DEE26C5F}"/>
              </a:ext>
            </a:extLst>
          </p:cNvPr>
          <p:cNvSpPr>
            <a:spLocks noGrp="1"/>
          </p:cNvSpPr>
          <p:nvPr>
            <p:ph idx="1"/>
          </p:nvPr>
        </p:nvSpPr>
        <p:spPr>
          <a:xfrm>
            <a:off x="918883" y="1124579"/>
            <a:ext cx="10515600" cy="4299349"/>
          </a:xfrm>
        </p:spPr>
        <p:txBody>
          <a:bodyPr/>
          <a:lstStyle/>
          <a:p>
            <a:pPr marL="342900" indent="-342900">
              <a:buFont typeface="Arial" panose="020B0604020202020204" pitchFamily="34" charset="0"/>
              <a:buChar char="•"/>
            </a:pPr>
            <a:r>
              <a:rPr lang="fi-FI" sz="2000" dirty="0"/>
              <a:t>Johtoalue ei estä metsäkoneella kulkemista tai metsänhoitoa, jolloin korvattavaksi voi tulla vain kohtalaisen pienet pirstaleet. Toimituskäytännössä pirstoutumishaitan korvaus on riippunut pirstaleen leveydestä, muodosta ja pinta-alasta. Alle 50 m leveillä kaistaleilla tai alle 0,5 ha suuruisilla pirstaleilla pirstoutumishaitta on säännönmukaisesti korvattu. </a:t>
            </a:r>
          </a:p>
          <a:p>
            <a:pPr marL="342900" indent="-342900">
              <a:buFont typeface="Arial" panose="020B0604020202020204" pitchFamily="34" charset="0"/>
              <a:buChar char="•"/>
            </a:pPr>
            <a:r>
              <a:rPr lang="fi-FI" sz="2000" dirty="0"/>
              <a:t>Pirstoutumishaitta perustuu pirstaleen maapohjan arvon ja odotusarvon summaan, jota korjataan alaspäin harkinnanvaraisella korjauskertoimella. Pirstaleella olevaa puustoa ei lasketa summa-arvoon puuston jäädessä edelleen maanomistajalle. Korjauskertoimen suuruus riippuu alueen koosta ja muodosta; mitä pienempi ja vaikeamuotoisempi pirstale on, sitä merkittävämmäksi pirstoutumishaitta on katsottu.</a:t>
            </a:r>
          </a:p>
          <a:p>
            <a:pPr marL="342900" indent="-342900">
              <a:buFont typeface="Arial" panose="020B0604020202020204" pitchFamily="34" charset="0"/>
              <a:buChar char="•"/>
            </a:pPr>
            <a:r>
              <a:rPr lang="fi-FI" sz="2000" b="1" dirty="0"/>
              <a:t>Esimerkki: </a:t>
            </a:r>
            <a:r>
              <a:rPr lang="fi-FI" sz="2000" dirty="0"/>
              <a:t>0,0935 ha pieni kiilapala on jäänyt voimalinjan ja kiinteistörajan väliin. Kuvion arvo ilman puustoa 530 €/ha. Korjauskertoimeksi harkitaan 1,0, jolloin korvaukseksi määräytyy 49,56 €</a:t>
            </a:r>
          </a:p>
        </p:txBody>
      </p:sp>
      <p:sp>
        <p:nvSpPr>
          <p:cNvPr id="4" name="Päivämäärän paikkamerkki 3">
            <a:extLst>
              <a:ext uri="{FF2B5EF4-FFF2-40B4-BE49-F238E27FC236}">
                <a16:creationId xmlns:a16="http://schemas.microsoft.com/office/drawing/2014/main" id="{6AF9232B-3021-5C94-5964-8A87F02DC29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EB9A225-ECAF-D931-391A-BF8A47A5AD7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805FE03-A908-4B81-175C-2312022325FB}"/>
              </a:ext>
            </a:extLst>
          </p:cNvPr>
          <p:cNvSpPr>
            <a:spLocks noGrp="1"/>
          </p:cNvSpPr>
          <p:nvPr>
            <p:ph type="sldNum" sz="quarter" idx="12"/>
          </p:nvPr>
        </p:nvSpPr>
        <p:spPr/>
        <p:txBody>
          <a:bodyPr/>
          <a:lstStyle/>
          <a:p>
            <a:r>
              <a:rPr lang="fi-FI"/>
              <a:t>SIVU </a:t>
            </a:r>
            <a:fld id="{395C3D94-F3B0-4BF8-973B-87B4959310A4}" type="slidenum">
              <a:rPr lang="fi-FI" smtClean="0"/>
              <a:pPr/>
              <a:t>17</a:t>
            </a:fld>
            <a:endParaRPr lang="fi-FI" dirty="0"/>
          </a:p>
        </p:txBody>
      </p:sp>
    </p:spTree>
    <p:extLst>
      <p:ext uri="{BB962C8B-B14F-4D97-AF65-F5344CB8AC3E}">
        <p14:creationId xmlns:p14="http://schemas.microsoft.com/office/powerpoint/2010/main" val="324334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72F025-7618-F2FF-C0FD-F63FEBE8C881}"/>
              </a:ext>
            </a:extLst>
          </p:cNvPr>
          <p:cNvSpPr>
            <a:spLocks noGrp="1"/>
          </p:cNvSpPr>
          <p:nvPr>
            <p:ph type="title"/>
          </p:nvPr>
        </p:nvSpPr>
        <p:spPr>
          <a:xfrm>
            <a:off x="838200" y="18255"/>
            <a:ext cx="10515600" cy="1325563"/>
          </a:xfrm>
        </p:spPr>
        <p:txBody>
          <a:bodyPr/>
          <a:lstStyle/>
          <a:p>
            <a:r>
              <a:rPr lang="fi-FI" dirty="0"/>
              <a:t>Energiapuu</a:t>
            </a:r>
          </a:p>
        </p:txBody>
      </p:sp>
      <p:sp>
        <p:nvSpPr>
          <p:cNvPr id="3" name="Sisällön paikkamerkki 2">
            <a:extLst>
              <a:ext uri="{FF2B5EF4-FFF2-40B4-BE49-F238E27FC236}">
                <a16:creationId xmlns:a16="http://schemas.microsoft.com/office/drawing/2014/main" id="{873EA401-9CFB-C842-FBF9-299F96D7DE53}"/>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sz="2000" dirty="0"/>
              <a:t>Puuston hakkuussa ei ole lähtökohtaisesti kerätty energiapuuta</a:t>
            </a:r>
          </a:p>
          <a:p>
            <a:pPr marL="342900" indent="-342900">
              <a:buFont typeface="Arial" panose="020B0604020202020204" pitchFamily="34" charset="0"/>
              <a:buChar char="•"/>
            </a:pPr>
            <a:r>
              <a:rPr lang="fi-FI" sz="2000" dirty="0"/>
              <a:t>Energiapuun kysyntä ja hinta ovat nousseet viime aikoina turpeen alasajon ja Ukrainan sodan seurauksena</a:t>
            </a:r>
          </a:p>
          <a:p>
            <a:pPr marL="342900" indent="-342900">
              <a:buFont typeface="Arial" panose="020B0604020202020204" pitchFamily="34" charset="0"/>
              <a:buChar char="•"/>
            </a:pPr>
            <a:r>
              <a:rPr lang="fi-FI" sz="2000" dirty="0"/>
              <a:t>Haltuunottohetkellä (elokuu 2019) turpeen väheneminen on ollut tiedossa, mutta turpeen nopea alasajo on realisoitunut vasta 2020-luvulla. Ukrainan sotaa ja energiapuun tuonnin loppumista Venäjältä ei ole voitu myöskään ennakoida haltuunottohetkellä.</a:t>
            </a:r>
          </a:p>
          <a:p>
            <a:pPr marL="342900" indent="-342900">
              <a:buFont typeface="Arial" panose="020B0604020202020204" pitchFamily="34" charset="0"/>
              <a:buChar char="•"/>
            </a:pPr>
            <a:r>
              <a:rPr lang="fi-FI" sz="2000" dirty="0"/>
              <a:t>Luken taulukoiden perusteella energiapuun hinta on lähtenyt nousuun vasta 2020 eteenpäin, merkittävästi vasta vuosina 2022 ja 2023</a:t>
            </a:r>
          </a:p>
          <a:p>
            <a:pPr marL="342900" indent="-342900">
              <a:buFont typeface="Arial" panose="020B0604020202020204" pitchFamily="34" charset="0"/>
              <a:buChar char="•"/>
            </a:pPr>
            <a:r>
              <a:rPr lang="fi-FI" sz="2000" dirty="0"/>
              <a:t>Lunastustoimikunta katsoo, että mahdolliset energiapuuhun liittyvät taloudelliset menetykset sisältyvät korotettuun maapohjan arvoon sekä taimikon ja kasvatusmetsien odotusarvoihin</a:t>
            </a:r>
          </a:p>
          <a:p>
            <a:pPr marL="342900" indent="-342900">
              <a:buFont typeface="Arial" panose="020B0604020202020204" pitchFamily="34" charset="0"/>
              <a:buChar char="•"/>
            </a:pPr>
            <a:r>
              <a:rPr lang="fi-FI" sz="2000" dirty="0"/>
              <a:t>Kuitenkin ylitiheiden taimikoiden osalta ei vähennetä harvennuskustannusta ottaen huomioon ko. kohteiden energiapuupotentiaali</a:t>
            </a:r>
          </a:p>
        </p:txBody>
      </p:sp>
      <p:sp>
        <p:nvSpPr>
          <p:cNvPr id="4" name="Päivämäärän paikkamerkki 3">
            <a:extLst>
              <a:ext uri="{FF2B5EF4-FFF2-40B4-BE49-F238E27FC236}">
                <a16:creationId xmlns:a16="http://schemas.microsoft.com/office/drawing/2014/main" id="{675D89C7-F273-1346-0AF4-1F0DB212255C}"/>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7D5EF84-A0CB-2DCA-AB46-99C5B8DD9B8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2CAA796-1E98-897E-ECD2-0E5ADF955C0B}"/>
              </a:ext>
            </a:extLst>
          </p:cNvPr>
          <p:cNvSpPr>
            <a:spLocks noGrp="1"/>
          </p:cNvSpPr>
          <p:nvPr>
            <p:ph type="sldNum" sz="quarter" idx="12"/>
          </p:nvPr>
        </p:nvSpPr>
        <p:spPr/>
        <p:txBody>
          <a:bodyPr/>
          <a:lstStyle/>
          <a:p>
            <a:r>
              <a:rPr lang="fi-FI"/>
              <a:t>SIVU </a:t>
            </a:r>
            <a:fld id="{395C3D94-F3B0-4BF8-973B-87B4959310A4}" type="slidenum">
              <a:rPr lang="fi-FI" smtClean="0"/>
              <a:pPr/>
              <a:t>18</a:t>
            </a:fld>
            <a:endParaRPr lang="fi-FI" dirty="0"/>
          </a:p>
        </p:txBody>
      </p:sp>
    </p:spTree>
    <p:extLst>
      <p:ext uri="{BB962C8B-B14F-4D97-AF65-F5344CB8AC3E}">
        <p14:creationId xmlns:p14="http://schemas.microsoft.com/office/powerpoint/2010/main" val="421442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A8CBD3-F926-AF0D-384F-22FE5029BF00}"/>
              </a:ext>
            </a:extLst>
          </p:cNvPr>
          <p:cNvSpPr>
            <a:spLocks noGrp="1"/>
          </p:cNvSpPr>
          <p:nvPr>
            <p:ph type="title"/>
          </p:nvPr>
        </p:nvSpPr>
        <p:spPr/>
        <p:txBody>
          <a:bodyPr>
            <a:normAutofit fontScale="90000"/>
          </a:bodyPr>
          <a:lstStyle/>
          <a:p>
            <a:r>
              <a:rPr lang="fi-FI" dirty="0"/>
              <a:t>Hukkaan menneet metsänparannustyöt</a:t>
            </a:r>
          </a:p>
        </p:txBody>
      </p:sp>
      <p:sp>
        <p:nvSpPr>
          <p:cNvPr id="3" name="Sisällön paikkamerkki 2">
            <a:extLst>
              <a:ext uri="{FF2B5EF4-FFF2-40B4-BE49-F238E27FC236}">
                <a16:creationId xmlns:a16="http://schemas.microsoft.com/office/drawing/2014/main" id="{2295B23C-DD22-BFD3-4602-E04038A29578}"/>
              </a:ext>
            </a:extLst>
          </p:cNvPr>
          <p:cNvSpPr>
            <a:spLocks noGrp="1"/>
          </p:cNvSpPr>
          <p:nvPr>
            <p:ph idx="1"/>
          </p:nvPr>
        </p:nvSpPr>
        <p:spPr/>
        <p:txBody>
          <a:bodyPr/>
          <a:lstStyle/>
          <a:p>
            <a:pPr marL="342900" indent="-342900">
              <a:buFont typeface="Arial" panose="020B0604020202020204" pitchFamily="34" charset="0"/>
              <a:buChar char="•"/>
            </a:pPr>
            <a:r>
              <a:rPr lang="fi-FI" dirty="0"/>
              <a:t>Mahdolliset kunnostusojitukset koskevat johtoalueella vain vähäisiä alueita. Lisäksi ne katsotaan palvelevan metsätilaa sekä kuivatusaluetta laajemmin. Kunnostusojitusten osalta ei määrätä korvauksia.</a:t>
            </a:r>
          </a:p>
          <a:p>
            <a:pPr marL="342900" indent="-342900">
              <a:buFont typeface="Arial" panose="020B0604020202020204" pitchFamily="34" charset="0"/>
              <a:buChar char="•"/>
            </a:pPr>
            <a:r>
              <a:rPr lang="fi-FI" dirty="0"/>
              <a:t>Hukkaan menneet taimikonhoito- ja harvennuskustannukset sisältyvät taimikon arvoon eikä erillistä korvausta näiden osalta makseta.</a:t>
            </a:r>
          </a:p>
          <a:p>
            <a:pPr marL="342900" indent="-342900">
              <a:buFont typeface="Arial" panose="020B0604020202020204" pitchFamily="34" charset="0"/>
              <a:buChar char="•"/>
            </a:pPr>
            <a:r>
              <a:rPr lang="fi-FI" dirty="0"/>
              <a:t>Hukkaan menneet metsälannoitukset korvataan riippuen lannoituksen ajankohdasta</a:t>
            </a:r>
          </a:p>
        </p:txBody>
      </p:sp>
      <p:sp>
        <p:nvSpPr>
          <p:cNvPr id="4" name="Päivämäärän paikkamerkki 3">
            <a:extLst>
              <a:ext uri="{FF2B5EF4-FFF2-40B4-BE49-F238E27FC236}">
                <a16:creationId xmlns:a16="http://schemas.microsoft.com/office/drawing/2014/main" id="{54827138-4B08-479C-9927-161B713DD47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003CD35-2EA6-FC48-F418-6364B28E8AC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B2E3E24-6EE7-C7F1-9A3E-6F9F80614700}"/>
              </a:ext>
            </a:extLst>
          </p:cNvPr>
          <p:cNvSpPr>
            <a:spLocks noGrp="1"/>
          </p:cNvSpPr>
          <p:nvPr>
            <p:ph type="sldNum" sz="quarter" idx="12"/>
          </p:nvPr>
        </p:nvSpPr>
        <p:spPr/>
        <p:txBody>
          <a:bodyPr/>
          <a:lstStyle/>
          <a:p>
            <a:r>
              <a:rPr lang="fi-FI"/>
              <a:t>SIVU </a:t>
            </a:r>
            <a:fld id="{395C3D94-F3B0-4BF8-973B-87B4959310A4}" type="slidenum">
              <a:rPr lang="fi-FI" smtClean="0"/>
              <a:pPr/>
              <a:t>19</a:t>
            </a:fld>
            <a:endParaRPr lang="fi-FI" dirty="0"/>
          </a:p>
        </p:txBody>
      </p:sp>
    </p:spTree>
    <p:extLst>
      <p:ext uri="{BB962C8B-B14F-4D97-AF65-F5344CB8AC3E}">
        <p14:creationId xmlns:p14="http://schemas.microsoft.com/office/powerpoint/2010/main" val="401857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2096482-F8C7-4393-9763-ACD0788DCA5C}"/>
              </a:ext>
            </a:extLst>
          </p:cNvPr>
          <p:cNvSpPr>
            <a:spLocks noGrp="1"/>
          </p:cNvSpPr>
          <p:nvPr>
            <p:ph type="title"/>
          </p:nvPr>
        </p:nvSpPr>
        <p:spPr/>
        <p:txBody>
          <a:bodyPr/>
          <a:lstStyle/>
          <a:p>
            <a:r>
              <a:rPr lang="fi-FI" dirty="0"/>
              <a:t>Tiedottaminen ja kokouksen laillisuus</a:t>
            </a:r>
          </a:p>
        </p:txBody>
      </p:sp>
      <p:sp>
        <p:nvSpPr>
          <p:cNvPr id="10" name="Sisällön paikkamerkki 9">
            <a:extLst>
              <a:ext uri="{FF2B5EF4-FFF2-40B4-BE49-F238E27FC236}">
                <a16:creationId xmlns:a16="http://schemas.microsoft.com/office/drawing/2014/main" id="{227C685F-9940-49E1-9FE2-6599A192B674}"/>
              </a:ext>
            </a:extLst>
          </p:cNvPr>
          <p:cNvSpPr>
            <a:spLocks noGrp="1"/>
          </p:cNvSpPr>
          <p:nvPr>
            <p:ph idx="1"/>
          </p:nvPr>
        </p:nvSpPr>
        <p:spPr/>
        <p:txBody>
          <a:bodyPr/>
          <a:lstStyle/>
          <a:p>
            <a:pPr marL="342900" indent="-342900">
              <a:buFont typeface="Arial" panose="020B0604020202020204" pitchFamily="34" charset="0"/>
              <a:buChar char="•"/>
            </a:pPr>
            <a:r>
              <a:rPr lang="fi-FI" dirty="0"/>
              <a:t>Kutsukirjeet lähetetty 22.3.2024</a:t>
            </a:r>
          </a:p>
          <a:p>
            <a:pPr marL="342900" indent="-342900">
              <a:buFont typeface="Arial" panose="020B0604020202020204" pitchFamily="34" charset="0"/>
              <a:buChar char="•"/>
            </a:pPr>
            <a:r>
              <a:rPr lang="fi-FI" dirty="0"/>
              <a:t>Kuulutus 22.3.2024 Kalevassa ja Maanmittauslaitoksen verkkosivuilla</a:t>
            </a:r>
          </a:p>
          <a:p>
            <a:pPr marL="342900" indent="-342900">
              <a:buFont typeface="Arial" panose="020B0604020202020204" pitchFamily="34" charset="0"/>
              <a:buChar char="•"/>
            </a:pPr>
            <a:r>
              <a:rPr lang="fi-FI" dirty="0"/>
              <a:t>Huomautukset:</a:t>
            </a:r>
          </a:p>
          <a:p>
            <a:pPr marL="800100" lvl="1" indent="-342900">
              <a:buFont typeface="Arial" panose="020B0604020202020204" pitchFamily="34" charset="0"/>
              <a:buChar char="•"/>
            </a:pPr>
            <a:r>
              <a:rPr lang="fi-FI" dirty="0"/>
              <a:t>Tiedottaminen</a:t>
            </a:r>
          </a:p>
          <a:p>
            <a:pPr marL="800100" lvl="1" indent="-342900">
              <a:buFont typeface="Arial" panose="020B0604020202020204" pitchFamily="34" charset="0"/>
              <a:buChar char="•"/>
            </a:pPr>
            <a:r>
              <a:rPr lang="fi-FI" dirty="0"/>
              <a:t>Lunastustoimikunnan esteellisyys</a:t>
            </a:r>
          </a:p>
          <a:p>
            <a:pPr marL="800100" lvl="1" indent="-342900">
              <a:buFont typeface="Arial" panose="020B0604020202020204" pitchFamily="34" charset="0"/>
              <a:buChar char="•"/>
            </a:pPr>
            <a:r>
              <a:rPr lang="fi-FI" dirty="0"/>
              <a:t>Kokouksen laillisuus</a:t>
            </a:r>
          </a:p>
        </p:txBody>
      </p:sp>
      <p:sp>
        <p:nvSpPr>
          <p:cNvPr id="6" name="Päivämäärän paikkamerkki 5">
            <a:extLst>
              <a:ext uri="{FF2B5EF4-FFF2-40B4-BE49-F238E27FC236}">
                <a16:creationId xmlns:a16="http://schemas.microsoft.com/office/drawing/2014/main" id="{25A65518-3712-4700-BB2D-14E1435EC89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Alatunnisteen paikkamerkki 7">
            <a:extLst>
              <a:ext uri="{FF2B5EF4-FFF2-40B4-BE49-F238E27FC236}">
                <a16:creationId xmlns:a16="http://schemas.microsoft.com/office/drawing/2014/main" id="{FAA17271-D315-41CC-9C89-F6FADAC6D7F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B1C386EF-3282-4725-9947-99DDD2622B29}"/>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dirty="0"/>
          </a:p>
        </p:txBody>
      </p:sp>
      <p:sp>
        <p:nvSpPr>
          <p:cNvPr id="2" name="Tekstiruutu 1">
            <a:extLst>
              <a:ext uri="{FF2B5EF4-FFF2-40B4-BE49-F238E27FC236}">
                <a16:creationId xmlns:a16="http://schemas.microsoft.com/office/drawing/2014/main" id="{1BC2B8E8-2020-44D6-AF98-667BC6DCFBE0}"/>
              </a:ext>
            </a:extLst>
          </p:cNvPr>
          <p:cNvSpPr txBox="1"/>
          <p:nvPr/>
        </p:nvSpPr>
        <p:spPr>
          <a:xfrm>
            <a:off x="5380893" y="4881661"/>
            <a:ext cx="6016391" cy="923330"/>
          </a:xfrm>
          <a:prstGeom prst="rect">
            <a:avLst/>
          </a:prstGeom>
          <a:noFill/>
        </p:spPr>
        <p:txBody>
          <a:bodyPr wrap="none" rtlCol="0">
            <a:spAutoFit/>
          </a:bodyPr>
          <a:lstStyle/>
          <a:p>
            <a:r>
              <a:rPr lang="fi-FI" dirty="0">
                <a:solidFill>
                  <a:srgbClr val="FF0000"/>
                </a:solidFill>
              </a:rPr>
              <a:t>Lunastustoimikuntaan kuuluu:</a:t>
            </a:r>
          </a:p>
          <a:p>
            <a:r>
              <a:rPr lang="fi-FI" dirty="0">
                <a:solidFill>
                  <a:srgbClr val="FF0000"/>
                </a:solidFill>
              </a:rPr>
              <a:t>Toimitusinsinööri Samu Laululehto (puheenjohtaja)</a:t>
            </a:r>
          </a:p>
          <a:p>
            <a:r>
              <a:rPr lang="fi-FI" dirty="0">
                <a:solidFill>
                  <a:srgbClr val="FF0000"/>
                </a:solidFill>
              </a:rPr>
              <a:t>Uskotut miehet Eero Autio ja Paavo Jauhiainen</a:t>
            </a:r>
          </a:p>
        </p:txBody>
      </p:sp>
    </p:spTree>
    <p:extLst>
      <p:ext uri="{BB962C8B-B14F-4D97-AF65-F5344CB8AC3E}">
        <p14:creationId xmlns:p14="http://schemas.microsoft.com/office/powerpoint/2010/main" val="165870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FFE0F-8F06-6279-D0DD-EFCD9F7698E0}"/>
              </a:ext>
            </a:extLst>
          </p:cNvPr>
          <p:cNvSpPr>
            <a:spLocks noGrp="1"/>
          </p:cNvSpPr>
          <p:nvPr>
            <p:ph type="title"/>
          </p:nvPr>
        </p:nvSpPr>
        <p:spPr>
          <a:xfrm>
            <a:off x="838199" y="-148503"/>
            <a:ext cx="10515600" cy="1325563"/>
          </a:xfrm>
        </p:spPr>
        <p:txBody>
          <a:bodyPr>
            <a:normAutofit/>
          </a:bodyPr>
          <a:lstStyle/>
          <a:p>
            <a:r>
              <a:rPr lang="fi-FI" dirty="0"/>
              <a:t>Lunastuspäätös / pellon korvaus</a:t>
            </a:r>
          </a:p>
        </p:txBody>
      </p:sp>
      <p:sp>
        <p:nvSpPr>
          <p:cNvPr id="3" name="Sisällön paikkamerkki 2">
            <a:extLst>
              <a:ext uri="{FF2B5EF4-FFF2-40B4-BE49-F238E27FC236}">
                <a16:creationId xmlns:a16="http://schemas.microsoft.com/office/drawing/2014/main" id="{CE3F3227-D122-AB27-199D-8CAFA4003E69}"/>
              </a:ext>
            </a:extLst>
          </p:cNvPr>
          <p:cNvSpPr>
            <a:spLocks noGrp="1"/>
          </p:cNvSpPr>
          <p:nvPr>
            <p:ph idx="1"/>
          </p:nvPr>
        </p:nvSpPr>
        <p:spPr>
          <a:xfrm>
            <a:off x="838199" y="998210"/>
            <a:ext cx="10515600" cy="4299349"/>
          </a:xfrm>
        </p:spPr>
        <p:txBody>
          <a:bodyPr/>
          <a:lstStyle/>
          <a:p>
            <a:pPr marL="342900" indent="-342900">
              <a:buFont typeface="Arial" panose="020B0604020202020204" pitchFamily="34" charset="0"/>
              <a:buChar char="•"/>
            </a:pPr>
            <a:r>
              <a:rPr lang="fi-FI" sz="1800" dirty="0"/>
              <a:t>Pellon käyttö estyy ainoastaan pylväsalojen osalta ja kohteenkorvauksena pellolta korvataan ainoastaan pylväsalat. Tässä toimituksessa peltopylväitä on rakennettu 4.</a:t>
            </a:r>
          </a:p>
          <a:p>
            <a:pPr marL="342900" indent="-342900">
              <a:buFont typeface="Arial" panose="020B0604020202020204" pitchFamily="34" charset="0"/>
              <a:buChar char="•"/>
            </a:pPr>
            <a:r>
              <a:rPr lang="fi-FI" sz="1800" dirty="0"/>
              <a:t>Lisäksi maatalousmaan osalta korvataan kulkuoikeushaitta, estehaitta (pylväs) sekä tiivistymishaitta. Tapauskohtaisesti voidaan myös korvata pellolle aiheutuneita vahinkoja esim. sadonmenetys.</a:t>
            </a:r>
          </a:p>
          <a:p>
            <a:pPr marL="342900" indent="-342900">
              <a:buFont typeface="Arial" panose="020B0604020202020204" pitchFamily="34" charset="0"/>
              <a:buChar char="•"/>
            </a:pPr>
            <a:r>
              <a:rPr lang="fi-FI" sz="1800" dirty="0"/>
              <a:t>Kauppahintatutkimus:</a:t>
            </a:r>
          </a:p>
          <a:p>
            <a:pPr marL="742950" lvl="1" indent="-285750">
              <a:buFont typeface="Arial" panose="020B0604020202020204" pitchFamily="34" charset="0"/>
              <a:buChar char="•"/>
            </a:pPr>
            <a:r>
              <a:rPr lang="fi-FI" sz="1400" b="0" i="0" u="none" strike="noStrike" baseline="0" dirty="0"/>
              <a:t>Muurasjärvi 7200, 8100, 8100, 7800, 10 400, 7500</a:t>
            </a:r>
          </a:p>
          <a:p>
            <a:pPr marL="742950" lvl="1" indent="-285750">
              <a:buFont typeface="Arial" panose="020B0604020202020204" pitchFamily="34" charset="0"/>
              <a:buChar char="•"/>
            </a:pPr>
            <a:r>
              <a:rPr lang="fi-FI" sz="1400" dirty="0" err="1"/>
              <a:t>Jäppiperä</a:t>
            </a:r>
            <a:r>
              <a:rPr lang="fi-FI" sz="1400" dirty="0"/>
              <a:t> 4000 (v. 2020)</a:t>
            </a:r>
          </a:p>
          <a:p>
            <a:pPr marL="742950" lvl="1" indent="-285750">
              <a:buFont typeface="Arial" panose="020B0604020202020204" pitchFamily="34" charset="0"/>
              <a:buChar char="•"/>
            </a:pPr>
            <a:r>
              <a:rPr lang="fi-FI" sz="1400" b="0" i="0" u="none" strike="noStrike" baseline="0" dirty="0" err="1"/>
              <a:t>Kalaja</a:t>
            </a:r>
            <a:r>
              <a:rPr lang="fi-FI" sz="1400" b="0" i="0" u="none" strike="noStrike" baseline="0" dirty="0"/>
              <a:t> &gt; 10 000</a:t>
            </a:r>
          </a:p>
          <a:p>
            <a:pPr marL="342900" indent="-342900">
              <a:buFont typeface="Arial" panose="020B0604020202020204" pitchFamily="34" charset="0"/>
              <a:buChar char="•"/>
            </a:pPr>
            <a:r>
              <a:rPr lang="fi-FI" sz="1800" dirty="0"/>
              <a:t>Pellon arvo on kauppahintatutkimuksen perusteella korkeampi Muurasjärvellä kuin </a:t>
            </a:r>
            <a:r>
              <a:rPr lang="fi-FI" sz="1800" dirty="0" err="1"/>
              <a:t>Jäppiperällä</a:t>
            </a:r>
            <a:r>
              <a:rPr lang="fi-FI" sz="1800" dirty="0"/>
              <a:t>. Tasavertaisuuden ja täyden korvauksen takaamiseksi kaikkien peltojen osalta sovelletaan kuitenkin samaa korvaustasoa.</a:t>
            </a:r>
          </a:p>
          <a:p>
            <a:pPr marL="342900" indent="-342900">
              <a:buFont typeface="Arial" panose="020B0604020202020204" pitchFamily="34" charset="0"/>
              <a:buChar char="•"/>
            </a:pPr>
            <a:r>
              <a:rPr lang="fi-FI" sz="1800" dirty="0"/>
              <a:t>Peltokorvaukset koskevat pienialaisia kohteita, joten erilaatuisia peltoja ei ole tarkoituksenmukaista jaotella eri hintatasoon. Pellon arvon tulee kattaa myös arvokkaammat ja parempilaatuiset pellot.</a:t>
            </a:r>
          </a:p>
          <a:p>
            <a:pPr marL="342900" indent="-342900">
              <a:buFont typeface="Arial" panose="020B0604020202020204" pitchFamily="34" charset="0"/>
              <a:buChar char="•"/>
            </a:pPr>
            <a:r>
              <a:rPr lang="fi-FI" sz="1800" dirty="0"/>
              <a:t>Lunastustoimikunta määrää pellon arvoksi </a:t>
            </a:r>
            <a:r>
              <a:rPr lang="fi-FI" sz="1800" b="1" dirty="0">
                <a:solidFill>
                  <a:schemeClr val="tx1"/>
                </a:solidFill>
              </a:rPr>
              <a:t>8000 €/ha</a:t>
            </a:r>
            <a:endParaRPr lang="fi-FI" sz="1800" dirty="0">
              <a:solidFill>
                <a:schemeClr val="tx1"/>
              </a:solidFill>
            </a:endParaRPr>
          </a:p>
        </p:txBody>
      </p:sp>
      <p:sp>
        <p:nvSpPr>
          <p:cNvPr id="4" name="Päivämäärän paikkamerkki 3">
            <a:extLst>
              <a:ext uri="{FF2B5EF4-FFF2-40B4-BE49-F238E27FC236}">
                <a16:creationId xmlns:a16="http://schemas.microsoft.com/office/drawing/2014/main" id="{1BC74AF1-EA8C-733C-F4FA-89301E50024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562D1CD-0E56-57B3-DD35-B4416B68ABC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16348785-0392-4462-6ADA-5CA77B1F7778}"/>
              </a:ext>
            </a:extLst>
          </p:cNvPr>
          <p:cNvSpPr>
            <a:spLocks noGrp="1"/>
          </p:cNvSpPr>
          <p:nvPr>
            <p:ph type="sldNum" sz="quarter" idx="12"/>
          </p:nvPr>
        </p:nvSpPr>
        <p:spPr/>
        <p:txBody>
          <a:bodyPr/>
          <a:lstStyle/>
          <a:p>
            <a:r>
              <a:rPr lang="fi-FI"/>
              <a:t>SIVU </a:t>
            </a:r>
            <a:fld id="{395C3D94-F3B0-4BF8-973B-87B4959310A4}" type="slidenum">
              <a:rPr lang="fi-FI" smtClean="0"/>
              <a:pPr/>
              <a:t>20</a:t>
            </a:fld>
            <a:endParaRPr lang="fi-FI" dirty="0"/>
          </a:p>
        </p:txBody>
      </p:sp>
    </p:spTree>
    <p:extLst>
      <p:ext uri="{BB962C8B-B14F-4D97-AF65-F5344CB8AC3E}">
        <p14:creationId xmlns:p14="http://schemas.microsoft.com/office/powerpoint/2010/main" val="169042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7A44ED-8C07-9B70-4C42-9446BB432B3A}"/>
              </a:ext>
            </a:extLst>
          </p:cNvPr>
          <p:cNvSpPr>
            <a:spLocks noGrp="1"/>
          </p:cNvSpPr>
          <p:nvPr>
            <p:ph type="title"/>
          </p:nvPr>
        </p:nvSpPr>
        <p:spPr>
          <a:xfrm>
            <a:off x="838199" y="-6910"/>
            <a:ext cx="10515600" cy="1325563"/>
          </a:xfrm>
        </p:spPr>
        <p:txBody>
          <a:bodyPr/>
          <a:lstStyle/>
          <a:p>
            <a:r>
              <a:rPr lang="fi-FI" dirty="0"/>
              <a:t>Lunastuspäätös / peltohaitat</a:t>
            </a:r>
          </a:p>
        </p:txBody>
      </p:sp>
      <p:sp>
        <p:nvSpPr>
          <p:cNvPr id="3" name="Sisällön paikkamerkki 2">
            <a:extLst>
              <a:ext uri="{FF2B5EF4-FFF2-40B4-BE49-F238E27FC236}">
                <a16:creationId xmlns:a16="http://schemas.microsoft.com/office/drawing/2014/main" id="{BE417319-F0A4-E724-AB09-D2D4A231D04E}"/>
              </a:ext>
            </a:extLst>
          </p:cNvPr>
          <p:cNvSpPr>
            <a:spLocks noGrp="1"/>
          </p:cNvSpPr>
          <p:nvPr>
            <p:ph idx="1"/>
          </p:nvPr>
        </p:nvSpPr>
        <p:spPr>
          <a:xfrm>
            <a:off x="838199" y="965560"/>
            <a:ext cx="10515600" cy="4299349"/>
          </a:xfrm>
        </p:spPr>
        <p:txBody>
          <a:bodyPr/>
          <a:lstStyle/>
          <a:p>
            <a:pPr marL="342900" indent="-342900">
              <a:buFont typeface="Arial" panose="020B0604020202020204" pitchFamily="34" charset="0"/>
              <a:buChar char="•"/>
            </a:pPr>
            <a:r>
              <a:rPr lang="fi-FI" sz="2000" dirty="0"/>
              <a:t>Pellosta korvataan kohteenkorvauksen lisäksi:</a:t>
            </a:r>
          </a:p>
          <a:p>
            <a:pPr marL="342900" indent="-342900">
              <a:buFont typeface="Arial" panose="020B0604020202020204" pitchFamily="34" charset="0"/>
              <a:buChar char="•"/>
            </a:pPr>
            <a:r>
              <a:rPr lang="fi-FI" sz="2000" b="1" dirty="0"/>
              <a:t>Kulkuoikeushaitta</a:t>
            </a:r>
          </a:p>
          <a:p>
            <a:pPr marL="800100" lvl="1" indent="-342900">
              <a:buFont typeface="Arial" panose="020B0604020202020204" pitchFamily="34" charset="0"/>
              <a:buChar char="•"/>
            </a:pPr>
            <a:r>
              <a:rPr lang="fi-FI" sz="1800" dirty="0"/>
              <a:t>Lunastuslupa oikeuttaa lunastajalle kulkuoikeuden pylväältä pylväälle</a:t>
            </a:r>
          </a:p>
          <a:p>
            <a:pPr marL="800100" lvl="1" indent="-342900">
              <a:buFont typeface="Arial" panose="020B0604020202020204" pitchFamily="34" charset="0"/>
              <a:buChar char="•"/>
            </a:pPr>
            <a:r>
              <a:rPr lang="fi-FI" sz="1800" b="1" dirty="0"/>
              <a:t>2 metrin levyinen kulkuoikeusalue pylväältä pylväälle korvataan pellon käyvän arvon </a:t>
            </a:r>
            <a:r>
              <a:rPr lang="fi-FI" sz="1800" b="1" dirty="0">
                <a:solidFill>
                  <a:schemeClr val="tx1"/>
                </a:solidFill>
              </a:rPr>
              <a:t>mukaan</a:t>
            </a:r>
            <a:r>
              <a:rPr lang="fi-FI" sz="1800" dirty="0">
                <a:solidFill>
                  <a:schemeClr val="tx1"/>
                </a:solidFill>
              </a:rPr>
              <a:t> </a:t>
            </a:r>
            <a:r>
              <a:rPr lang="fi-FI" sz="1800" b="1" dirty="0">
                <a:solidFill>
                  <a:schemeClr val="tx1"/>
                </a:solidFill>
              </a:rPr>
              <a:t>(8000 €/ha). Koska on kyse johdon uusimisesta, korvataan ainoastaan puolet  kulkuoikeushaitasta.</a:t>
            </a:r>
          </a:p>
          <a:p>
            <a:pPr marL="342900" indent="-342900">
              <a:buFont typeface="Arial" panose="020B0604020202020204" pitchFamily="34" charset="0"/>
              <a:buChar char="•"/>
            </a:pPr>
            <a:r>
              <a:rPr lang="fi-FI" sz="2000" b="1" dirty="0">
                <a:solidFill>
                  <a:schemeClr val="tx1"/>
                </a:solidFill>
              </a:rPr>
              <a:t>Estehaitta</a:t>
            </a:r>
          </a:p>
          <a:p>
            <a:pPr marL="800100" lvl="1" indent="-342900">
              <a:buFont typeface="Arial" panose="020B0604020202020204" pitchFamily="34" charset="0"/>
              <a:buChar char="•"/>
            </a:pPr>
            <a:r>
              <a:rPr lang="fi-FI" sz="1800" dirty="0">
                <a:solidFill>
                  <a:schemeClr val="tx1"/>
                </a:solidFill>
              </a:rPr>
              <a:t>Pellolle sijoittuvasta pylväästä aiheutuu estehaittaa. Pylväs lisää peltotöiden kustannuksia mm. matkan kasvulla ja ajonopeuden hidastumisella. Lisäksi pylvään läheisyydessä on tarpeen tehdä lisätoimia rikkaruohojen ja kasvitautien torjunnassa. Estehaitassa on huomioitu myös pellon tuoton aleneminen pylvään läheisyydessä.</a:t>
            </a:r>
          </a:p>
          <a:p>
            <a:pPr marL="800100" lvl="1" indent="-342900">
              <a:buFont typeface="Arial" panose="020B0604020202020204" pitchFamily="34" charset="0"/>
              <a:buChar char="•"/>
            </a:pPr>
            <a:r>
              <a:rPr lang="fi-FI" sz="1800" dirty="0">
                <a:solidFill>
                  <a:schemeClr val="tx1"/>
                </a:solidFill>
              </a:rPr>
              <a:t>Estehaitta lasketaan Maanmittauslaitoksen Arviointi ja korvaukset –tietovarannon ohjeistuksen mukaisesti perustuen pylvästyyppiin, estealan leveyteen ja syvyyteen pääajosuuntaan nähden sekä viljelykiertoon.</a:t>
            </a:r>
          </a:p>
          <a:p>
            <a:pPr marL="800100" lvl="1" indent="-342900">
              <a:buFont typeface="Arial" panose="020B0604020202020204" pitchFamily="34" charset="0"/>
              <a:buChar char="•"/>
            </a:pPr>
            <a:r>
              <a:rPr lang="fi-FI" sz="1800" dirty="0">
                <a:solidFill>
                  <a:schemeClr val="tx1"/>
                </a:solidFill>
              </a:rPr>
              <a:t>Mikäli pylväs sijoittuu vanhan pylvään lähelle lisäten estehaitan kokonaisvaikutusta tai pylväs on muutoin viljelyteknisesti hankalassa paikassa, korvausta voidaan korottaa tapauskohtaisesti</a:t>
            </a:r>
          </a:p>
          <a:p>
            <a:pPr marL="800100" lvl="1" indent="-342900">
              <a:buFont typeface="Arial" panose="020B0604020202020204" pitchFamily="34" charset="0"/>
              <a:buChar char="•"/>
            </a:pPr>
            <a:endParaRPr lang="fi-FI" sz="1800" dirty="0"/>
          </a:p>
          <a:p>
            <a:pPr marL="800100" lvl="1"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395C8EAF-8717-5B28-188A-16DC522CA87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FB232BC-B1C8-F833-D90E-6951361EEC4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4A838D3-A247-2116-CD87-89DC19573979}"/>
              </a:ext>
            </a:extLst>
          </p:cNvPr>
          <p:cNvSpPr>
            <a:spLocks noGrp="1"/>
          </p:cNvSpPr>
          <p:nvPr>
            <p:ph type="sldNum" sz="quarter" idx="12"/>
          </p:nvPr>
        </p:nvSpPr>
        <p:spPr/>
        <p:txBody>
          <a:bodyPr/>
          <a:lstStyle/>
          <a:p>
            <a:r>
              <a:rPr lang="fi-FI"/>
              <a:t>SIVU </a:t>
            </a:r>
            <a:fld id="{395C3D94-F3B0-4BF8-973B-87B4959310A4}" type="slidenum">
              <a:rPr lang="fi-FI" smtClean="0"/>
              <a:pPr/>
              <a:t>21</a:t>
            </a:fld>
            <a:endParaRPr lang="fi-FI" dirty="0"/>
          </a:p>
        </p:txBody>
      </p:sp>
    </p:spTree>
    <p:extLst>
      <p:ext uri="{BB962C8B-B14F-4D97-AF65-F5344CB8AC3E}">
        <p14:creationId xmlns:p14="http://schemas.microsoft.com/office/powerpoint/2010/main" val="1303247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B3F23B-2BAD-0B11-5DF4-CA1A6E8C2F26}"/>
              </a:ext>
            </a:extLst>
          </p:cNvPr>
          <p:cNvSpPr>
            <a:spLocks noGrp="1"/>
          </p:cNvSpPr>
          <p:nvPr>
            <p:ph type="title"/>
          </p:nvPr>
        </p:nvSpPr>
        <p:spPr>
          <a:xfrm>
            <a:off x="838200" y="-108019"/>
            <a:ext cx="10515600" cy="1325563"/>
          </a:xfrm>
        </p:spPr>
        <p:txBody>
          <a:bodyPr/>
          <a:lstStyle/>
          <a:p>
            <a:r>
              <a:rPr lang="fi-FI" dirty="0"/>
              <a:t>Lunastuspäätös / peltohaitat osa 2</a:t>
            </a:r>
          </a:p>
        </p:txBody>
      </p:sp>
      <p:sp>
        <p:nvSpPr>
          <p:cNvPr id="3" name="Sisällön paikkamerkki 2">
            <a:extLst>
              <a:ext uri="{FF2B5EF4-FFF2-40B4-BE49-F238E27FC236}">
                <a16:creationId xmlns:a16="http://schemas.microsoft.com/office/drawing/2014/main" id="{181568A0-D713-D74C-C33D-BFED8ECAE929}"/>
              </a:ext>
            </a:extLst>
          </p:cNvPr>
          <p:cNvSpPr>
            <a:spLocks noGrp="1"/>
          </p:cNvSpPr>
          <p:nvPr>
            <p:ph idx="1"/>
          </p:nvPr>
        </p:nvSpPr>
        <p:spPr>
          <a:xfrm>
            <a:off x="838200" y="845648"/>
            <a:ext cx="10515600" cy="4299349"/>
          </a:xfrm>
        </p:spPr>
        <p:txBody>
          <a:bodyPr/>
          <a:lstStyle/>
          <a:p>
            <a:pPr marL="342900" indent="-342900">
              <a:buFont typeface="Arial" panose="020B0604020202020204" pitchFamily="34" charset="0"/>
              <a:buChar char="•"/>
            </a:pPr>
            <a:r>
              <a:rPr lang="fi-FI" b="1" dirty="0"/>
              <a:t>Tiivistymishaitta</a:t>
            </a:r>
          </a:p>
          <a:p>
            <a:pPr marL="800100" lvl="1" indent="-342900">
              <a:buFont typeface="Arial" panose="020B0604020202020204" pitchFamily="34" charset="0"/>
              <a:buChar char="•"/>
            </a:pPr>
            <a:r>
              <a:rPr lang="fi-FI" dirty="0"/>
              <a:t>Pellon tiivistymishaitalla tarkoitetaan ruokamultakerroksen ja pohjamaan tiivistymisen aiheuttamaa taloudellista menetystä. Tiivistymisestä aiheutuvia haittoja ovat sadon aleneminen, keväällä hitaasta kuivumisesta aiheutuva maan kantavuuden huonontuminen sekä muokkausominaisuuksien heikkeneminen. Tiivistymisestä maksetaan korvausta sekä sadon menettämisestä että pellon saattamisesta viljelykuntoon. </a:t>
            </a:r>
          </a:p>
          <a:p>
            <a:pPr marL="800100" lvl="1" indent="-342900">
              <a:buFont typeface="Arial" panose="020B0604020202020204" pitchFamily="34" charset="0"/>
              <a:buChar char="•"/>
            </a:pPr>
            <a:r>
              <a:rPr lang="fi-FI" dirty="0"/>
              <a:t>Käytännössä tiivistymishaitan tutkiminen on haastavaa ja vaikutukset vaihtelevat paljolti pellon laadusta, rakennustöiden ajankohdasta ja rakennustöiden työ- ja kulkualueesta riippuen</a:t>
            </a:r>
          </a:p>
          <a:p>
            <a:pPr marL="800100" lvl="1" indent="-342900">
              <a:buFont typeface="Arial" panose="020B0604020202020204" pitchFamily="34" charset="0"/>
              <a:buChar char="•"/>
            </a:pPr>
            <a:r>
              <a:rPr lang="fi-FI" dirty="0"/>
              <a:t>Lunastustoimikunta korvaa toimituskäytännön mukaisesti tiivistymishaitasta ilman vaatimusta </a:t>
            </a:r>
            <a:r>
              <a:rPr lang="fi-FI" b="1" dirty="0"/>
              <a:t>500 €/ha 5 metriä leveältä alueelta pylväältä pylväälle sekä 100 €/peltopylväs</a:t>
            </a:r>
            <a:r>
              <a:rPr lang="fi-FI" dirty="0"/>
              <a:t>.</a:t>
            </a:r>
          </a:p>
          <a:p>
            <a:pPr marL="800100" lvl="1" indent="-342900">
              <a:buFont typeface="Arial" panose="020B0604020202020204" pitchFamily="34" charset="0"/>
              <a:buChar char="•"/>
            </a:pPr>
            <a:r>
              <a:rPr lang="fi-FI" dirty="0"/>
              <a:t>Varsinaiset rakennustöihin liittyvät peltovahingot kuten sadonmenetykset, nurmen uusimiset, pellon tasaukset yms. korvataan erikseen. Tiivistymishaitta korvaa ainoastaan pidemmän aikavälin haittavaikutusta pellolla.</a:t>
            </a:r>
          </a:p>
        </p:txBody>
      </p:sp>
      <p:sp>
        <p:nvSpPr>
          <p:cNvPr id="4" name="Päivämäärän paikkamerkki 3">
            <a:extLst>
              <a:ext uri="{FF2B5EF4-FFF2-40B4-BE49-F238E27FC236}">
                <a16:creationId xmlns:a16="http://schemas.microsoft.com/office/drawing/2014/main" id="{4F751BE1-C19F-0F4A-92B2-F464DFEAF5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8DFBEF2-7427-93BE-C2EE-BC8FAF2F543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CD91454-4EAC-A891-19CA-787761D50442}"/>
              </a:ext>
            </a:extLst>
          </p:cNvPr>
          <p:cNvSpPr>
            <a:spLocks noGrp="1"/>
          </p:cNvSpPr>
          <p:nvPr>
            <p:ph type="sldNum" sz="quarter" idx="12"/>
          </p:nvPr>
        </p:nvSpPr>
        <p:spPr/>
        <p:txBody>
          <a:bodyPr/>
          <a:lstStyle/>
          <a:p>
            <a:r>
              <a:rPr lang="fi-FI"/>
              <a:t>SIVU </a:t>
            </a:r>
            <a:fld id="{395C3D94-F3B0-4BF8-973B-87B4959310A4}" type="slidenum">
              <a:rPr lang="fi-FI" smtClean="0"/>
              <a:pPr/>
              <a:t>22</a:t>
            </a:fld>
            <a:endParaRPr lang="fi-FI" dirty="0"/>
          </a:p>
        </p:txBody>
      </p:sp>
    </p:spTree>
    <p:extLst>
      <p:ext uri="{BB962C8B-B14F-4D97-AF65-F5344CB8AC3E}">
        <p14:creationId xmlns:p14="http://schemas.microsoft.com/office/powerpoint/2010/main" val="206729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653F6-8213-ABC5-3A1F-CBCA5E7FC078}"/>
              </a:ext>
            </a:extLst>
          </p:cNvPr>
          <p:cNvSpPr>
            <a:spLocks noGrp="1"/>
          </p:cNvSpPr>
          <p:nvPr>
            <p:ph type="title"/>
          </p:nvPr>
        </p:nvSpPr>
        <p:spPr>
          <a:xfrm>
            <a:off x="838200" y="136525"/>
            <a:ext cx="10515600" cy="1325563"/>
          </a:xfrm>
        </p:spPr>
        <p:txBody>
          <a:bodyPr>
            <a:normAutofit fontScale="90000"/>
          </a:bodyPr>
          <a:lstStyle/>
          <a:p>
            <a:r>
              <a:rPr lang="fi-FI" dirty="0"/>
              <a:t>Lunastuspäätös / rakentamaton rantarakennuspaikka</a:t>
            </a:r>
          </a:p>
        </p:txBody>
      </p:sp>
      <p:sp>
        <p:nvSpPr>
          <p:cNvPr id="3" name="Sisällön paikkamerkki 2">
            <a:extLst>
              <a:ext uri="{FF2B5EF4-FFF2-40B4-BE49-F238E27FC236}">
                <a16:creationId xmlns:a16="http://schemas.microsoft.com/office/drawing/2014/main" id="{A66500FF-47E7-A89B-DAA8-5297F3A73180}"/>
              </a:ext>
            </a:extLst>
          </p:cNvPr>
          <p:cNvSpPr>
            <a:spLocks noGrp="1"/>
          </p:cNvSpPr>
          <p:nvPr>
            <p:ph idx="1"/>
          </p:nvPr>
        </p:nvSpPr>
        <p:spPr>
          <a:xfrm>
            <a:off x="838200" y="1566195"/>
            <a:ext cx="10515600" cy="4299349"/>
          </a:xfrm>
        </p:spPr>
        <p:txBody>
          <a:bodyPr/>
          <a:lstStyle/>
          <a:p>
            <a:pPr marL="342900" indent="-342900">
              <a:buFont typeface="Arial" panose="020B0604020202020204" pitchFamily="34" charset="0"/>
              <a:buChar char="•"/>
            </a:pPr>
            <a:r>
              <a:rPr lang="fi-FI" sz="2000" dirty="0"/>
              <a:t>Lunastus kohdistuu joihinkin rakennuspaikkoihin. Maapohjan arvon määrittämiseksi on arvioitava rakentamattoman rakennuspaikan arvo.</a:t>
            </a:r>
          </a:p>
          <a:p>
            <a:pPr marL="342900" indent="-342900">
              <a:buFont typeface="Arial" panose="020B0604020202020204" pitchFamily="34" charset="0"/>
              <a:buChar char="•"/>
            </a:pPr>
            <a:r>
              <a:rPr lang="fi-FI" sz="2000" dirty="0"/>
              <a:t>Kauppahintatutkimus:</a:t>
            </a:r>
          </a:p>
          <a:p>
            <a:pPr marL="742950" lvl="1" indent="-285750">
              <a:buFont typeface="Arial" panose="020B0604020202020204" pitchFamily="34" charset="0"/>
              <a:buChar char="•"/>
            </a:pPr>
            <a:r>
              <a:rPr lang="fi-FI" sz="1800" b="0" i="0" u="none" strike="noStrike" baseline="0" dirty="0" err="1"/>
              <a:t>Valkeisjärvi</a:t>
            </a:r>
            <a:r>
              <a:rPr lang="fi-FI" sz="1800" b="0" i="0" u="none" strike="noStrike" baseline="0" dirty="0"/>
              <a:t> 32 000, 28 000, 28 000, 27 500, 30 000</a:t>
            </a:r>
          </a:p>
          <a:p>
            <a:pPr marL="742950" lvl="1" indent="-285750">
              <a:buFont typeface="Arial" panose="020B0604020202020204" pitchFamily="34" charset="0"/>
              <a:buChar char="•"/>
            </a:pPr>
            <a:r>
              <a:rPr lang="fi-FI" sz="1800" dirty="0"/>
              <a:t>Etelä-Sydänmaa 9100 (v. 2003), Iso-</a:t>
            </a:r>
            <a:r>
              <a:rPr lang="fi-FI" sz="1800" dirty="0" err="1"/>
              <a:t>Vänttäläinen</a:t>
            </a:r>
            <a:r>
              <a:rPr lang="fi-FI" sz="1800" dirty="0"/>
              <a:t> 21 000, 19 500, 17 500</a:t>
            </a:r>
          </a:p>
          <a:p>
            <a:pPr marL="342900" indent="-342900">
              <a:buFont typeface="Arial" panose="020B0604020202020204" pitchFamily="34" charset="0"/>
              <a:buChar char="•"/>
            </a:pPr>
            <a:r>
              <a:rPr lang="fi-FI" sz="2000" dirty="0"/>
              <a:t>Haja-asutusalueen rakentamattomista rakennuspaikoista maksetaan yleensä ns. könttähinta, jolloin pinta-ala ei merkittävästi vaikuta kokonaisarvoon</a:t>
            </a:r>
          </a:p>
          <a:p>
            <a:pPr marL="342900" indent="-342900">
              <a:buFont typeface="Arial" panose="020B0604020202020204" pitchFamily="34" charset="0"/>
              <a:buChar char="•"/>
            </a:pPr>
            <a:r>
              <a:rPr lang="fi-FI" sz="2000" dirty="0" err="1"/>
              <a:t>Valkeisjärven</a:t>
            </a:r>
            <a:r>
              <a:rPr lang="fi-FI" sz="2000" dirty="0"/>
              <a:t> rantatontti n. 30 000 €</a:t>
            </a:r>
          </a:p>
          <a:p>
            <a:pPr marL="342900" indent="-342900">
              <a:buFont typeface="Arial" panose="020B0604020202020204" pitchFamily="34" charset="0"/>
              <a:buChar char="•"/>
            </a:pPr>
            <a:r>
              <a:rPr lang="fi-FI" sz="2000" dirty="0">
                <a:solidFill>
                  <a:schemeClr val="tx1"/>
                </a:solidFill>
              </a:rPr>
              <a:t>Etelä-Sydänmaan rantatontti n. 15 000 – 20 000 €</a:t>
            </a:r>
          </a:p>
        </p:txBody>
      </p:sp>
      <p:sp>
        <p:nvSpPr>
          <p:cNvPr id="4" name="Päivämäärän paikkamerkki 3">
            <a:extLst>
              <a:ext uri="{FF2B5EF4-FFF2-40B4-BE49-F238E27FC236}">
                <a16:creationId xmlns:a16="http://schemas.microsoft.com/office/drawing/2014/main" id="{0116A69A-C597-5F34-077F-A5264AB98C6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40B1B3EF-1B1B-25B3-6A5E-8F443CFE6E3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BE9B290-E671-DBC0-EC6F-A91563F7C1CD}"/>
              </a:ext>
            </a:extLst>
          </p:cNvPr>
          <p:cNvSpPr>
            <a:spLocks noGrp="1"/>
          </p:cNvSpPr>
          <p:nvPr>
            <p:ph type="sldNum" sz="quarter" idx="12"/>
          </p:nvPr>
        </p:nvSpPr>
        <p:spPr/>
        <p:txBody>
          <a:bodyPr/>
          <a:lstStyle/>
          <a:p>
            <a:r>
              <a:rPr lang="fi-FI"/>
              <a:t>SIVU </a:t>
            </a:r>
            <a:fld id="{395C3D94-F3B0-4BF8-973B-87B4959310A4}" type="slidenum">
              <a:rPr lang="fi-FI" smtClean="0"/>
              <a:pPr/>
              <a:t>23</a:t>
            </a:fld>
            <a:endParaRPr lang="fi-FI" dirty="0"/>
          </a:p>
        </p:txBody>
      </p:sp>
    </p:spTree>
    <p:extLst>
      <p:ext uri="{BB962C8B-B14F-4D97-AF65-F5344CB8AC3E}">
        <p14:creationId xmlns:p14="http://schemas.microsoft.com/office/powerpoint/2010/main" val="354763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2FB967-05F9-0408-CFD2-E752404AC172}"/>
              </a:ext>
            </a:extLst>
          </p:cNvPr>
          <p:cNvSpPr>
            <a:spLocks noGrp="1"/>
          </p:cNvSpPr>
          <p:nvPr>
            <p:ph type="title"/>
          </p:nvPr>
        </p:nvSpPr>
        <p:spPr/>
        <p:txBody>
          <a:bodyPr>
            <a:normAutofit fontScale="90000"/>
          </a:bodyPr>
          <a:lstStyle/>
          <a:p>
            <a:r>
              <a:rPr lang="fi-FI" dirty="0"/>
              <a:t>Lunastuspäätös / rakennettu rakennuspaikka</a:t>
            </a:r>
          </a:p>
        </p:txBody>
      </p:sp>
      <p:sp>
        <p:nvSpPr>
          <p:cNvPr id="3" name="Sisällön paikkamerkki 2">
            <a:extLst>
              <a:ext uri="{FF2B5EF4-FFF2-40B4-BE49-F238E27FC236}">
                <a16:creationId xmlns:a16="http://schemas.microsoft.com/office/drawing/2014/main" id="{18922D71-7474-A5BE-D364-C70BEB9BA4E4}"/>
              </a:ext>
            </a:extLst>
          </p:cNvPr>
          <p:cNvSpPr>
            <a:spLocks noGrp="1"/>
          </p:cNvSpPr>
          <p:nvPr>
            <p:ph idx="1"/>
          </p:nvPr>
        </p:nvSpPr>
        <p:spPr/>
        <p:txBody>
          <a:bodyPr/>
          <a:lstStyle/>
          <a:p>
            <a:pPr marL="342900" indent="-342900">
              <a:buFont typeface="Arial" panose="020B0604020202020204" pitchFamily="34" charset="0"/>
              <a:buChar char="•"/>
            </a:pPr>
            <a:r>
              <a:rPr lang="fi-FI" dirty="0"/>
              <a:t>Maisemahaitan arviointia varten on tutkittu rakennettujen rakennuspaikkojen hintoja alueella.</a:t>
            </a:r>
          </a:p>
          <a:p>
            <a:pPr marL="342900" indent="-342900">
              <a:buFont typeface="Arial" panose="020B0604020202020204" pitchFamily="34" charset="0"/>
              <a:buChar char="•"/>
            </a:pPr>
            <a:r>
              <a:rPr lang="fi-FI" dirty="0"/>
              <a:t>1/2016-8/2019 välillä on Muurasjärven, Köyhänperän ja </a:t>
            </a:r>
            <a:r>
              <a:rPr lang="fi-FI" dirty="0" err="1"/>
              <a:t>Jäppiperän</a:t>
            </a:r>
            <a:r>
              <a:rPr lang="fi-FI" dirty="0"/>
              <a:t> seudulla tehty 15 kauppaa:</a:t>
            </a:r>
          </a:p>
          <a:p>
            <a:pPr marL="800100" lvl="1" indent="-342900">
              <a:buFont typeface="Arial" panose="020B0604020202020204" pitchFamily="34" charset="0"/>
              <a:buChar char="•"/>
            </a:pPr>
            <a:r>
              <a:rPr lang="fi-FI" dirty="0"/>
              <a:t>Keskiarvo 51 000 €, mediaani 45 000 €, minimi 20 000 €, maksimi 131 000 €, keskihajonta 30 000 €</a:t>
            </a:r>
          </a:p>
          <a:p>
            <a:pPr marL="342900" indent="-342900">
              <a:buFont typeface="Arial" panose="020B0604020202020204" pitchFamily="34" charset="0"/>
              <a:buChar char="•"/>
            </a:pPr>
            <a:r>
              <a:rPr lang="fi-FI" dirty="0"/>
              <a:t>Rakennetun rakennuspaikan kokonaisarvo perustuu paljolti päärakennuksen laatuun, kuntoon ja ikään. Maapohjan arvo Reisjärvellä (kuivalla maalla) on vähäinen.</a:t>
            </a:r>
          </a:p>
        </p:txBody>
      </p:sp>
      <p:sp>
        <p:nvSpPr>
          <p:cNvPr id="4" name="Päivämäärän paikkamerkki 3">
            <a:extLst>
              <a:ext uri="{FF2B5EF4-FFF2-40B4-BE49-F238E27FC236}">
                <a16:creationId xmlns:a16="http://schemas.microsoft.com/office/drawing/2014/main" id="{A8D7F49F-F935-7C63-F869-7DD241EA84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353F809-5BDA-BD92-0C2A-5C6487D60493}"/>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1141494-C3C1-0364-A798-BC2AD2BE9AC7}"/>
              </a:ext>
            </a:extLst>
          </p:cNvPr>
          <p:cNvSpPr>
            <a:spLocks noGrp="1"/>
          </p:cNvSpPr>
          <p:nvPr>
            <p:ph type="sldNum" sz="quarter" idx="12"/>
          </p:nvPr>
        </p:nvSpPr>
        <p:spPr/>
        <p:txBody>
          <a:bodyPr/>
          <a:lstStyle/>
          <a:p>
            <a:r>
              <a:rPr lang="fi-FI"/>
              <a:t>SIVU </a:t>
            </a:r>
            <a:fld id="{395C3D94-F3B0-4BF8-973B-87B4959310A4}" type="slidenum">
              <a:rPr lang="fi-FI" smtClean="0"/>
              <a:pPr/>
              <a:t>24</a:t>
            </a:fld>
            <a:endParaRPr lang="fi-FI" dirty="0"/>
          </a:p>
        </p:txBody>
      </p:sp>
    </p:spTree>
    <p:extLst>
      <p:ext uri="{BB962C8B-B14F-4D97-AF65-F5344CB8AC3E}">
        <p14:creationId xmlns:p14="http://schemas.microsoft.com/office/powerpoint/2010/main" val="295772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2FB967-05F9-0408-CFD2-E752404AC172}"/>
              </a:ext>
            </a:extLst>
          </p:cNvPr>
          <p:cNvSpPr>
            <a:spLocks noGrp="1"/>
          </p:cNvSpPr>
          <p:nvPr>
            <p:ph type="title"/>
          </p:nvPr>
        </p:nvSpPr>
        <p:spPr/>
        <p:txBody>
          <a:bodyPr>
            <a:normAutofit fontScale="90000"/>
          </a:bodyPr>
          <a:lstStyle/>
          <a:p>
            <a:r>
              <a:rPr lang="fi-FI" dirty="0"/>
              <a:t>Lunastuspäätös / rakennettu rantarakennuspaikka</a:t>
            </a:r>
          </a:p>
        </p:txBody>
      </p:sp>
      <p:sp>
        <p:nvSpPr>
          <p:cNvPr id="3" name="Sisällön paikkamerkki 2">
            <a:extLst>
              <a:ext uri="{FF2B5EF4-FFF2-40B4-BE49-F238E27FC236}">
                <a16:creationId xmlns:a16="http://schemas.microsoft.com/office/drawing/2014/main" id="{18922D71-7474-A5BE-D364-C70BEB9BA4E4}"/>
              </a:ext>
            </a:extLst>
          </p:cNvPr>
          <p:cNvSpPr>
            <a:spLocks noGrp="1"/>
          </p:cNvSpPr>
          <p:nvPr>
            <p:ph idx="1"/>
          </p:nvPr>
        </p:nvSpPr>
        <p:spPr/>
        <p:txBody>
          <a:bodyPr/>
          <a:lstStyle/>
          <a:p>
            <a:pPr marL="342900" indent="-342900">
              <a:buFont typeface="Arial" panose="020B0604020202020204" pitchFamily="34" charset="0"/>
              <a:buChar char="•"/>
            </a:pPr>
            <a:r>
              <a:rPr lang="fi-FI" sz="2000" dirty="0"/>
              <a:t>Maisemahaitan arviointia varten on tutkittu rakennettujen rantarakennuspaikkojen hintoja alueella.</a:t>
            </a:r>
          </a:p>
          <a:p>
            <a:pPr marL="800100" lvl="1" indent="-342900">
              <a:buFont typeface="Arial" panose="020B0604020202020204" pitchFamily="34" charset="0"/>
              <a:buChar char="•"/>
            </a:pPr>
            <a:r>
              <a:rPr lang="fi-FI" sz="1800" dirty="0" err="1"/>
              <a:t>Valkeisjärven</a:t>
            </a:r>
            <a:r>
              <a:rPr lang="fi-FI" sz="1800" dirty="0"/>
              <a:t> rannasta on v. 2014 myyty 20 100 m2 rakennettu lomarakennuspaikka hintaan 48 300 €. Rakennuspaikalla sijaitsee v. 1995 rakennettu 22 m2 saunarakennus. (L2014-127500)</a:t>
            </a:r>
          </a:p>
          <a:p>
            <a:pPr marL="800100" lvl="1" indent="-342900">
              <a:buFont typeface="Arial" panose="020B0604020202020204" pitchFamily="34" charset="0"/>
              <a:buChar char="•"/>
            </a:pPr>
            <a:r>
              <a:rPr lang="fi-FI" sz="1800" dirty="0"/>
              <a:t>Iso-</a:t>
            </a:r>
            <a:r>
              <a:rPr lang="fi-FI" sz="1800" dirty="0" err="1"/>
              <a:t>Vänttäläisen</a:t>
            </a:r>
            <a:r>
              <a:rPr lang="fi-FI" sz="1800" dirty="0"/>
              <a:t> rannasta on v. 2017 myyty 5143 m2 rakennettu lomarakennuspaikka hintaan 90 000 €. Rakennuspaikalla sijaitsee v. 2011 rakennettu 31 m2 lomarakennus ja 9 m2 saunarakennus. (L2017-129282)</a:t>
            </a:r>
          </a:p>
          <a:p>
            <a:pPr marL="800100" lvl="1" indent="-342900">
              <a:buFont typeface="Arial" panose="020B0604020202020204" pitchFamily="34" charset="0"/>
              <a:buChar char="•"/>
            </a:pPr>
            <a:r>
              <a:rPr lang="fi-FI" sz="1800" dirty="0"/>
              <a:t>Pikku-Koukkusen rannasta on v. 2016 myyty 2610 m2 rakennettu lomarakennuspaikka hintaan 40 000 €. Rakennuspaikalla sijaitsee 45 m2 lomarakennus ja 8 m2 saunarakennus. (L2016-113020)</a:t>
            </a:r>
          </a:p>
          <a:p>
            <a:pPr marL="342900" indent="-342900">
              <a:buFont typeface="Arial" panose="020B0604020202020204" pitchFamily="34" charset="0"/>
              <a:buChar char="•"/>
            </a:pPr>
            <a:r>
              <a:rPr lang="fi-FI" sz="2000" dirty="0"/>
              <a:t>Rakennetun rakennuspaikan kokonaisarvo perustuu paljolti päärakennuksen laatuun, kuntoon ja ikään. Maapohjan arvo myös vaikuttaa rantarakennuspaikan arvoon erityisesti rannalla.</a:t>
            </a:r>
          </a:p>
        </p:txBody>
      </p:sp>
      <p:sp>
        <p:nvSpPr>
          <p:cNvPr id="4" name="Päivämäärän paikkamerkki 3">
            <a:extLst>
              <a:ext uri="{FF2B5EF4-FFF2-40B4-BE49-F238E27FC236}">
                <a16:creationId xmlns:a16="http://schemas.microsoft.com/office/drawing/2014/main" id="{A8D7F49F-F935-7C63-F869-7DD241EA84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353F809-5BDA-BD92-0C2A-5C6487D60493}"/>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1141494-C3C1-0364-A798-BC2AD2BE9AC7}"/>
              </a:ext>
            </a:extLst>
          </p:cNvPr>
          <p:cNvSpPr>
            <a:spLocks noGrp="1"/>
          </p:cNvSpPr>
          <p:nvPr>
            <p:ph type="sldNum" sz="quarter" idx="12"/>
          </p:nvPr>
        </p:nvSpPr>
        <p:spPr/>
        <p:txBody>
          <a:bodyPr/>
          <a:lstStyle/>
          <a:p>
            <a:r>
              <a:rPr lang="fi-FI"/>
              <a:t>SIVU </a:t>
            </a:r>
            <a:fld id="{395C3D94-F3B0-4BF8-973B-87B4959310A4}" type="slidenum">
              <a:rPr lang="fi-FI" smtClean="0"/>
              <a:pPr/>
              <a:t>25</a:t>
            </a:fld>
            <a:endParaRPr lang="fi-FI" dirty="0"/>
          </a:p>
        </p:txBody>
      </p:sp>
    </p:spTree>
    <p:extLst>
      <p:ext uri="{BB962C8B-B14F-4D97-AF65-F5344CB8AC3E}">
        <p14:creationId xmlns:p14="http://schemas.microsoft.com/office/powerpoint/2010/main" val="2034246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23367"/>
            <a:ext cx="10515600" cy="1325563"/>
          </a:xfrm>
        </p:spPr>
        <p:txBody>
          <a:bodyPr/>
          <a:lstStyle/>
          <a:p>
            <a:r>
              <a:rPr lang="fi-FI" dirty="0"/>
              <a:t>Lunastuspäätös / maisemahaitta</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919253"/>
            <a:ext cx="10515600" cy="4299349"/>
          </a:xfrm>
        </p:spPr>
        <p:txBody>
          <a:bodyPr/>
          <a:lstStyle/>
          <a:p>
            <a:pPr marL="342900" indent="-342900">
              <a:buFont typeface="Arial" panose="020B0604020202020204" pitchFamily="34" charset="0"/>
              <a:buChar char="•"/>
            </a:pPr>
            <a:r>
              <a:rPr lang="fi-FI" sz="1800" dirty="0"/>
              <a:t>Maisemahaitan arviointi perustuu kiinteistön arvon alentumiseen</a:t>
            </a:r>
          </a:p>
          <a:p>
            <a:pPr marL="800100" lvl="1" indent="-342900">
              <a:buFont typeface="Arial" panose="020B0604020202020204" pitchFamily="34" charset="0"/>
              <a:buChar char="•"/>
            </a:pPr>
            <a:r>
              <a:rPr lang="fi-FI" sz="1600" dirty="0"/>
              <a:t>Korvattavana ei voi olla subjektiivinen mielipaha, ainoastaan objektiivisesti arvioitavissa oleva taloudellinen menetys</a:t>
            </a:r>
          </a:p>
          <a:p>
            <a:pPr marL="800100" lvl="1" indent="-342900">
              <a:buFont typeface="Arial" panose="020B0604020202020204" pitchFamily="34" charset="0"/>
              <a:buChar char="•"/>
            </a:pPr>
            <a:r>
              <a:rPr lang="fi-FI" sz="1600" dirty="0"/>
              <a:t>Korvaus määritetään vertailemalla nykytilannetta ja ennen lunastusta olevaa tilannetta</a:t>
            </a:r>
          </a:p>
          <a:p>
            <a:pPr marL="800100" lvl="1" indent="-342900">
              <a:buFont typeface="Arial" panose="020B0604020202020204" pitchFamily="34" charset="0"/>
              <a:buChar char="•"/>
            </a:pPr>
            <a:r>
              <a:rPr lang="fi-FI" sz="1600" dirty="0" err="1"/>
              <a:t>Immissiohaitat</a:t>
            </a:r>
            <a:r>
              <a:rPr lang="fi-FI" sz="1600" dirty="0"/>
              <a:t> ml. maisemanmuutos tarkastellaan kokonaisuutena</a:t>
            </a:r>
          </a:p>
          <a:p>
            <a:pPr marL="342900" indent="-342900">
              <a:buFont typeface="Arial" panose="020B0604020202020204" pitchFamily="34" charset="0"/>
              <a:buChar char="•"/>
            </a:pPr>
            <a:r>
              <a:rPr lang="fi-FI" sz="1800" dirty="0"/>
              <a:t>Voimalinjojen sähkö- ja magneettikentistä ei tutkimusten mukaan ole terveydellistä haittaa</a:t>
            </a:r>
          </a:p>
          <a:p>
            <a:pPr marL="800100" lvl="1" indent="-342900">
              <a:buFont typeface="Arial" panose="020B0604020202020204" pitchFamily="34" charset="0"/>
              <a:buChar char="•"/>
            </a:pPr>
            <a:r>
              <a:rPr lang="fi-FI" sz="1600" dirty="0"/>
              <a:t>Psyykkinen </a:t>
            </a:r>
            <a:r>
              <a:rPr lang="fi-FI" sz="1600" dirty="0" err="1"/>
              <a:t>immissio</a:t>
            </a:r>
            <a:r>
              <a:rPr lang="fi-FI" sz="1600" dirty="0"/>
              <a:t> voidaan huomioida kiinteistön arvoa alentavana tekijänä</a:t>
            </a:r>
          </a:p>
          <a:p>
            <a:pPr marL="342900" indent="-342900">
              <a:buFont typeface="Arial" panose="020B0604020202020204" pitchFamily="34" charset="0"/>
              <a:buChar char="•"/>
            </a:pPr>
            <a:r>
              <a:rPr lang="fi-FI" sz="1800" dirty="0"/>
              <a:t>Voimansiirtolinjan maisemahaittaa ja muuta </a:t>
            </a:r>
            <a:r>
              <a:rPr lang="fi-FI" sz="1800" dirty="0" err="1"/>
              <a:t>immissiota</a:t>
            </a:r>
            <a:r>
              <a:rPr lang="fi-FI" sz="1800" dirty="0"/>
              <a:t> ohjaa KKO 1999:61:</a:t>
            </a:r>
          </a:p>
          <a:p>
            <a:pPr marL="800100" lvl="1" indent="-342900">
              <a:buFont typeface="Arial" panose="020B0604020202020204" pitchFamily="34" charset="0"/>
              <a:buChar char="•"/>
            </a:pPr>
            <a:r>
              <a:rPr lang="fi-FI" sz="1600" dirty="0"/>
              <a:t>Maisemanmuutoksessa on kiinnitettävä huomiota erityisesti pylväiden ja johtimien etäisyyteen, pylväiden kokoon, sijaintiin ja näkyvyyteen pihalle ja rakennuksiin sekä suojakasvillisuuden asema ja kiinteistön kokonaisarvo</a:t>
            </a:r>
          </a:p>
          <a:p>
            <a:pPr marL="342900" indent="-342900">
              <a:buFont typeface="Arial" panose="020B0604020202020204" pitchFamily="34" charset="0"/>
              <a:buChar char="•"/>
            </a:pPr>
            <a:r>
              <a:rPr lang="fi-FI" sz="1800" dirty="0"/>
              <a:t>Maisemahaitasta on tehty kattava julkaisu nro 99: Maisemahaitoista ja niiden käsittelystä maanmittaustoimituksissa sekä muita tutkimuksia</a:t>
            </a:r>
          </a:p>
          <a:p>
            <a:pPr marL="342900" indent="-342900">
              <a:buFont typeface="Arial" panose="020B0604020202020204" pitchFamily="34" charset="0"/>
              <a:buChar char="•"/>
            </a:pPr>
            <a:r>
              <a:rPr lang="fi-FI" sz="1800" dirty="0"/>
              <a:t>Korvauskäytännön perusteella vain lähimaiseman muutokset voivat olla korvattavia, lähimaisema ylettyy n. 200 metrin päähän</a:t>
            </a:r>
          </a:p>
          <a:p>
            <a:pPr marL="800100" lvl="1" indent="-342900">
              <a:buFont typeface="Arial" panose="020B0604020202020204" pitchFamily="34" charset="0"/>
              <a:buChar char="•"/>
            </a:pPr>
            <a:r>
              <a:rPr lang="fi-FI" sz="1600" dirty="0"/>
              <a:t>Kaukomaisema katsotaan ylettyvän suojatun etupiirin ulkopuolelle eikä tämän osalta määrätä korvauksia</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26</a:t>
            </a:fld>
            <a:endParaRPr lang="fi-FI" dirty="0"/>
          </a:p>
        </p:txBody>
      </p:sp>
    </p:spTree>
    <p:extLst>
      <p:ext uri="{BB962C8B-B14F-4D97-AF65-F5344CB8AC3E}">
        <p14:creationId xmlns:p14="http://schemas.microsoft.com/office/powerpoint/2010/main" val="346156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56215"/>
            <a:ext cx="10515600" cy="1325563"/>
          </a:xfrm>
        </p:spPr>
        <p:txBody>
          <a:bodyPr>
            <a:normAutofit fontScale="90000"/>
          </a:bodyPr>
          <a:lstStyle/>
          <a:p>
            <a:r>
              <a:rPr lang="fi-FI" dirty="0"/>
              <a:t>Lunastuspäätös / maisemahaitta jatkuu</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1437999"/>
            <a:ext cx="10515600" cy="4299349"/>
          </a:xfrm>
        </p:spPr>
        <p:txBody>
          <a:bodyPr/>
          <a:lstStyle/>
          <a:p>
            <a:pPr marL="342900" indent="-342900">
              <a:buFont typeface="Arial" panose="020B0604020202020204" pitchFamily="34" charset="0"/>
              <a:buChar char="•"/>
            </a:pPr>
            <a:r>
              <a:rPr lang="fi-FI" sz="2000" dirty="0"/>
              <a:t>Maiseman arviointi on aina tapauskohtaista </a:t>
            </a:r>
            <a:r>
              <a:rPr lang="fi-FI" sz="2000"/>
              <a:t>ja kokonaisvaltaista, </a:t>
            </a:r>
            <a:r>
              <a:rPr lang="fi-FI" sz="2000" dirty="0"/>
              <a:t>eikä etäisyys yksiselitteisesti kerro maisemavaikutusta</a:t>
            </a:r>
          </a:p>
          <a:p>
            <a:pPr marL="342900" indent="-342900">
              <a:buFont typeface="Arial" panose="020B0604020202020204" pitchFamily="34" charset="0"/>
              <a:buChar char="•"/>
            </a:pPr>
            <a:r>
              <a:rPr lang="fi-FI" sz="2000" dirty="0"/>
              <a:t>Maisemahaitan ja muiden </a:t>
            </a:r>
            <a:r>
              <a:rPr lang="fi-FI" sz="2000" dirty="0" err="1"/>
              <a:t>immissiovaikutusten</a:t>
            </a:r>
            <a:r>
              <a:rPr lang="fi-FI" sz="2000" dirty="0"/>
              <a:t> arviointi tehdään viime kädessä lunastustoimikunnan kokonaisvaltaisella havainnoinnilla, harkinnalla ja ammattitaidolla perustuen edellä selostettuihin oikeustapauksiin ja tutkimuksiin</a:t>
            </a:r>
          </a:p>
          <a:p>
            <a:pPr marL="342900" indent="-342900">
              <a:buFont typeface="Arial" panose="020B0604020202020204" pitchFamily="34" charset="0"/>
              <a:buChar char="•"/>
            </a:pPr>
            <a:r>
              <a:rPr lang="fi-FI" sz="2000" dirty="0"/>
              <a:t>Maisemahaittaa varten rakennuspaikan kokonaisarvon määrittäminen on tarpeen ainoastaan likimääräisesti</a:t>
            </a:r>
          </a:p>
          <a:p>
            <a:pPr marL="800100" lvl="1" indent="-342900">
              <a:buFont typeface="Arial" panose="020B0604020202020204" pitchFamily="34" charset="0"/>
              <a:buChar char="•"/>
            </a:pPr>
            <a:r>
              <a:rPr lang="fi-FI" sz="1800" dirty="0"/>
              <a:t>Kokonaisarvossa sovelletaan 50 000 € vaihteluväliä (50 000 – 100 000 – 150 000)</a:t>
            </a:r>
          </a:p>
          <a:p>
            <a:pPr marL="342900" indent="-342900">
              <a:buFont typeface="Arial" panose="020B0604020202020204" pitchFamily="34" charset="0"/>
              <a:buChar char="•"/>
            </a:pPr>
            <a:r>
              <a:rPr lang="fi-FI" sz="2000" dirty="0"/>
              <a:t>Maisemahaittakorvaus suhteutetaan rakennuspaikan kokonaisarvoon, kuitenkin varsinainen korvauspäätös määrätään absoluuttisena arvona. </a:t>
            </a:r>
          </a:p>
          <a:p>
            <a:pPr marL="800100" lvl="1" indent="-342900">
              <a:buFont typeface="Arial" panose="020B0604020202020204" pitchFamily="34" charset="0"/>
              <a:buChar char="•"/>
            </a:pPr>
            <a:r>
              <a:rPr lang="fi-FI" sz="1800" dirty="0"/>
              <a:t>Korvauksessa sovelletaan 500 € vaihteluväliä (500 – 1000 – 1500)</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27</a:t>
            </a:fld>
            <a:endParaRPr lang="fi-FI" dirty="0"/>
          </a:p>
        </p:txBody>
      </p:sp>
    </p:spTree>
    <p:extLst>
      <p:ext uri="{BB962C8B-B14F-4D97-AF65-F5344CB8AC3E}">
        <p14:creationId xmlns:p14="http://schemas.microsoft.com/office/powerpoint/2010/main" val="354541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C68AAC-E24A-FF6F-F320-644C739B8AA5}"/>
              </a:ext>
            </a:extLst>
          </p:cNvPr>
          <p:cNvSpPr>
            <a:spLocks noGrp="1"/>
          </p:cNvSpPr>
          <p:nvPr>
            <p:ph type="title"/>
          </p:nvPr>
        </p:nvSpPr>
        <p:spPr>
          <a:xfrm>
            <a:off x="838200" y="341644"/>
            <a:ext cx="10918371" cy="1325563"/>
          </a:xfrm>
        </p:spPr>
        <p:txBody>
          <a:bodyPr>
            <a:normAutofit fontScale="90000"/>
          </a:bodyPr>
          <a:lstStyle/>
          <a:p>
            <a:r>
              <a:rPr lang="fi-FI" dirty="0"/>
              <a:t>Lunastuspäätös / muut kohteenkorvaukset</a:t>
            </a:r>
          </a:p>
        </p:txBody>
      </p:sp>
      <p:sp>
        <p:nvSpPr>
          <p:cNvPr id="3" name="Sisällön paikkamerkki 2">
            <a:extLst>
              <a:ext uri="{FF2B5EF4-FFF2-40B4-BE49-F238E27FC236}">
                <a16:creationId xmlns:a16="http://schemas.microsoft.com/office/drawing/2014/main" id="{F30247DD-934B-4E1F-0B03-FD44EC1DA680}"/>
              </a:ext>
            </a:extLst>
          </p:cNvPr>
          <p:cNvSpPr>
            <a:spLocks noGrp="1"/>
          </p:cNvSpPr>
          <p:nvPr>
            <p:ph idx="1"/>
          </p:nvPr>
        </p:nvSpPr>
        <p:spPr>
          <a:xfrm>
            <a:off x="838200" y="1554225"/>
            <a:ext cx="10515600" cy="4299349"/>
          </a:xfrm>
        </p:spPr>
        <p:txBody>
          <a:bodyPr/>
          <a:lstStyle/>
          <a:p>
            <a:pPr marL="342900" indent="-342900">
              <a:buFont typeface="Arial" panose="020B0604020202020204" pitchFamily="34" charset="0"/>
              <a:buChar char="•"/>
            </a:pPr>
            <a:r>
              <a:rPr lang="fi-FI" dirty="0"/>
              <a:t>Rakennusmaan korvaukset on käsitelty tapauskohtaisesti</a:t>
            </a:r>
          </a:p>
          <a:p>
            <a:pPr marL="342900" indent="-342900">
              <a:buFont typeface="Arial" panose="020B0604020202020204" pitchFamily="34" charset="0"/>
              <a:buChar char="•"/>
            </a:pPr>
            <a:r>
              <a:rPr lang="fi-FI" dirty="0"/>
              <a:t>Ennestään rasitetut alueet kuten yksityistiet sekä valtaojat lunastetaan korvauksetta</a:t>
            </a:r>
          </a:p>
          <a:p>
            <a:pPr marL="342900" indent="-342900">
              <a:buFont typeface="Arial" panose="020B0604020202020204" pitchFamily="34" charset="0"/>
              <a:buChar char="•"/>
            </a:pPr>
            <a:r>
              <a:rPr lang="fi-FI" dirty="0"/>
              <a:t>Rasittamattomat tiet korvataan viereisen maankäytön mukaisesti</a:t>
            </a:r>
          </a:p>
          <a:p>
            <a:pPr marL="342900" indent="-342900">
              <a:buFont typeface="Arial" panose="020B0604020202020204" pitchFamily="34" charset="0"/>
              <a:buChar char="•"/>
            </a:pPr>
            <a:r>
              <a:rPr lang="fi-FI" dirty="0"/>
              <a:t>Vesialueiden käyttö ei muutu lunastuksen seurauksena ja vesialueet lunastetaan korvauksetta</a:t>
            </a:r>
          </a:p>
          <a:p>
            <a:pPr marL="342900" indent="-342900">
              <a:buFont typeface="Arial" panose="020B0604020202020204" pitchFamily="34" charset="0"/>
              <a:buChar char="•"/>
            </a:pPr>
            <a:r>
              <a:rPr lang="fi-FI" dirty="0"/>
              <a:t>Entisen johtoalueen osalta määrätään korvauksia vain, jos rajoitukset lisääntyvät (ent. reunavyöhyke johtoaukeaksi tai rakennusrajoitusalue laajenee)</a:t>
            </a:r>
          </a:p>
          <a:p>
            <a:pPr marL="800100" lvl="1" indent="-342900">
              <a:buFont typeface="Arial" panose="020B0604020202020204" pitchFamily="34" charset="0"/>
              <a:buChar char="•"/>
            </a:pPr>
            <a:r>
              <a:rPr lang="fi-FI" dirty="0"/>
              <a:t>Metsämaalla entisestä reunavyöhykkeestä aikaisemmin määrättyjä korvauksia ei tutkita ja ko. alueista määrätään korvaus kuten rasittamattomista alueista, pois lukien reunavyöhykkeet</a:t>
            </a:r>
          </a:p>
        </p:txBody>
      </p:sp>
      <p:sp>
        <p:nvSpPr>
          <p:cNvPr id="4" name="Päivämäärän paikkamerkki 3">
            <a:extLst>
              <a:ext uri="{FF2B5EF4-FFF2-40B4-BE49-F238E27FC236}">
                <a16:creationId xmlns:a16="http://schemas.microsoft.com/office/drawing/2014/main" id="{4C7044ED-47C4-CD07-E8F7-7F9A8383A7B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F0109EC-C419-4C85-DC7C-B311BB69E21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1E92A79-AE62-856B-E09D-C0E8FCAAEACE}"/>
              </a:ext>
            </a:extLst>
          </p:cNvPr>
          <p:cNvSpPr>
            <a:spLocks noGrp="1"/>
          </p:cNvSpPr>
          <p:nvPr>
            <p:ph type="sldNum" sz="quarter" idx="12"/>
          </p:nvPr>
        </p:nvSpPr>
        <p:spPr/>
        <p:txBody>
          <a:bodyPr/>
          <a:lstStyle/>
          <a:p>
            <a:r>
              <a:rPr lang="fi-FI"/>
              <a:t>SIVU </a:t>
            </a:r>
            <a:fld id="{395C3D94-F3B0-4BF8-973B-87B4959310A4}" type="slidenum">
              <a:rPr lang="fi-FI" smtClean="0"/>
              <a:pPr/>
              <a:t>28</a:t>
            </a:fld>
            <a:endParaRPr lang="fi-FI" dirty="0"/>
          </a:p>
        </p:txBody>
      </p:sp>
    </p:spTree>
    <p:extLst>
      <p:ext uri="{BB962C8B-B14F-4D97-AF65-F5344CB8AC3E}">
        <p14:creationId xmlns:p14="http://schemas.microsoft.com/office/powerpoint/2010/main" val="1895025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360FC6-F6CF-4A6E-C3A7-C0E2917C6877}"/>
              </a:ext>
            </a:extLst>
          </p:cNvPr>
          <p:cNvSpPr>
            <a:spLocks noGrp="1"/>
          </p:cNvSpPr>
          <p:nvPr>
            <p:ph type="title"/>
          </p:nvPr>
        </p:nvSpPr>
        <p:spPr/>
        <p:txBody>
          <a:bodyPr/>
          <a:lstStyle/>
          <a:p>
            <a:r>
              <a:rPr lang="fi-FI" dirty="0"/>
              <a:t>Lunastuspäätös / edunvalvontakulut</a:t>
            </a:r>
          </a:p>
        </p:txBody>
      </p:sp>
      <p:sp>
        <p:nvSpPr>
          <p:cNvPr id="3" name="Sisällön paikkamerkki 2">
            <a:extLst>
              <a:ext uri="{FF2B5EF4-FFF2-40B4-BE49-F238E27FC236}">
                <a16:creationId xmlns:a16="http://schemas.microsoft.com/office/drawing/2014/main" id="{11268216-77C5-418D-C160-5299A792C8AD}"/>
              </a:ext>
            </a:extLst>
          </p:cNvPr>
          <p:cNvSpPr>
            <a:spLocks noGrp="1"/>
          </p:cNvSpPr>
          <p:nvPr>
            <p:ph idx="1"/>
          </p:nvPr>
        </p:nvSpPr>
        <p:spPr/>
        <p:txBody>
          <a:bodyPr/>
          <a:lstStyle/>
          <a:p>
            <a:pPr marL="342900" indent="-342900">
              <a:buFont typeface="Arial" panose="020B0604020202020204" pitchFamily="34" charset="0"/>
              <a:buChar char="•"/>
            </a:pPr>
            <a:r>
              <a:rPr lang="fi-FI" dirty="0"/>
              <a:t>Lunastajan vastineen mukaisesti kaikille kokouksiin ja maastokatselmuksiin osallistuneille korvataan ilman vaatimusta 50 €/tilaisuus/tilakokonaisuus. </a:t>
            </a:r>
          </a:p>
          <a:p>
            <a:pPr marL="342900" indent="-342900">
              <a:buFont typeface="Arial" panose="020B0604020202020204" pitchFamily="34" charset="0"/>
              <a:buChar char="•"/>
            </a:pPr>
            <a:r>
              <a:rPr lang="fi-FI" dirty="0"/>
              <a:t>Tästä poikkeavat suuremmat edunvalvontakuluvaatimukset on käsitelty tapauskohtaisesti</a:t>
            </a:r>
          </a:p>
        </p:txBody>
      </p:sp>
      <p:sp>
        <p:nvSpPr>
          <p:cNvPr id="4" name="Päivämäärän paikkamerkki 3">
            <a:extLst>
              <a:ext uri="{FF2B5EF4-FFF2-40B4-BE49-F238E27FC236}">
                <a16:creationId xmlns:a16="http://schemas.microsoft.com/office/drawing/2014/main" id="{566EE4B9-3673-DFD0-B358-09232B855AF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29F0E683-6E2C-8377-6217-51495970A0B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3C38695-5FFA-C55D-6944-4857BDFABD92}"/>
              </a:ext>
            </a:extLst>
          </p:cNvPr>
          <p:cNvSpPr>
            <a:spLocks noGrp="1"/>
          </p:cNvSpPr>
          <p:nvPr>
            <p:ph type="sldNum" sz="quarter" idx="12"/>
          </p:nvPr>
        </p:nvSpPr>
        <p:spPr/>
        <p:txBody>
          <a:bodyPr/>
          <a:lstStyle/>
          <a:p>
            <a:r>
              <a:rPr lang="fi-FI"/>
              <a:t>SIVU </a:t>
            </a:r>
            <a:fld id="{395C3D94-F3B0-4BF8-973B-87B4959310A4}" type="slidenum">
              <a:rPr lang="fi-FI" smtClean="0"/>
              <a:pPr/>
              <a:t>29</a:t>
            </a:fld>
            <a:endParaRPr lang="fi-FI" dirty="0"/>
          </a:p>
        </p:txBody>
      </p:sp>
    </p:spTree>
    <p:extLst>
      <p:ext uri="{BB962C8B-B14F-4D97-AF65-F5344CB8AC3E}">
        <p14:creationId xmlns:p14="http://schemas.microsoft.com/office/powerpoint/2010/main" val="213718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D86575-82BD-EA1C-1DDF-9B63D7D735EC}"/>
              </a:ext>
            </a:extLst>
          </p:cNvPr>
          <p:cNvSpPr>
            <a:spLocks noGrp="1"/>
          </p:cNvSpPr>
          <p:nvPr>
            <p:ph type="title"/>
          </p:nvPr>
        </p:nvSpPr>
        <p:spPr/>
        <p:txBody>
          <a:bodyPr/>
          <a:lstStyle/>
          <a:p>
            <a:r>
              <a:rPr lang="fi-FI" dirty="0"/>
              <a:t>Lunastusluvan lainvoimaisuus</a:t>
            </a:r>
          </a:p>
        </p:txBody>
      </p:sp>
      <p:sp>
        <p:nvSpPr>
          <p:cNvPr id="3" name="Sisällön paikkamerkki 2">
            <a:extLst>
              <a:ext uri="{FF2B5EF4-FFF2-40B4-BE49-F238E27FC236}">
                <a16:creationId xmlns:a16="http://schemas.microsoft.com/office/drawing/2014/main" id="{52721420-0B61-141D-3381-61F516DDC436}"/>
              </a:ext>
            </a:extLst>
          </p:cNvPr>
          <p:cNvSpPr>
            <a:spLocks noGrp="1"/>
          </p:cNvSpPr>
          <p:nvPr>
            <p:ph idx="1"/>
          </p:nvPr>
        </p:nvSpPr>
        <p:spPr/>
        <p:txBody>
          <a:bodyPr/>
          <a:lstStyle/>
          <a:p>
            <a:pPr marL="342900" indent="-342900">
              <a:buFont typeface="Arial" panose="020B0604020202020204" pitchFamily="34" charset="0"/>
              <a:buChar char="•"/>
            </a:pPr>
            <a:r>
              <a:rPr lang="fi-FI" dirty="0"/>
              <a:t>Loppukokousta ei saa pitää, ennen kuin lunastuslupa on saanut lainvoiman.</a:t>
            </a:r>
          </a:p>
          <a:p>
            <a:pPr marL="342900" indent="-342900">
              <a:buFont typeface="Arial" panose="020B0604020202020204" pitchFamily="34" charset="0"/>
              <a:buChar char="•"/>
            </a:pPr>
            <a:r>
              <a:rPr lang="fi-FI" dirty="0"/>
              <a:t>Korkeimman hallinto-oikeuden 5.2.2024 lähetetyn sähköpostin mukaan lunastusluvasta ei ole tähän mennessä valitettu</a:t>
            </a:r>
          </a:p>
        </p:txBody>
      </p:sp>
      <p:sp>
        <p:nvSpPr>
          <p:cNvPr id="4" name="Päivämäärän paikkamerkki 3">
            <a:extLst>
              <a:ext uri="{FF2B5EF4-FFF2-40B4-BE49-F238E27FC236}">
                <a16:creationId xmlns:a16="http://schemas.microsoft.com/office/drawing/2014/main" id="{FBBE872B-2DC7-A897-7C8B-60F5E44CF2A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C919E6D-388C-3941-AA66-416EA03B4C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7C6E35C-9A21-245E-B2A5-B800631E690B}"/>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dirty="0"/>
          </a:p>
        </p:txBody>
      </p:sp>
    </p:spTree>
    <p:extLst>
      <p:ext uri="{BB962C8B-B14F-4D97-AF65-F5344CB8AC3E}">
        <p14:creationId xmlns:p14="http://schemas.microsoft.com/office/powerpoint/2010/main" val="81773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39F564-EF4A-BE3F-9CB0-FB13B6C569F6}"/>
              </a:ext>
            </a:extLst>
          </p:cNvPr>
          <p:cNvSpPr>
            <a:spLocks noGrp="1"/>
          </p:cNvSpPr>
          <p:nvPr>
            <p:ph type="title"/>
          </p:nvPr>
        </p:nvSpPr>
        <p:spPr/>
        <p:txBody>
          <a:bodyPr>
            <a:normAutofit fontScale="90000"/>
          </a:bodyPr>
          <a:lstStyle/>
          <a:p>
            <a:r>
              <a:rPr lang="fi-FI" dirty="0"/>
              <a:t>Lunastuspäätös / kiinteistökohtaiset päätökset</a:t>
            </a:r>
          </a:p>
        </p:txBody>
      </p:sp>
      <p:sp>
        <p:nvSpPr>
          <p:cNvPr id="3" name="Sisällön paikkamerkki 2">
            <a:extLst>
              <a:ext uri="{FF2B5EF4-FFF2-40B4-BE49-F238E27FC236}">
                <a16:creationId xmlns:a16="http://schemas.microsoft.com/office/drawing/2014/main" id="{9414F613-41DF-ED53-1992-DB9EED8D3E8C}"/>
              </a:ext>
            </a:extLst>
          </p:cNvPr>
          <p:cNvSpPr>
            <a:spLocks noGrp="1"/>
          </p:cNvSpPr>
          <p:nvPr>
            <p:ph idx="1"/>
          </p:nvPr>
        </p:nvSpPr>
        <p:spPr/>
        <p:txBody>
          <a:bodyPr/>
          <a:lstStyle/>
          <a:p>
            <a:pPr marL="342900" indent="-342900">
              <a:buFont typeface="Arial" panose="020B0604020202020204" pitchFamily="34" charset="0"/>
              <a:buChar char="•"/>
            </a:pPr>
            <a:r>
              <a:rPr lang="fi-FI" sz="2000" dirty="0"/>
              <a:t>Kiinteistökohtaiset korvauspäätökset ilmenevät ns. korvausluettelosta (Lunastettava omaisuus ja korvaukset –asiakirja)</a:t>
            </a:r>
          </a:p>
          <a:p>
            <a:pPr marL="342900" indent="-342900">
              <a:buFont typeface="Arial" panose="020B0604020202020204" pitchFamily="34" charset="0"/>
              <a:buChar char="•"/>
            </a:pPr>
            <a:r>
              <a:rPr lang="fi-FI" sz="2000" b="1" dirty="0"/>
              <a:t>Kiinteistökohtaisiin korvauspäätöksiin voi asianosainen tutustua kokouksen päätteeksi toimitusinsinöörin luona</a:t>
            </a:r>
            <a:endParaRPr lang="fi-FI" sz="1600" b="1" dirty="0"/>
          </a:p>
          <a:p>
            <a:pPr marL="342900" indent="-342900">
              <a:buFont typeface="Arial" panose="020B0604020202020204" pitchFamily="34" charset="0"/>
              <a:buChar char="•"/>
            </a:pPr>
            <a:r>
              <a:rPr lang="fi-FI" sz="2000" dirty="0"/>
              <a:t>Lunastuskorvaukset määrätään lähtökohtaisesti maanomistajalle, ellei vuokralainen ole esittänyt asiassa vaatimusta. Vuokralainen ja maanomistaja voivat keskenään sovitella mahdollisesta vuokranalennuksesta, mikäli peltoala on vähentynyt tai vuokralaiseen on kohdistunut haittaa tai vahinkoa lunastuksesta, jota ei ole hänelle erikseen korvattu.</a:t>
            </a:r>
          </a:p>
          <a:p>
            <a:pPr marL="342900" indent="-342900">
              <a:buFont typeface="Arial" panose="020B0604020202020204" pitchFamily="34" charset="0"/>
              <a:buChar char="•"/>
            </a:pPr>
            <a:r>
              <a:rPr lang="fi-FI" sz="2000" dirty="0"/>
              <a:t>Lunastajan tekemät sopimukset ja lupaukset lunastuskorvausten päälle maksettavista erityiskorvauksista ovat toimituksen ulkopuolisia korvaussopimuksia eikä niiden osalta anneta toimituksessa määräyksiä. Näihin liittyvät riidat voidaan ratkoa asianomaisessa alioikeudessa.</a:t>
            </a:r>
          </a:p>
        </p:txBody>
      </p:sp>
      <p:sp>
        <p:nvSpPr>
          <p:cNvPr id="4" name="Päivämäärän paikkamerkki 3">
            <a:extLst>
              <a:ext uri="{FF2B5EF4-FFF2-40B4-BE49-F238E27FC236}">
                <a16:creationId xmlns:a16="http://schemas.microsoft.com/office/drawing/2014/main" id="{6A8F396C-C169-A283-A952-DA9ED1043E3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F8CD9468-A019-DEF6-D3FB-02415480FF9D}"/>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37098C6-6137-F5FF-80B3-08BE09578B2F}"/>
              </a:ext>
            </a:extLst>
          </p:cNvPr>
          <p:cNvSpPr>
            <a:spLocks noGrp="1"/>
          </p:cNvSpPr>
          <p:nvPr>
            <p:ph type="sldNum" sz="quarter" idx="12"/>
          </p:nvPr>
        </p:nvSpPr>
        <p:spPr/>
        <p:txBody>
          <a:bodyPr/>
          <a:lstStyle/>
          <a:p>
            <a:r>
              <a:rPr lang="fi-FI"/>
              <a:t>SIVU </a:t>
            </a:r>
            <a:fld id="{395C3D94-F3B0-4BF8-973B-87B4959310A4}" type="slidenum">
              <a:rPr lang="fi-FI" smtClean="0"/>
              <a:pPr/>
              <a:t>30</a:t>
            </a:fld>
            <a:endParaRPr lang="fi-FI" dirty="0"/>
          </a:p>
        </p:txBody>
      </p:sp>
    </p:spTree>
    <p:extLst>
      <p:ext uri="{BB962C8B-B14F-4D97-AF65-F5344CB8AC3E}">
        <p14:creationId xmlns:p14="http://schemas.microsoft.com/office/powerpoint/2010/main" val="1051585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BA30E4-39C0-1BD4-EC86-B298C6D5F7FF}"/>
              </a:ext>
            </a:extLst>
          </p:cNvPr>
          <p:cNvSpPr>
            <a:spLocks noGrp="1"/>
          </p:cNvSpPr>
          <p:nvPr>
            <p:ph type="title"/>
          </p:nvPr>
        </p:nvSpPr>
        <p:spPr/>
        <p:txBody>
          <a:bodyPr>
            <a:normAutofit fontScale="90000"/>
          </a:bodyPr>
          <a:lstStyle/>
          <a:p>
            <a:r>
              <a:rPr lang="fi-FI" dirty="0"/>
              <a:t>Lunastuspäätös / indeksikorotus ja korko</a:t>
            </a:r>
          </a:p>
        </p:txBody>
      </p:sp>
      <p:sp>
        <p:nvSpPr>
          <p:cNvPr id="3" name="Sisällön paikkamerkki 2">
            <a:extLst>
              <a:ext uri="{FF2B5EF4-FFF2-40B4-BE49-F238E27FC236}">
                <a16:creationId xmlns:a16="http://schemas.microsoft.com/office/drawing/2014/main" id="{17B4DD73-3D10-EC25-12FB-B4D8F874B950}"/>
              </a:ext>
            </a:extLst>
          </p:cNvPr>
          <p:cNvSpPr>
            <a:spLocks noGrp="1"/>
          </p:cNvSpPr>
          <p:nvPr>
            <p:ph idx="1"/>
          </p:nvPr>
        </p:nvSpPr>
        <p:spPr/>
        <p:txBody>
          <a:bodyPr/>
          <a:lstStyle/>
          <a:p>
            <a:pPr marL="342900" indent="-342900">
              <a:buFont typeface="Arial" panose="020B0604020202020204" pitchFamily="34" charset="0"/>
              <a:buChar char="•"/>
            </a:pPr>
            <a:r>
              <a:rPr lang="fi-FI" dirty="0"/>
              <a:t>Indeksikorotus määrätään toimituksen haltuunottoajankohdan (elokuu 2019) </a:t>
            </a:r>
            <a:r>
              <a:rPr lang="fi-FI" dirty="0">
                <a:solidFill>
                  <a:schemeClr val="tx1"/>
                </a:solidFill>
              </a:rPr>
              <a:t>mukaan. Hintataso on kohonnut 19 %, jolloin indeksikerroin on 1,19</a:t>
            </a:r>
          </a:p>
          <a:p>
            <a:pPr marL="342900" indent="-342900">
              <a:buFont typeface="Arial" panose="020B0604020202020204" pitchFamily="34" charset="0"/>
              <a:buChar char="•"/>
            </a:pPr>
            <a:r>
              <a:rPr lang="fi-FI" dirty="0"/>
              <a:t>Kuuden prosentin vuotuinen korko määrätään toimituksen alkukokouksesta eli 22.8.2019 alkaen</a:t>
            </a:r>
          </a:p>
        </p:txBody>
      </p:sp>
      <p:sp>
        <p:nvSpPr>
          <p:cNvPr id="4" name="Päivämäärän paikkamerkki 3">
            <a:extLst>
              <a:ext uri="{FF2B5EF4-FFF2-40B4-BE49-F238E27FC236}">
                <a16:creationId xmlns:a16="http://schemas.microsoft.com/office/drawing/2014/main" id="{63201769-955D-7793-DDD2-0F6763AF54B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D142337-ACFF-1268-3332-CC764C7F6D4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5B63228-53A2-25B9-DB89-3FFCB38390AA}"/>
              </a:ext>
            </a:extLst>
          </p:cNvPr>
          <p:cNvSpPr>
            <a:spLocks noGrp="1"/>
          </p:cNvSpPr>
          <p:nvPr>
            <p:ph type="sldNum" sz="quarter" idx="12"/>
          </p:nvPr>
        </p:nvSpPr>
        <p:spPr/>
        <p:txBody>
          <a:bodyPr/>
          <a:lstStyle/>
          <a:p>
            <a:r>
              <a:rPr lang="fi-FI"/>
              <a:t>SIVU </a:t>
            </a:r>
            <a:fld id="{395C3D94-F3B0-4BF8-973B-87B4959310A4}" type="slidenum">
              <a:rPr lang="fi-FI" smtClean="0"/>
              <a:pPr/>
              <a:t>31</a:t>
            </a:fld>
            <a:endParaRPr lang="fi-FI" dirty="0"/>
          </a:p>
        </p:txBody>
      </p:sp>
    </p:spTree>
    <p:extLst>
      <p:ext uri="{BB962C8B-B14F-4D97-AF65-F5344CB8AC3E}">
        <p14:creationId xmlns:p14="http://schemas.microsoft.com/office/powerpoint/2010/main" val="2046082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C9D44-0DA1-F377-2DD4-8A31B0DB11AC}"/>
              </a:ext>
            </a:extLst>
          </p:cNvPr>
          <p:cNvSpPr>
            <a:spLocks noGrp="1"/>
          </p:cNvSpPr>
          <p:nvPr>
            <p:ph type="title"/>
          </p:nvPr>
        </p:nvSpPr>
        <p:spPr/>
        <p:txBody>
          <a:bodyPr/>
          <a:lstStyle/>
          <a:p>
            <a:r>
              <a:rPr lang="fi-FI" dirty="0"/>
              <a:t>Korvausten maksaminen</a:t>
            </a:r>
          </a:p>
        </p:txBody>
      </p:sp>
      <p:sp>
        <p:nvSpPr>
          <p:cNvPr id="3" name="Sisällön paikkamerkki 2">
            <a:extLst>
              <a:ext uri="{FF2B5EF4-FFF2-40B4-BE49-F238E27FC236}">
                <a16:creationId xmlns:a16="http://schemas.microsoft.com/office/drawing/2014/main" id="{0EFB759A-31C1-D4CF-6E79-D0A883F93D0D}"/>
              </a:ext>
            </a:extLst>
          </p:cNvPr>
          <p:cNvSpPr>
            <a:spLocks noGrp="1"/>
          </p:cNvSpPr>
          <p:nvPr>
            <p:ph idx="1"/>
          </p:nvPr>
        </p:nvSpPr>
        <p:spPr/>
        <p:txBody>
          <a:bodyPr/>
          <a:lstStyle/>
          <a:p>
            <a:pPr marL="342900" indent="-342900">
              <a:buFont typeface="Arial" panose="020B0604020202020204" pitchFamily="34" charset="0"/>
              <a:buChar char="•"/>
            </a:pPr>
            <a:r>
              <a:rPr lang="fi-FI" dirty="0"/>
              <a:t>Korvaukset maksetaan lähtökohtaisesti sille, joka kiinteistön omistaa lunastuspäätöksen ajankohtana</a:t>
            </a:r>
          </a:p>
          <a:p>
            <a:pPr marL="800100" lvl="1" indent="-342900">
              <a:buFont typeface="Arial" panose="020B0604020202020204" pitchFamily="34" charset="0"/>
              <a:buChar char="•"/>
            </a:pPr>
            <a:r>
              <a:rPr lang="fi-FI" dirty="0"/>
              <a:t>Entiselle omistajalle korvaukset maksetaan vain sopimuksen tai muun selvityksen perusteella</a:t>
            </a:r>
          </a:p>
          <a:p>
            <a:pPr marL="342900" indent="-342900">
              <a:buFont typeface="Arial" panose="020B0604020202020204" pitchFamily="34" charset="0"/>
              <a:buChar char="•"/>
            </a:pPr>
            <a:r>
              <a:rPr lang="fi-FI" dirty="0"/>
              <a:t>Toimituksessa ei määrätä korvauksia talletettavaksi. Korvaukset voidaan tallettaa maksutalletuslain 1 §:n tapauksissa (esim. korvauksensaajaa ei tavoiteta) tai riidanalaisten korvausten osalta</a:t>
            </a:r>
          </a:p>
          <a:p>
            <a:pPr marL="342900" indent="-342900">
              <a:buFont typeface="Arial" panose="020B0604020202020204" pitchFamily="34" charset="0"/>
              <a:buChar char="•"/>
            </a:pPr>
            <a:r>
              <a:rPr lang="fi-FI" dirty="0"/>
              <a:t>Korvaukset on </a:t>
            </a:r>
            <a:r>
              <a:rPr lang="fi-FI" dirty="0">
                <a:solidFill>
                  <a:schemeClr val="tx1"/>
                </a:solidFill>
              </a:rPr>
              <a:t>maksettava </a:t>
            </a:r>
            <a:r>
              <a:rPr lang="fi-FI" b="1" dirty="0">
                <a:solidFill>
                  <a:schemeClr val="tx1"/>
                </a:solidFill>
              </a:rPr>
              <a:t>30.7.2024 mennessä</a:t>
            </a:r>
          </a:p>
          <a:p>
            <a:pPr marL="800100" lvl="1" indent="-342900">
              <a:buFont typeface="Arial" panose="020B0604020202020204" pitchFamily="34" charset="0"/>
              <a:buChar char="•"/>
            </a:pPr>
            <a:r>
              <a:rPr lang="fi-FI" dirty="0"/>
              <a:t>Jos korvauksia ei makseta määräajassa, lunastus raukeaa</a:t>
            </a:r>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6B4086A9-98BE-1630-D941-6F39CA5134D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77E1D3E-C9DB-BD91-958F-56BA24CE41A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024C21D-B4AD-16B6-F112-68E44226C975}"/>
              </a:ext>
            </a:extLst>
          </p:cNvPr>
          <p:cNvSpPr>
            <a:spLocks noGrp="1"/>
          </p:cNvSpPr>
          <p:nvPr>
            <p:ph type="sldNum" sz="quarter" idx="12"/>
          </p:nvPr>
        </p:nvSpPr>
        <p:spPr/>
        <p:txBody>
          <a:bodyPr/>
          <a:lstStyle/>
          <a:p>
            <a:r>
              <a:rPr lang="fi-FI"/>
              <a:t>SIVU </a:t>
            </a:r>
            <a:fld id="{395C3D94-F3B0-4BF8-973B-87B4959310A4}" type="slidenum">
              <a:rPr lang="fi-FI" smtClean="0"/>
              <a:pPr/>
              <a:t>32</a:t>
            </a:fld>
            <a:endParaRPr lang="fi-FI" dirty="0"/>
          </a:p>
        </p:txBody>
      </p:sp>
    </p:spTree>
    <p:extLst>
      <p:ext uri="{BB962C8B-B14F-4D97-AF65-F5344CB8AC3E}">
        <p14:creationId xmlns:p14="http://schemas.microsoft.com/office/powerpoint/2010/main" val="505631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FC4FD-3A83-3BF5-FDD5-E71BA3111526}"/>
              </a:ext>
            </a:extLst>
          </p:cNvPr>
          <p:cNvSpPr>
            <a:spLocks noGrp="1"/>
          </p:cNvSpPr>
          <p:nvPr>
            <p:ph type="title"/>
          </p:nvPr>
        </p:nvSpPr>
        <p:spPr/>
        <p:txBody>
          <a:bodyPr/>
          <a:lstStyle/>
          <a:p>
            <a:r>
              <a:rPr lang="fi-FI" dirty="0"/>
              <a:t>Toimituskustannukset</a:t>
            </a:r>
          </a:p>
        </p:txBody>
      </p:sp>
      <p:sp>
        <p:nvSpPr>
          <p:cNvPr id="3" name="Sisällön paikkamerkki 2">
            <a:extLst>
              <a:ext uri="{FF2B5EF4-FFF2-40B4-BE49-F238E27FC236}">
                <a16:creationId xmlns:a16="http://schemas.microsoft.com/office/drawing/2014/main" id="{26E8D711-008B-C006-9CE1-2E61FA282323}"/>
              </a:ext>
            </a:extLst>
          </p:cNvPr>
          <p:cNvSpPr>
            <a:spLocks noGrp="1"/>
          </p:cNvSpPr>
          <p:nvPr>
            <p:ph idx="1"/>
          </p:nvPr>
        </p:nvSpPr>
        <p:spPr/>
        <p:txBody>
          <a:bodyPr/>
          <a:lstStyle/>
          <a:p>
            <a:pPr marL="342900" indent="-342900">
              <a:buFont typeface="Arial" panose="020B0604020202020204" pitchFamily="34" charset="0"/>
              <a:buChar char="•"/>
            </a:pPr>
            <a:r>
              <a:rPr lang="fi-FI" dirty="0"/>
              <a:t>Toimituskustannukset määrätään lunastajan maksettavaksi</a:t>
            </a:r>
          </a:p>
        </p:txBody>
      </p:sp>
      <p:sp>
        <p:nvSpPr>
          <p:cNvPr id="4" name="Päivämäärän paikkamerkki 3">
            <a:extLst>
              <a:ext uri="{FF2B5EF4-FFF2-40B4-BE49-F238E27FC236}">
                <a16:creationId xmlns:a16="http://schemas.microsoft.com/office/drawing/2014/main" id="{90C0D4E7-2BFB-29DB-9735-10BEB562FE0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B256E9E-E5F7-24A3-7B9D-BA24D7CF895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0CC1DAD-2045-CC72-087A-8527916FF620}"/>
              </a:ext>
            </a:extLst>
          </p:cNvPr>
          <p:cNvSpPr>
            <a:spLocks noGrp="1"/>
          </p:cNvSpPr>
          <p:nvPr>
            <p:ph type="sldNum" sz="quarter" idx="12"/>
          </p:nvPr>
        </p:nvSpPr>
        <p:spPr/>
        <p:txBody>
          <a:bodyPr/>
          <a:lstStyle/>
          <a:p>
            <a:r>
              <a:rPr lang="fi-FI"/>
              <a:t>SIVU </a:t>
            </a:r>
            <a:fld id="{395C3D94-F3B0-4BF8-973B-87B4959310A4}" type="slidenum">
              <a:rPr lang="fi-FI" smtClean="0"/>
              <a:pPr/>
              <a:t>33</a:t>
            </a:fld>
            <a:endParaRPr lang="fi-FI" dirty="0"/>
          </a:p>
        </p:txBody>
      </p:sp>
    </p:spTree>
    <p:extLst>
      <p:ext uri="{BB962C8B-B14F-4D97-AF65-F5344CB8AC3E}">
        <p14:creationId xmlns:p14="http://schemas.microsoft.com/office/powerpoint/2010/main" val="4258618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BD575-39CE-3E15-D7A8-FBF34E973F5A}"/>
              </a:ext>
            </a:extLst>
          </p:cNvPr>
          <p:cNvSpPr>
            <a:spLocks noGrp="1"/>
          </p:cNvSpPr>
          <p:nvPr>
            <p:ph type="title"/>
          </p:nvPr>
        </p:nvSpPr>
        <p:spPr/>
        <p:txBody>
          <a:bodyPr/>
          <a:lstStyle/>
          <a:p>
            <a:r>
              <a:rPr lang="fi-FI" dirty="0"/>
              <a:t>Asiakirjat ja rekisteröinti</a:t>
            </a:r>
          </a:p>
        </p:txBody>
      </p:sp>
      <p:sp>
        <p:nvSpPr>
          <p:cNvPr id="3" name="Sisällön paikkamerkki 2">
            <a:extLst>
              <a:ext uri="{FF2B5EF4-FFF2-40B4-BE49-F238E27FC236}">
                <a16:creationId xmlns:a16="http://schemas.microsoft.com/office/drawing/2014/main" id="{332236F1-8CEA-D57B-35C4-54AF3A28B28D}"/>
              </a:ext>
            </a:extLst>
          </p:cNvPr>
          <p:cNvSpPr>
            <a:spLocks noGrp="1"/>
          </p:cNvSpPr>
          <p:nvPr>
            <p:ph idx="1"/>
          </p:nvPr>
        </p:nvSpPr>
        <p:spPr/>
        <p:txBody>
          <a:bodyPr/>
          <a:lstStyle/>
          <a:p>
            <a:pPr marL="342900" indent="-342900">
              <a:buFont typeface="Arial" panose="020B0604020202020204" pitchFamily="34" charset="0"/>
              <a:buChar char="•"/>
            </a:pPr>
            <a:r>
              <a:rPr lang="fi-FI" dirty="0"/>
              <a:t>Asiakirjat lähetetään viimeistään päättymisajankohtana </a:t>
            </a:r>
            <a:r>
              <a:rPr lang="fi-FI" b="1" dirty="0">
                <a:solidFill>
                  <a:schemeClr val="tx1"/>
                </a:solidFill>
              </a:rPr>
              <a:t>(30.4.2024)</a:t>
            </a:r>
          </a:p>
          <a:p>
            <a:pPr marL="342900" indent="-342900">
              <a:buFont typeface="Arial" panose="020B0604020202020204" pitchFamily="34" charset="0"/>
              <a:buChar char="•"/>
            </a:pPr>
            <a:r>
              <a:rPr lang="fi-FI" dirty="0"/>
              <a:t>Toimitus rekisteröidään, kun toimitus on lainvoimainen ja korvaukset on asianmukaisesti suoritettu. Rekisteröinnistä ilmoitetaan vain hakijalle.</a:t>
            </a:r>
          </a:p>
          <a:p>
            <a:pPr marL="342900" indent="-342900">
              <a:buFont typeface="Arial" panose="020B0604020202020204" pitchFamily="34" charset="0"/>
              <a:buChar char="•"/>
            </a:pPr>
            <a:r>
              <a:rPr lang="fi-FI" dirty="0"/>
              <a:t>Rekisteröinnin jälkeen voimalinjan käyttöoikeus näkyy mm. kiinteistörekisteriotteella ja Maanmittauslaitoksen sähköisessä asiointipalvelussa</a:t>
            </a:r>
          </a:p>
        </p:txBody>
      </p:sp>
      <p:sp>
        <p:nvSpPr>
          <p:cNvPr id="4" name="Päivämäärän paikkamerkki 3">
            <a:extLst>
              <a:ext uri="{FF2B5EF4-FFF2-40B4-BE49-F238E27FC236}">
                <a16:creationId xmlns:a16="http://schemas.microsoft.com/office/drawing/2014/main" id="{699037AF-2B9D-E9F8-5B3D-2D79DD2F0BA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CE5387A-721C-0E9E-1A4D-BC3C3E35C2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EBE3BA2-D3E2-97DA-7C14-D2C90F17FF98}"/>
              </a:ext>
            </a:extLst>
          </p:cNvPr>
          <p:cNvSpPr>
            <a:spLocks noGrp="1"/>
          </p:cNvSpPr>
          <p:nvPr>
            <p:ph type="sldNum" sz="quarter" idx="12"/>
          </p:nvPr>
        </p:nvSpPr>
        <p:spPr/>
        <p:txBody>
          <a:bodyPr/>
          <a:lstStyle/>
          <a:p>
            <a:r>
              <a:rPr lang="fi-FI"/>
              <a:t>SIVU </a:t>
            </a:r>
            <a:fld id="{395C3D94-F3B0-4BF8-973B-87B4959310A4}" type="slidenum">
              <a:rPr lang="fi-FI" smtClean="0"/>
              <a:pPr/>
              <a:t>34</a:t>
            </a:fld>
            <a:endParaRPr lang="fi-FI" dirty="0"/>
          </a:p>
        </p:txBody>
      </p:sp>
    </p:spTree>
    <p:extLst>
      <p:ext uri="{BB962C8B-B14F-4D97-AF65-F5344CB8AC3E}">
        <p14:creationId xmlns:p14="http://schemas.microsoft.com/office/powerpoint/2010/main" val="66214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CF39-232E-D3A1-DDEC-46F5106D109C}"/>
              </a:ext>
            </a:extLst>
          </p:cNvPr>
          <p:cNvSpPr>
            <a:spLocks noGrp="1"/>
          </p:cNvSpPr>
          <p:nvPr>
            <p:ph type="title"/>
          </p:nvPr>
        </p:nvSpPr>
        <p:spPr/>
        <p:txBody>
          <a:bodyPr/>
          <a:lstStyle/>
          <a:p>
            <a:r>
              <a:rPr lang="fi-FI" dirty="0"/>
              <a:t>Muutoksenhaku</a:t>
            </a:r>
          </a:p>
        </p:txBody>
      </p:sp>
      <p:sp>
        <p:nvSpPr>
          <p:cNvPr id="3" name="Sisällön paikkamerkki 2">
            <a:extLst>
              <a:ext uri="{FF2B5EF4-FFF2-40B4-BE49-F238E27FC236}">
                <a16:creationId xmlns:a16="http://schemas.microsoft.com/office/drawing/2014/main" id="{4D52FCE6-87A8-DCED-A67F-DB3E2E17AD22}"/>
              </a:ext>
            </a:extLst>
          </p:cNvPr>
          <p:cNvSpPr>
            <a:spLocks noGrp="1"/>
          </p:cNvSpPr>
          <p:nvPr>
            <p:ph idx="1"/>
          </p:nvPr>
        </p:nvSpPr>
        <p:spPr/>
        <p:txBody>
          <a:bodyPr/>
          <a:lstStyle/>
          <a:p>
            <a:pPr marL="342900" indent="-342900">
              <a:buFont typeface="Arial" panose="020B0604020202020204" pitchFamily="34" charset="0"/>
              <a:buChar char="•"/>
            </a:pPr>
            <a:r>
              <a:rPr lang="fi-FI" dirty="0"/>
              <a:t>Toimituksessa tehdyistä päätöksistä voi valittaa paikalliseen maaoikeuteen (Oulun käräjäoikeus) </a:t>
            </a:r>
            <a:r>
              <a:rPr lang="fi-FI" dirty="0">
                <a:solidFill>
                  <a:schemeClr val="tx1"/>
                </a:solidFill>
              </a:rPr>
              <a:t>30.5.2024 klo </a:t>
            </a:r>
            <a:r>
              <a:rPr lang="fi-FI" dirty="0"/>
              <a:t>16.15 mennessä. Valitusosoitus liitetään loppukokouksen pöytäkirjan loppuun.</a:t>
            </a:r>
          </a:p>
        </p:txBody>
      </p:sp>
      <p:sp>
        <p:nvSpPr>
          <p:cNvPr id="4" name="Päivämäärän paikkamerkki 3">
            <a:extLst>
              <a:ext uri="{FF2B5EF4-FFF2-40B4-BE49-F238E27FC236}">
                <a16:creationId xmlns:a16="http://schemas.microsoft.com/office/drawing/2014/main" id="{CBBD44A2-E36B-C474-19C2-E1656B8B4605}"/>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80B52D5-7879-2FBC-88A6-FE2DFCAC06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00E59E1-B877-1EFE-7EC7-3697420070FD}"/>
              </a:ext>
            </a:extLst>
          </p:cNvPr>
          <p:cNvSpPr>
            <a:spLocks noGrp="1"/>
          </p:cNvSpPr>
          <p:nvPr>
            <p:ph type="sldNum" sz="quarter" idx="12"/>
          </p:nvPr>
        </p:nvSpPr>
        <p:spPr/>
        <p:txBody>
          <a:bodyPr/>
          <a:lstStyle/>
          <a:p>
            <a:r>
              <a:rPr lang="fi-FI"/>
              <a:t>SIVU </a:t>
            </a:r>
            <a:fld id="{395C3D94-F3B0-4BF8-973B-87B4959310A4}" type="slidenum">
              <a:rPr lang="fi-FI" smtClean="0"/>
              <a:pPr/>
              <a:t>35</a:t>
            </a:fld>
            <a:endParaRPr lang="fi-FI" dirty="0"/>
          </a:p>
        </p:txBody>
      </p:sp>
    </p:spTree>
    <p:extLst>
      <p:ext uri="{BB962C8B-B14F-4D97-AF65-F5344CB8AC3E}">
        <p14:creationId xmlns:p14="http://schemas.microsoft.com/office/powerpoint/2010/main" val="128100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0629CB-EACE-065D-406A-0E76F3DF9563}"/>
              </a:ext>
            </a:extLst>
          </p:cNvPr>
          <p:cNvSpPr>
            <a:spLocks noGrp="1"/>
          </p:cNvSpPr>
          <p:nvPr>
            <p:ph type="title"/>
          </p:nvPr>
        </p:nvSpPr>
        <p:spPr/>
        <p:txBody>
          <a:bodyPr/>
          <a:lstStyle/>
          <a:p>
            <a:r>
              <a:rPr lang="fi-FI" dirty="0"/>
              <a:t>Korvausten verotus</a:t>
            </a:r>
          </a:p>
        </p:txBody>
      </p:sp>
      <p:sp>
        <p:nvSpPr>
          <p:cNvPr id="3" name="Sisällön paikkamerkki 2">
            <a:extLst>
              <a:ext uri="{FF2B5EF4-FFF2-40B4-BE49-F238E27FC236}">
                <a16:creationId xmlns:a16="http://schemas.microsoft.com/office/drawing/2014/main" id="{4908E29C-B8BD-56FE-9C87-82D5A8063D71}"/>
              </a:ext>
            </a:extLst>
          </p:cNvPr>
          <p:cNvSpPr>
            <a:spLocks noGrp="1"/>
          </p:cNvSpPr>
          <p:nvPr>
            <p:ph idx="1"/>
          </p:nvPr>
        </p:nvSpPr>
        <p:spPr/>
        <p:txBody>
          <a:bodyPr/>
          <a:lstStyle/>
          <a:p>
            <a:pPr marL="342900" indent="-342900">
              <a:buFont typeface="Arial" panose="020B0604020202020204" pitchFamily="34" charset="0"/>
              <a:buChar char="•"/>
            </a:pPr>
            <a:r>
              <a:rPr lang="fi-FI" dirty="0"/>
              <a:t>Lunastuskorvaukset verotetaan pääsääntöisesti luovutusvoittona ja niihin sovelletaan 80 % hankintameno-olettamaa</a:t>
            </a:r>
          </a:p>
          <a:p>
            <a:pPr marL="800100" lvl="1" indent="-342900">
              <a:buFont typeface="Arial" panose="020B0604020202020204" pitchFamily="34" charset="0"/>
              <a:buChar char="•"/>
            </a:pPr>
            <a:r>
              <a:rPr lang="fi-FI" dirty="0"/>
              <a:t>Veroprosentti määräytyy pääomatulojen veroprosentin mukaan eli joko 30 % (6 % hankintameno-olettaman jälkeen) tai 34 % (6,8 %) riippuen vuosittaisesta pääomatulosta</a:t>
            </a:r>
          </a:p>
          <a:p>
            <a:pPr marL="342900" indent="-342900">
              <a:buFont typeface="Arial" panose="020B0604020202020204" pitchFamily="34" charset="0"/>
              <a:buChar char="•"/>
            </a:pPr>
            <a:r>
              <a:rPr lang="fi-FI" dirty="0"/>
              <a:t>Edunvalvontakulut ovat pääosin verovapaita, pois lukien ansionmenetys ja muut veronalaiset tulot</a:t>
            </a:r>
          </a:p>
          <a:p>
            <a:pPr marL="342900" indent="-342900">
              <a:buFont typeface="Arial" panose="020B0604020202020204" pitchFamily="34" charset="0"/>
              <a:buChar char="•"/>
            </a:pPr>
            <a:r>
              <a:rPr lang="fi-FI" dirty="0"/>
              <a:t>Korvauksensaajan tulee oma-aloitteisesti tehdä veroilmoitus</a:t>
            </a:r>
          </a:p>
          <a:p>
            <a:pPr marL="342900" indent="-342900">
              <a:buFont typeface="Arial" panose="020B0604020202020204" pitchFamily="34" charset="0"/>
              <a:buChar char="•"/>
            </a:pPr>
            <a:r>
              <a:rPr lang="fi-FI" b="1" dirty="0"/>
              <a:t>Lisätietoja korvausten verotuksesta saat Verohallinnosta</a:t>
            </a:r>
          </a:p>
          <a:p>
            <a:pPr marL="800100" lvl="1" indent="-342900">
              <a:buFont typeface="Arial" panose="020B0604020202020204" pitchFamily="34" charset="0"/>
              <a:buChar char="•"/>
            </a:pPr>
            <a:r>
              <a:rPr lang="fi-FI" dirty="0"/>
              <a:t>Erityisesti maatalousharjoittajien kannattaa tarkistaa verotusasiat verottajalta, koska osa korvausosista voidaan verottaa maatalouden tulona</a:t>
            </a:r>
          </a:p>
        </p:txBody>
      </p:sp>
      <p:sp>
        <p:nvSpPr>
          <p:cNvPr id="4" name="Päivämäärän paikkamerkki 3">
            <a:extLst>
              <a:ext uri="{FF2B5EF4-FFF2-40B4-BE49-F238E27FC236}">
                <a16:creationId xmlns:a16="http://schemas.microsoft.com/office/drawing/2014/main" id="{EF358BE0-6D96-0243-2966-BF078712095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D90C5C9-6418-F4FB-EF96-12E75DF4236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AA6FCBE8-2D10-EB0B-1818-B4FBE14853D4}"/>
              </a:ext>
            </a:extLst>
          </p:cNvPr>
          <p:cNvSpPr>
            <a:spLocks noGrp="1"/>
          </p:cNvSpPr>
          <p:nvPr>
            <p:ph type="sldNum" sz="quarter" idx="12"/>
          </p:nvPr>
        </p:nvSpPr>
        <p:spPr/>
        <p:txBody>
          <a:bodyPr/>
          <a:lstStyle/>
          <a:p>
            <a:r>
              <a:rPr lang="fi-FI"/>
              <a:t>SIVU </a:t>
            </a:r>
            <a:fld id="{395C3D94-F3B0-4BF8-973B-87B4959310A4}" type="slidenum">
              <a:rPr lang="fi-FI" smtClean="0"/>
              <a:pPr/>
              <a:t>36</a:t>
            </a:fld>
            <a:endParaRPr lang="fi-FI" dirty="0"/>
          </a:p>
        </p:txBody>
      </p:sp>
    </p:spTree>
    <p:extLst>
      <p:ext uri="{BB962C8B-B14F-4D97-AF65-F5344CB8AC3E}">
        <p14:creationId xmlns:p14="http://schemas.microsoft.com/office/powerpoint/2010/main" val="617330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A19867E-DDE5-4BE7-22BB-38E8BF4ED56C}"/>
              </a:ext>
            </a:extLst>
          </p:cNvPr>
          <p:cNvSpPr txBox="1"/>
          <p:nvPr/>
        </p:nvSpPr>
        <p:spPr>
          <a:xfrm>
            <a:off x="2469847" y="1111624"/>
            <a:ext cx="7252306" cy="523220"/>
          </a:xfrm>
          <a:prstGeom prst="rect">
            <a:avLst/>
          </a:prstGeom>
          <a:noFill/>
        </p:spPr>
        <p:txBody>
          <a:bodyPr wrap="none" rtlCol="0">
            <a:spAutoFit/>
          </a:bodyPr>
          <a:lstStyle/>
          <a:p>
            <a:r>
              <a:rPr lang="fi-FI" sz="2800" b="1" dirty="0">
                <a:solidFill>
                  <a:srgbClr val="FF0000"/>
                </a:solidFill>
              </a:rPr>
              <a:t>Muistakaa toimittaa tilitietolomakkeet!</a:t>
            </a:r>
          </a:p>
        </p:txBody>
      </p:sp>
      <p:sp>
        <p:nvSpPr>
          <p:cNvPr id="3" name="Otsikko 2">
            <a:extLst>
              <a:ext uri="{FF2B5EF4-FFF2-40B4-BE49-F238E27FC236}">
                <a16:creationId xmlns:a16="http://schemas.microsoft.com/office/drawing/2014/main" id="{668BC2A9-5585-0339-DDC6-E9BD606AC83F}"/>
              </a:ext>
            </a:extLst>
          </p:cNvPr>
          <p:cNvSpPr>
            <a:spLocks noGrp="1"/>
          </p:cNvSpPr>
          <p:nvPr>
            <p:ph type="title"/>
          </p:nvPr>
        </p:nvSpPr>
        <p:spPr>
          <a:xfrm>
            <a:off x="2417855" y="2542667"/>
            <a:ext cx="6836981" cy="1039965"/>
          </a:xfrm>
        </p:spPr>
        <p:txBody>
          <a:bodyPr/>
          <a:lstStyle/>
          <a:p>
            <a:r>
              <a:rPr lang="fi-FI" dirty="0"/>
              <a:t>Toimitus on lopetettu, kiitos läsnäolijoille ja </a:t>
            </a:r>
            <a:r>
              <a:rPr lang="fi-FI"/>
              <a:t>hyvää kevättä</a:t>
            </a:r>
            <a:endParaRPr lang="fi-FI" dirty="0"/>
          </a:p>
        </p:txBody>
      </p:sp>
    </p:spTree>
    <p:extLst>
      <p:ext uri="{BB962C8B-B14F-4D97-AF65-F5344CB8AC3E}">
        <p14:creationId xmlns:p14="http://schemas.microsoft.com/office/powerpoint/2010/main" val="33046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00379-8FA9-4BC5-8A48-194893A091FB}"/>
              </a:ext>
            </a:extLst>
          </p:cNvPr>
          <p:cNvSpPr>
            <a:spLocks noGrp="1"/>
          </p:cNvSpPr>
          <p:nvPr>
            <p:ph type="title"/>
          </p:nvPr>
        </p:nvSpPr>
        <p:spPr/>
        <p:txBody>
          <a:bodyPr/>
          <a:lstStyle/>
          <a:p>
            <a:r>
              <a:rPr lang="fi-FI" dirty="0"/>
              <a:t>Lunastustoimituksen eteneminen</a:t>
            </a:r>
          </a:p>
        </p:txBody>
      </p:sp>
      <p:sp>
        <p:nvSpPr>
          <p:cNvPr id="3" name="Sisällön paikkamerkki 2">
            <a:extLst>
              <a:ext uri="{FF2B5EF4-FFF2-40B4-BE49-F238E27FC236}">
                <a16:creationId xmlns:a16="http://schemas.microsoft.com/office/drawing/2014/main" id="{D97F7ACD-10AC-426F-9EE6-CD0ACEA58F25}"/>
              </a:ext>
            </a:extLst>
          </p:cNvPr>
          <p:cNvSpPr>
            <a:spLocks noGrp="1"/>
          </p:cNvSpPr>
          <p:nvPr>
            <p:ph idx="1"/>
          </p:nvPr>
        </p:nvSpPr>
        <p:spPr>
          <a:xfrm>
            <a:off x="838200" y="2056999"/>
            <a:ext cx="10515600" cy="4299349"/>
          </a:xfrm>
        </p:spPr>
        <p:txBody>
          <a:bodyPr/>
          <a:lstStyle/>
          <a:p>
            <a:pPr marL="342900" indent="-342900">
              <a:buFont typeface="Arial" panose="020B0604020202020204" pitchFamily="34" charset="0"/>
              <a:buChar char="•"/>
            </a:pPr>
            <a:r>
              <a:rPr lang="fi-FI" dirty="0"/>
              <a:t>Vaatimusten, vastineiden ja maastohavaintojen perusteella lunastustoimikunta laatii lopullisen lunastuspäätöksen</a:t>
            </a:r>
          </a:p>
          <a:p>
            <a:pPr marL="342900" indent="-342900">
              <a:buFont typeface="Arial" panose="020B0604020202020204" pitchFamily="34" charset="0"/>
              <a:buChar char="•"/>
            </a:pPr>
            <a:r>
              <a:rPr lang="fi-FI" dirty="0"/>
              <a:t>Loppukokouksessa annetaan </a:t>
            </a:r>
            <a:r>
              <a:rPr lang="fi-FI" u="sng" dirty="0"/>
              <a:t>lunastuspäätös</a:t>
            </a:r>
            <a:r>
              <a:rPr lang="fi-FI" dirty="0"/>
              <a:t>, jossa muun muassa:</a:t>
            </a:r>
          </a:p>
          <a:p>
            <a:pPr marL="800100" lvl="1" indent="-342900">
              <a:buFont typeface="Arial" panose="020B0604020202020204" pitchFamily="34" charset="0"/>
              <a:buChar char="•"/>
            </a:pPr>
            <a:r>
              <a:rPr lang="fi-FI" sz="1800" dirty="0"/>
              <a:t>Vahvistetaan lunastettava omaisuus</a:t>
            </a:r>
          </a:p>
          <a:p>
            <a:pPr marL="800100" lvl="1" indent="-342900">
              <a:buFont typeface="Arial" panose="020B0604020202020204" pitchFamily="34" charset="0"/>
              <a:buChar char="•"/>
            </a:pPr>
            <a:r>
              <a:rPr lang="fi-FI" sz="1800" dirty="0"/>
              <a:t>Päätetään rajankäynneistä</a:t>
            </a:r>
          </a:p>
          <a:p>
            <a:pPr marL="800100" lvl="1" indent="-342900">
              <a:buFont typeface="Arial" panose="020B0604020202020204" pitchFamily="34" charset="0"/>
              <a:buChar char="•"/>
            </a:pPr>
            <a:r>
              <a:rPr lang="fi-FI" sz="1800" dirty="0"/>
              <a:t>Päätetään yksityistie- ja tilusjärjestelyistä</a:t>
            </a:r>
          </a:p>
          <a:p>
            <a:pPr marL="800100" lvl="1" indent="-342900">
              <a:buFont typeface="Arial" panose="020B0604020202020204" pitchFamily="34" charset="0"/>
              <a:buChar char="•"/>
            </a:pPr>
            <a:r>
              <a:rPr lang="fi-FI" sz="1800" dirty="0"/>
              <a:t>Määrätään lopulliset korvaukset ja niiden maksamistapa</a:t>
            </a:r>
          </a:p>
          <a:p>
            <a:pPr marL="342900" indent="-342900">
              <a:buFont typeface="Arial" panose="020B0604020202020204" pitchFamily="34" charset="0"/>
              <a:buChar char="•"/>
            </a:pPr>
            <a:r>
              <a:rPr lang="fi-FI" dirty="0"/>
              <a:t>Lopuksi selostetaan valitusmenettely</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39DC9661-A0D5-4704-80A6-FE94E1C943C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ECAE316-F930-4939-9926-B61EEBC3EA2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567809-147A-4DC7-A110-78B956C65B68}"/>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dirty="0"/>
          </a:p>
        </p:txBody>
      </p:sp>
      <p:sp>
        <p:nvSpPr>
          <p:cNvPr id="7" name="Suorakulmio 6">
            <a:extLst>
              <a:ext uri="{FF2B5EF4-FFF2-40B4-BE49-F238E27FC236}">
                <a16:creationId xmlns:a16="http://schemas.microsoft.com/office/drawing/2014/main" id="{ED691CAB-5B6C-4EB3-8CDA-71F7DA3DF829}"/>
              </a:ext>
            </a:extLst>
          </p:cNvPr>
          <p:cNvSpPr/>
          <p:nvPr/>
        </p:nvSpPr>
        <p:spPr>
          <a:xfrm>
            <a:off x="1742827" y="1529057"/>
            <a:ext cx="8706345" cy="348557"/>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kern="0" dirty="0">
                <a:solidFill>
                  <a:srgbClr val="000000"/>
                </a:solidFill>
              </a:rPr>
              <a:t>Alkukokous </a:t>
            </a:r>
            <a:r>
              <a:rPr lang="fi-FI" b="0" kern="0" dirty="0">
                <a:solidFill>
                  <a:srgbClr val="000000"/>
                </a:solidFill>
              </a:rPr>
              <a:t>&gt; </a:t>
            </a:r>
            <a:r>
              <a:rPr lang="fi-FI" kern="0" dirty="0">
                <a:solidFill>
                  <a:srgbClr val="000000"/>
                </a:solidFill>
              </a:rPr>
              <a:t>Haltuunotto</a:t>
            </a:r>
            <a:r>
              <a:rPr lang="fi-FI" b="0" kern="0" dirty="0">
                <a:solidFill>
                  <a:srgbClr val="000000"/>
                </a:solidFill>
              </a:rPr>
              <a:t> &gt; </a:t>
            </a:r>
            <a:r>
              <a:rPr lang="fi-FI" kern="0" dirty="0">
                <a:solidFill>
                  <a:srgbClr val="000000"/>
                </a:solidFill>
              </a:rPr>
              <a:t>Rakennustyöt</a:t>
            </a:r>
            <a:r>
              <a:rPr lang="fi-FI" b="0" kern="0" dirty="0">
                <a:solidFill>
                  <a:srgbClr val="000000"/>
                </a:solidFill>
              </a:rPr>
              <a:t> &gt; </a:t>
            </a:r>
            <a:r>
              <a:rPr lang="fi-FI" kern="0" dirty="0">
                <a:solidFill>
                  <a:srgbClr val="000000"/>
                </a:solidFill>
              </a:rPr>
              <a:t>Näyttökokous</a:t>
            </a:r>
            <a:r>
              <a:rPr lang="fi-FI" b="0" kern="0" dirty="0">
                <a:solidFill>
                  <a:srgbClr val="000000"/>
                </a:solidFill>
              </a:rPr>
              <a:t> &gt; </a:t>
            </a:r>
            <a:r>
              <a:rPr lang="fi-FI" b="1" kern="0" dirty="0">
                <a:solidFill>
                  <a:srgbClr val="000000"/>
                </a:solidFill>
              </a:rPr>
              <a:t>Loppukokous</a:t>
            </a:r>
          </a:p>
        </p:txBody>
      </p:sp>
    </p:spTree>
    <p:extLst>
      <p:ext uri="{BB962C8B-B14F-4D97-AF65-F5344CB8AC3E}">
        <p14:creationId xmlns:p14="http://schemas.microsoft.com/office/powerpoint/2010/main" val="263225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77C555-C4CD-8FCF-02F7-37CE81FC4C89}"/>
              </a:ext>
            </a:extLst>
          </p:cNvPr>
          <p:cNvSpPr>
            <a:spLocks noGrp="1"/>
          </p:cNvSpPr>
          <p:nvPr>
            <p:ph type="title"/>
          </p:nvPr>
        </p:nvSpPr>
        <p:spPr>
          <a:xfrm>
            <a:off x="838200" y="202428"/>
            <a:ext cx="10515600" cy="1325563"/>
          </a:xfrm>
        </p:spPr>
        <p:txBody>
          <a:bodyPr/>
          <a:lstStyle/>
          <a:p>
            <a:r>
              <a:rPr lang="fi-FI" dirty="0"/>
              <a:t>Asianosaisten kuuleminen</a:t>
            </a:r>
          </a:p>
        </p:txBody>
      </p:sp>
      <p:sp>
        <p:nvSpPr>
          <p:cNvPr id="3" name="Sisällön paikkamerkki 2">
            <a:extLst>
              <a:ext uri="{FF2B5EF4-FFF2-40B4-BE49-F238E27FC236}">
                <a16:creationId xmlns:a16="http://schemas.microsoft.com/office/drawing/2014/main" id="{616B33D0-4AC4-3691-29F8-3B4BFFE34D66}"/>
              </a:ext>
            </a:extLst>
          </p:cNvPr>
          <p:cNvSpPr>
            <a:spLocks noGrp="1"/>
          </p:cNvSpPr>
          <p:nvPr>
            <p:ph idx="1"/>
          </p:nvPr>
        </p:nvSpPr>
        <p:spPr>
          <a:xfrm>
            <a:off x="838200" y="1527991"/>
            <a:ext cx="10515600" cy="4299349"/>
          </a:xfrm>
        </p:spPr>
        <p:txBody>
          <a:bodyPr/>
          <a:lstStyle/>
          <a:p>
            <a:pPr marL="342900" indent="-342900">
              <a:buFont typeface="Arial" panose="020B0604020202020204" pitchFamily="34" charset="0"/>
              <a:buChar char="•"/>
            </a:pPr>
            <a:r>
              <a:rPr lang="fi-FI" dirty="0"/>
              <a:t>Kirjalliset vaatimukset on pyydetty toimittamaan 31.7.2023 mennessä</a:t>
            </a:r>
          </a:p>
          <a:p>
            <a:pPr marL="800100" lvl="1" indent="-342900">
              <a:buFont typeface="Arial" panose="020B0604020202020204" pitchFamily="34" charset="0"/>
              <a:buChar char="•"/>
            </a:pPr>
            <a:r>
              <a:rPr lang="fi-FI" dirty="0">
                <a:solidFill>
                  <a:schemeClr val="tx1"/>
                </a:solidFill>
              </a:rPr>
              <a:t>15 vaatimusta</a:t>
            </a:r>
          </a:p>
          <a:p>
            <a:pPr marL="342900" indent="-342900">
              <a:buFont typeface="Arial" panose="020B0604020202020204" pitchFamily="34" charset="0"/>
              <a:buChar char="•"/>
            </a:pPr>
            <a:r>
              <a:rPr lang="fi-FI" dirty="0"/>
              <a:t>Lunastaja on antanut vastineensa 20.11.2023</a:t>
            </a:r>
          </a:p>
          <a:p>
            <a:pPr marL="342900" indent="-342900">
              <a:buFont typeface="Arial" panose="020B0604020202020204" pitchFamily="34" charset="0"/>
              <a:buChar char="•"/>
            </a:pPr>
            <a:endParaRPr lang="fi-FI" b="1" dirty="0"/>
          </a:p>
          <a:p>
            <a:pPr marL="342900" indent="-342900">
              <a:buFont typeface="Arial" panose="020B0604020202020204" pitchFamily="34" charset="0"/>
              <a:buChar char="•"/>
            </a:pPr>
            <a:r>
              <a:rPr lang="fi-FI" b="1" dirty="0"/>
              <a:t>Vaatimusten läpikäynti?</a:t>
            </a:r>
            <a:endParaRPr lang="fi-FI" dirty="0"/>
          </a:p>
          <a:p>
            <a:pPr marL="342900" indent="-342900">
              <a:buFont typeface="Arial" panose="020B0604020202020204" pitchFamily="34" charset="0"/>
              <a:buChar char="•"/>
            </a:pPr>
            <a:r>
              <a:rPr lang="fi-FI" b="1" dirty="0"/>
              <a:t>Vastineiden läpikäynti?</a:t>
            </a:r>
          </a:p>
          <a:p>
            <a:pPr marL="342900" indent="-342900">
              <a:buFont typeface="Arial" panose="020B0604020202020204" pitchFamily="34" charset="0"/>
              <a:buChar char="•"/>
            </a:pPr>
            <a:r>
              <a:rPr lang="fi-FI" b="1" dirty="0"/>
              <a:t>Täydennykset vaatimuksiin?</a:t>
            </a:r>
          </a:p>
          <a:p>
            <a:pPr marL="800100" lvl="1" indent="-342900">
              <a:buFont typeface="Arial" panose="020B0604020202020204" pitchFamily="34" charset="0"/>
              <a:buChar char="•"/>
            </a:pPr>
            <a:r>
              <a:rPr lang="fi-FI" dirty="0"/>
              <a:t>Edunvalvontakulut esim. matkakulut</a:t>
            </a:r>
          </a:p>
        </p:txBody>
      </p:sp>
      <p:sp>
        <p:nvSpPr>
          <p:cNvPr id="4" name="Päivämäärän paikkamerkki 3">
            <a:extLst>
              <a:ext uri="{FF2B5EF4-FFF2-40B4-BE49-F238E27FC236}">
                <a16:creationId xmlns:a16="http://schemas.microsoft.com/office/drawing/2014/main" id="{50EEBE4C-7800-9AC2-6A4D-BFD17D8B616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D18394E3-4408-9761-3121-8DF910CEA93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0D1199A-96D7-228A-209C-C1E6D3BBCE31}"/>
              </a:ext>
            </a:extLst>
          </p:cNvPr>
          <p:cNvSpPr>
            <a:spLocks noGrp="1"/>
          </p:cNvSpPr>
          <p:nvPr>
            <p:ph type="sldNum" sz="quarter" idx="12"/>
          </p:nvPr>
        </p:nvSpPr>
        <p:spPr/>
        <p:txBody>
          <a:bodyPr/>
          <a:lstStyle/>
          <a:p>
            <a:r>
              <a:rPr lang="fi-FI"/>
              <a:t>SIVU </a:t>
            </a:r>
            <a:fld id="{395C3D94-F3B0-4BF8-973B-87B4959310A4}" type="slidenum">
              <a:rPr lang="fi-FI" smtClean="0"/>
              <a:pPr/>
              <a:t>5</a:t>
            </a:fld>
            <a:endParaRPr lang="fi-FI" dirty="0"/>
          </a:p>
        </p:txBody>
      </p:sp>
    </p:spTree>
    <p:extLst>
      <p:ext uri="{BB962C8B-B14F-4D97-AF65-F5344CB8AC3E}">
        <p14:creationId xmlns:p14="http://schemas.microsoft.com/office/powerpoint/2010/main" val="188808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51C372-0E3F-FD7C-016C-6EEB05921F81}"/>
              </a:ext>
            </a:extLst>
          </p:cNvPr>
          <p:cNvSpPr>
            <a:spLocks noGrp="1"/>
          </p:cNvSpPr>
          <p:nvPr>
            <p:ph type="title"/>
          </p:nvPr>
        </p:nvSpPr>
        <p:spPr/>
        <p:txBody>
          <a:bodyPr/>
          <a:lstStyle/>
          <a:p>
            <a:r>
              <a:rPr lang="fi-FI" dirty="0"/>
              <a:t>Päätösneuvottelu</a:t>
            </a:r>
          </a:p>
        </p:txBody>
      </p:sp>
      <p:sp>
        <p:nvSpPr>
          <p:cNvPr id="3" name="Sisällön paikkamerkki 2">
            <a:extLst>
              <a:ext uri="{FF2B5EF4-FFF2-40B4-BE49-F238E27FC236}">
                <a16:creationId xmlns:a16="http://schemas.microsoft.com/office/drawing/2014/main" id="{5D0D4DB3-3A1F-491F-7C4A-D5F81DEBC128}"/>
              </a:ext>
            </a:extLst>
          </p:cNvPr>
          <p:cNvSpPr>
            <a:spLocks noGrp="1"/>
          </p:cNvSpPr>
          <p:nvPr>
            <p:ph idx="1"/>
          </p:nvPr>
        </p:nvSpPr>
        <p:spPr/>
        <p:txBody>
          <a:bodyPr/>
          <a:lstStyle/>
          <a:p>
            <a:pPr marL="342900" indent="-342900">
              <a:buFont typeface="Arial" panose="020B0604020202020204" pitchFamily="34" charset="0"/>
              <a:buChar char="•"/>
            </a:pPr>
            <a:r>
              <a:rPr lang="fi-FI" dirty="0"/>
              <a:t>Lunastustoimikunta on alustavasti neuvotellut päätöksistä 6.3.2024</a:t>
            </a:r>
          </a:p>
          <a:p>
            <a:pPr marL="342900" indent="-342900">
              <a:buFont typeface="Arial" panose="020B0604020202020204" pitchFamily="34" charset="0"/>
              <a:buChar char="•"/>
            </a:pPr>
            <a:r>
              <a:rPr lang="fi-FI" dirty="0"/>
              <a:t>Loppukokouksen kuulemisen jälkeen pidetään vielä lyhyehkö (?) loppuneuvottelu päätöksistä</a:t>
            </a:r>
          </a:p>
          <a:p>
            <a:pPr marL="342900" indent="-342900">
              <a:buFont typeface="Arial" panose="020B0604020202020204" pitchFamily="34" charset="0"/>
              <a:buChar char="•"/>
            </a:pPr>
            <a:r>
              <a:rPr lang="fi-FI" dirty="0"/>
              <a:t>Päätösneuvottelun jälkeen julistetaan </a:t>
            </a:r>
            <a:r>
              <a:rPr lang="fi-FI" b="1" dirty="0"/>
              <a:t>lunastuspäätös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solidFill>
                  <a:srgbClr val="FF0000"/>
                </a:solidFill>
              </a:rPr>
              <a:t>HUOM. Päätösneuvottelun jälkeen vaatimuksia ei enää oteta vastaan!</a:t>
            </a:r>
          </a:p>
        </p:txBody>
      </p:sp>
      <p:sp>
        <p:nvSpPr>
          <p:cNvPr id="4" name="Päivämäärän paikkamerkki 3">
            <a:extLst>
              <a:ext uri="{FF2B5EF4-FFF2-40B4-BE49-F238E27FC236}">
                <a16:creationId xmlns:a16="http://schemas.microsoft.com/office/drawing/2014/main" id="{834F55E6-34A5-D132-B943-A52F6F632B7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9AD45E89-2056-7BF3-04DB-9CE662E48AF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D493D2-19C5-A544-38BA-94B57F1E625B}"/>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dirty="0"/>
          </a:p>
        </p:txBody>
      </p:sp>
    </p:spTree>
    <p:extLst>
      <p:ext uri="{BB962C8B-B14F-4D97-AF65-F5344CB8AC3E}">
        <p14:creationId xmlns:p14="http://schemas.microsoft.com/office/powerpoint/2010/main" val="185946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67B74-705A-E01C-E4BC-783C15EE47E6}"/>
              </a:ext>
            </a:extLst>
          </p:cNvPr>
          <p:cNvSpPr>
            <a:spLocks noGrp="1"/>
          </p:cNvSpPr>
          <p:nvPr>
            <p:ph type="title"/>
          </p:nvPr>
        </p:nvSpPr>
        <p:spPr>
          <a:xfrm>
            <a:off x="230188" y="471488"/>
            <a:ext cx="10512425" cy="1324800"/>
          </a:xfrm>
        </p:spPr>
        <p:txBody>
          <a:bodyPr>
            <a:normAutofit/>
          </a:bodyPr>
          <a:lstStyle/>
          <a:p>
            <a:r>
              <a:rPr lang="fi-FI" dirty="0"/>
              <a:t>Lunastuspäätös / yleistä</a:t>
            </a:r>
          </a:p>
        </p:txBody>
      </p:sp>
      <p:sp>
        <p:nvSpPr>
          <p:cNvPr id="3" name="Sisällön paikkamerkki 2">
            <a:extLst>
              <a:ext uri="{FF2B5EF4-FFF2-40B4-BE49-F238E27FC236}">
                <a16:creationId xmlns:a16="http://schemas.microsoft.com/office/drawing/2014/main" id="{D2D9C152-DA7E-2FCD-D51E-FCAC012981DD}"/>
              </a:ext>
            </a:extLst>
          </p:cNvPr>
          <p:cNvSpPr>
            <a:spLocks noGrp="1"/>
          </p:cNvSpPr>
          <p:nvPr>
            <p:ph type="body" sz="half" idx="2"/>
          </p:nvPr>
        </p:nvSpPr>
        <p:spPr>
          <a:xfrm>
            <a:off x="412376" y="1389981"/>
            <a:ext cx="5773271" cy="4326700"/>
          </a:xfrm>
        </p:spPr>
        <p:txBody>
          <a:bodyPr/>
          <a:lstStyle/>
          <a:p>
            <a:pPr marL="342900" indent="-342900">
              <a:buFont typeface="Arial" panose="020B0604020202020204" pitchFamily="34" charset="0"/>
              <a:buChar char="•"/>
            </a:pPr>
            <a:r>
              <a:rPr lang="fi-FI" dirty="0">
                <a:solidFill>
                  <a:schemeClr val="tx1"/>
                </a:solidFill>
              </a:rPr>
              <a:t>Hankkeessa on rakennettu uusi n. 303 km pitkä Petäjävesi-Pyhänselkä 400 kV voimajohto. Tämä toimitus koskee Reisjärveä ja </a:t>
            </a:r>
            <a:r>
              <a:rPr lang="fi-FI" dirty="0" err="1">
                <a:solidFill>
                  <a:schemeClr val="tx1"/>
                </a:solidFill>
              </a:rPr>
              <a:t>Pihtiputaata</a:t>
            </a:r>
            <a:r>
              <a:rPr lang="fi-FI" dirty="0">
                <a:solidFill>
                  <a:schemeClr val="tx1"/>
                </a:solidFill>
              </a:rPr>
              <a:t> n. 23 km osalta. Hankkeella on vahvistettu kantaverkkoa. Voimajohtohankkeen rakennustyöt ovat valmistuneet syksyllä 2022.</a:t>
            </a:r>
          </a:p>
          <a:p>
            <a:pPr marL="342900" indent="-342900">
              <a:buFont typeface="Arial" panose="020B0604020202020204" pitchFamily="34" charset="0"/>
              <a:buChar char="•"/>
            </a:pPr>
            <a:r>
              <a:rPr lang="fi-FI" dirty="0">
                <a:solidFill>
                  <a:schemeClr val="tx1"/>
                </a:solidFill>
              </a:rPr>
              <a:t>Kohteessa on voimassa Kuivajärven alueen rantaosayleiskaava ja </a:t>
            </a:r>
            <a:r>
              <a:rPr lang="fi-FI" dirty="0" err="1">
                <a:solidFill>
                  <a:schemeClr val="tx1"/>
                </a:solidFill>
              </a:rPr>
              <a:t>Valkeisjärven</a:t>
            </a:r>
            <a:r>
              <a:rPr lang="fi-FI" dirty="0">
                <a:solidFill>
                  <a:schemeClr val="tx1"/>
                </a:solidFill>
              </a:rPr>
              <a:t> ranta-asemakaava</a:t>
            </a:r>
          </a:p>
          <a:p>
            <a:pPr marL="342900" indent="-342900">
              <a:buFont typeface="Arial" panose="020B0604020202020204" pitchFamily="34" charset="0"/>
              <a:buChar char="•"/>
            </a:pPr>
            <a:r>
              <a:rPr lang="fi-FI" dirty="0">
                <a:solidFill>
                  <a:schemeClr val="tx1"/>
                </a:solidFill>
              </a:rPr>
              <a:t>Uusi 400 kV korvaa Pyhäkoski-Petäjävesi 220 kV johdon. Linjan vieressä samalla johtokäytävällä kulkee Petäjävesi-Nuojua 220 </a:t>
            </a:r>
            <a:r>
              <a:rPr lang="fi-FI" dirty="0" err="1">
                <a:solidFill>
                  <a:schemeClr val="tx1"/>
                </a:solidFill>
              </a:rPr>
              <a:t>kV.</a:t>
            </a:r>
            <a:r>
              <a:rPr lang="fi-FI" dirty="0">
                <a:solidFill>
                  <a:schemeClr val="tx1"/>
                </a:solidFill>
              </a:rPr>
              <a:t> </a:t>
            </a:r>
          </a:p>
        </p:txBody>
      </p:sp>
      <p:sp>
        <p:nvSpPr>
          <p:cNvPr id="4" name="Päivämäärän paikkamerkki 3">
            <a:extLst>
              <a:ext uri="{FF2B5EF4-FFF2-40B4-BE49-F238E27FC236}">
                <a16:creationId xmlns:a16="http://schemas.microsoft.com/office/drawing/2014/main" id="{AB3DBD26-7FE0-3A1B-A576-28F77B040D3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C6B55ADD-4750-E745-598C-0EC2A318DA22}"/>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dirty="0"/>
          </a:p>
        </p:txBody>
      </p:sp>
      <p:sp>
        <p:nvSpPr>
          <p:cNvPr id="5" name="Alatunnisteen paikkamerkki 4">
            <a:extLst>
              <a:ext uri="{FF2B5EF4-FFF2-40B4-BE49-F238E27FC236}">
                <a16:creationId xmlns:a16="http://schemas.microsoft.com/office/drawing/2014/main" id="{87154F5A-2E32-2A43-796C-4914BD0D1F87}"/>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BF7D4088-EF67-A1FA-3D64-466C8E975DA2}"/>
              </a:ext>
            </a:extLst>
          </p:cNvPr>
          <p:cNvPicPr>
            <a:picLocks noChangeAspect="1"/>
          </p:cNvPicPr>
          <p:nvPr/>
        </p:nvPicPr>
        <p:blipFill>
          <a:blip r:embed="rId2"/>
          <a:stretch>
            <a:fillRect/>
          </a:stretch>
        </p:blipFill>
        <p:spPr>
          <a:xfrm>
            <a:off x="6675090" y="0"/>
            <a:ext cx="5583279" cy="6858000"/>
          </a:xfrm>
          <a:prstGeom prst="rect">
            <a:avLst/>
          </a:prstGeom>
        </p:spPr>
      </p:pic>
    </p:spTree>
    <p:extLst>
      <p:ext uri="{BB962C8B-B14F-4D97-AF65-F5344CB8AC3E}">
        <p14:creationId xmlns:p14="http://schemas.microsoft.com/office/powerpoint/2010/main" val="42788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6C79C806-8D49-1B3F-3012-B4BE0E4571D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738572D-8B9B-0E6D-319F-AC146C24E740}"/>
              </a:ext>
            </a:extLst>
          </p:cNvPr>
          <p:cNvSpPr>
            <a:spLocks noGrp="1"/>
          </p:cNvSpPr>
          <p:nvPr>
            <p:ph type="sldNum" sz="quarter" idx="12"/>
          </p:nvPr>
        </p:nvSpPr>
        <p:spPr/>
        <p:txBody>
          <a:bodyPr/>
          <a:lstStyle/>
          <a:p>
            <a:r>
              <a:rPr lang="fi-FI"/>
              <a:t>SIVU </a:t>
            </a:r>
            <a:fld id="{395C3D94-F3B0-4BF8-973B-87B4959310A4}" type="slidenum">
              <a:rPr lang="fi-FI" smtClean="0"/>
              <a:pPr/>
              <a:t>8</a:t>
            </a:fld>
            <a:endParaRPr lang="fi-FI" dirty="0"/>
          </a:p>
        </p:txBody>
      </p:sp>
      <p:sp>
        <p:nvSpPr>
          <p:cNvPr id="7" name="Alatunnisteen paikkamerkki 6">
            <a:extLst>
              <a:ext uri="{FF2B5EF4-FFF2-40B4-BE49-F238E27FC236}">
                <a16:creationId xmlns:a16="http://schemas.microsoft.com/office/drawing/2014/main" id="{994F0B66-D260-4135-612B-434CF772F471}"/>
              </a:ext>
            </a:extLst>
          </p:cNvPr>
          <p:cNvSpPr>
            <a:spLocks noGrp="1"/>
          </p:cNvSpPr>
          <p:nvPr>
            <p:ph type="ftr" sz="quarter" idx="11"/>
          </p:nvPr>
        </p:nvSpPr>
        <p:spPr/>
        <p:txBody>
          <a:bodyPr/>
          <a:lstStyle/>
          <a:p>
            <a:endParaRPr lang="fi-FI" dirty="0"/>
          </a:p>
        </p:txBody>
      </p:sp>
      <p:pic>
        <p:nvPicPr>
          <p:cNvPr id="3" name="Kuva 2">
            <a:extLst>
              <a:ext uri="{FF2B5EF4-FFF2-40B4-BE49-F238E27FC236}">
                <a16:creationId xmlns:a16="http://schemas.microsoft.com/office/drawing/2014/main" id="{B0F24831-5FA8-7224-D83C-6D022F5C3B71}"/>
              </a:ext>
            </a:extLst>
          </p:cNvPr>
          <p:cNvPicPr>
            <a:picLocks noChangeAspect="1"/>
          </p:cNvPicPr>
          <p:nvPr/>
        </p:nvPicPr>
        <p:blipFill>
          <a:blip r:embed="rId2"/>
          <a:stretch>
            <a:fillRect/>
          </a:stretch>
        </p:blipFill>
        <p:spPr>
          <a:xfrm>
            <a:off x="188388" y="0"/>
            <a:ext cx="4165916" cy="6858000"/>
          </a:xfrm>
          <a:prstGeom prst="rect">
            <a:avLst/>
          </a:prstGeom>
        </p:spPr>
      </p:pic>
      <p:pic>
        <p:nvPicPr>
          <p:cNvPr id="8" name="Kuva 7">
            <a:extLst>
              <a:ext uri="{FF2B5EF4-FFF2-40B4-BE49-F238E27FC236}">
                <a16:creationId xmlns:a16="http://schemas.microsoft.com/office/drawing/2014/main" id="{E540F871-E4A9-BF30-D5B0-152EDACE4F0A}"/>
              </a:ext>
            </a:extLst>
          </p:cNvPr>
          <p:cNvPicPr>
            <a:picLocks noChangeAspect="1"/>
          </p:cNvPicPr>
          <p:nvPr/>
        </p:nvPicPr>
        <p:blipFill>
          <a:blip r:embed="rId3"/>
          <a:stretch>
            <a:fillRect/>
          </a:stretch>
        </p:blipFill>
        <p:spPr>
          <a:xfrm>
            <a:off x="5493943" y="-136526"/>
            <a:ext cx="5582682" cy="6858000"/>
          </a:xfrm>
          <a:prstGeom prst="rect">
            <a:avLst/>
          </a:prstGeom>
        </p:spPr>
      </p:pic>
      <p:sp>
        <p:nvSpPr>
          <p:cNvPr id="10" name="Otsikko 9">
            <a:extLst>
              <a:ext uri="{FF2B5EF4-FFF2-40B4-BE49-F238E27FC236}">
                <a16:creationId xmlns:a16="http://schemas.microsoft.com/office/drawing/2014/main" id="{C5CDCB03-AF4B-BB8F-DFFD-70AA28742788}"/>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171343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FBD7D-1961-72EB-F3A8-8D6FF0370C26}"/>
              </a:ext>
            </a:extLst>
          </p:cNvPr>
          <p:cNvSpPr>
            <a:spLocks noGrp="1"/>
          </p:cNvSpPr>
          <p:nvPr>
            <p:ph type="title"/>
          </p:nvPr>
        </p:nvSpPr>
        <p:spPr>
          <a:xfrm>
            <a:off x="230187" y="243598"/>
            <a:ext cx="10512425" cy="1324800"/>
          </a:xfrm>
        </p:spPr>
        <p:txBody>
          <a:bodyPr>
            <a:normAutofit fontScale="90000"/>
          </a:bodyPr>
          <a:lstStyle/>
          <a:p>
            <a:r>
              <a:rPr lang="fi-FI" dirty="0"/>
              <a:t>Lunastuspäätös / </a:t>
            </a:r>
            <a:br>
              <a:rPr lang="fi-FI" dirty="0"/>
            </a:br>
            <a:r>
              <a:rPr lang="fi-FI" dirty="0"/>
              <a:t>kohteen vahvistaminen</a:t>
            </a:r>
          </a:p>
        </p:txBody>
      </p:sp>
      <p:sp>
        <p:nvSpPr>
          <p:cNvPr id="3" name="Tekstin paikkamerkki 2">
            <a:extLst>
              <a:ext uri="{FF2B5EF4-FFF2-40B4-BE49-F238E27FC236}">
                <a16:creationId xmlns:a16="http://schemas.microsoft.com/office/drawing/2014/main" id="{08477096-AB1F-6765-B6B5-20F5C1AD2A9D}"/>
              </a:ext>
            </a:extLst>
          </p:cNvPr>
          <p:cNvSpPr>
            <a:spLocks noGrp="1"/>
          </p:cNvSpPr>
          <p:nvPr>
            <p:ph type="body" sz="half" idx="2"/>
          </p:nvPr>
        </p:nvSpPr>
        <p:spPr>
          <a:xfrm>
            <a:off x="0" y="1704924"/>
            <a:ext cx="5764306" cy="5153076"/>
          </a:xfrm>
        </p:spPr>
        <p:txBody>
          <a:bodyPr/>
          <a:lstStyle/>
          <a:p>
            <a:pPr marL="342900" indent="-342900">
              <a:buFont typeface="Arial" panose="020B0604020202020204" pitchFamily="34" charset="0"/>
              <a:buChar char="•"/>
            </a:pPr>
            <a:r>
              <a:rPr lang="fi-FI" sz="1600" dirty="0"/>
              <a:t>Johtoaukean leveys 42 metriä</a:t>
            </a:r>
          </a:p>
          <a:p>
            <a:pPr marL="342900" indent="-342900">
              <a:buFont typeface="Arial" panose="020B0604020202020204" pitchFamily="34" charset="0"/>
              <a:buChar char="•"/>
            </a:pPr>
            <a:r>
              <a:rPr lang="fi-FI" sz="1600" dirty="0"/>
              <a:t>Johtoaukean molemmilla puolilla 10 m reunavyöhykkeet, joilla puuston kasvu on rajoitettu</a:t>
            </a:r>
          </a:p>
          <a:p>
            <a:pPr marL="342900" indent="-342900">
              <a:buFont typeface="Arial" panose="020B0604020202020204" pitchFamily="34" charset="0"/>
              <a:buChar char="•"/>
            </a:pPr>
            <a:r>
              <a:rPr lang="fi-FI" sz="1600" dirty="0"/>
              <a:t>Vanha 220 kV johto on korvattu uudella 400 kV johdolla, jolloin johtokäytävä levenee n. 8 metriä.</a:t>
            </a:r>
          </a:p>
          <a:p>
            <a:pPr marL="342900" indent="-342900">
              <a:buFont typeface="Arial" panose="020B0604020202020204" pitchFamily="34" charset="0"/>
              <a:buChar char="•"/>
            </a:pPr>
            <a:r>
              <a:rPr lang="fi-FI" sz="1600" dirty="0"/>
              <a:t>Rakennusrajoitus koskee koko johtoaluetta</a:t>
            </a:r>
          </a:p>
          <a:p>
            <a:pPr marL="342900" indent="-342900">
              <a:buFont typeface="Arial" panose="020B0604020202020204" pitchFamily="34" charset="0"/>
              <a:buChar char="•"/>
            </a:pPr>
            <a:r>
              <a:rPr lang="fi-FI" sz="1600" dirty="0"/>
              <a:t>Lunastettava alue on tarkemmin osoitettu toimituskartalla</a:t>
            </a:r>
          </a:p>
          <a:p>
            <a:pPr marL="342900" indent="-342900">
              <a:buFont typeface="Arial" panose="020B0604020202020204" pitchFamily="34" charset="0"/>
              <a:buChar char="•"/>
            </a:pPr>
            <a:r>
              <a:rPr lang="fi-FI" sz="1600" dirty="0"/>
              <a:t>Oikeudet ja rajoitukset vahvistetaan lunastusluvan mukaisesti</a:t>
            </a:r>
          </a:p>
          <a:p>
            <a:pPr marL="342900" indent="-342900">
              <a:buFont typeface="Arial" panose="020B0604020202020204" pitchFamily="34" charset="0"/>
              <a:buChar char="•"/>
            </a:pPr>
            <a:r>
              <a:rPr lang="fi-FI" sz="1600" dirty="0"/>
              <a:t>Toimituksessa lunastetaan pysyvä käyttöoikeus, joka merkitään kiinteistörekisteriin. Käyttöoikeus merkitään ylikunnallisesti sähköasemalta sähköasemalle useamman toimituksen alueella.</a:t>
            </a:r>
          </a:p>
        </p:txBody>
      </p:sp>
      <p:sp>
        <p:nvSpPr>
          <p:cNvPr id="5" name="Päivämäärän paikkamerkki 4">
            <a:extLst>
              <a:ext uri="{FF2B5EF4-FFF2-40B4-BE49-F238E27FC236}">
                <a16:creationId xmlns:a16="http://schemas.microsoft.com/office/drawing/2014/main" id="{8C92857E-DE66-3626-9581-430AB4CEBE3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3AAC0314-9FFD-D224-8B87-EB5021CFB581}"/>
              </a:ext>
            </a:extLst>
          </p:cNvPr>
          <p:cNvSpPr>
            <a:spLocks noGrp="1"/>
          </p:cNvSpPr>
          <p:nvPr>
            <p:ph type="sldNum" sz="quarter" idx="12"/>
          </p:nvPr>
        </p:nvSpPr>
        <p:spPr/>
        <p:txBody>
          <a:bodyPr/>
          <a:lstStyle/>
          <a:p>
            <a:r>
              <a:rPr lang="fi-FI" dirty="0"/>
              <a:t>SIVU </a:t>
            </a:r>
            <a:fld id="{395C3D94-F3B0-4BF8-973B-87B4959310A4}" type="slidenum">
              <a:rPr lang="fi-FI" smtClean="0"/>
              <a:pPr/>
              <a:t>9</a:t>
            </a:fld>
            <a:endParaRPr lang="fi-FI" dirty="0"/>
          </a:p>
        </p:txBody>
      </p:sp>
      <p:sp>
        <p:nvSpPr>
          <p:cNvPr id="7" name="Alatunnisteen paikkamerkki 6">
            <a:extLst>
              <a:ext uri="{FF2B5EF4-FFF2-40B4-BE49-F238E27FC236}">
                <a16:creationId xmlns:a16="http://schemas.microsoft.com/office/drawing/2014/main" id="{1E4E15E6-A5F0-6575-A633-9A6381088FA5}"/>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3D4485A3-25B8-8C26-A0C7-7E91F08E6086}"/>
              </a:ext>
            </a:extLst>
          </p:cNvPr>
          <p:cNvPicPr>
            <a:picLocks noChangeAspect="1"/>
          </p:cNvPicPr>
          <p:nvPr/>
        </p:nvPicPr>
        <p:blipFill>
          <a:blip r:embed="rId2"/>
          <a:stretch>
            <a:fillRect/>
          </a:stretch>
        </p:blipFill>
        <p:spPr>
          <a:xfrm>
            <a:off x="6033150" y="-5176"/>
            <a:ext cx="6177435" cy="6858000"/>
          </a:xfrm>
          <a:prstGeom prst="rect">
            <a:avLst/>
          </a:prstGeom>
        </p:spPr>
      </p:pic>
    </p:spTree>
    <p:extLst>
      <p:ext uri="{BB962C8B-B14F-4D97-AF65-F5344CB8AC3E}">
        <p14:creationId xmlns:p14="http://schemas.microsoft.com/office/powerpoint/2010/main" val="3307564473"/>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kalvopohja-2021-FIN.pptx" id="{8CEF6954-6CA3-4093-83B0-5271DA8715A7}" vid="{FEA509AC-AA3A-4A28-94BF-7D0EC036F1D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11f4d4-235f-4a73-be48-5c9c481345bc">
      <Terms xmlns="http://schemas.microsoft.com/office/infopath/2007/PartnerControls"/>
    </lcf76f155ced4ddcb4097134ff3c332f>
    <TaxCatchAll xmlns="ec23da9f-836b-4855-aefc-1b0ac7a2d3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5271287278E075469A3C5331FC4F58A1" ma:contentTypeVersion="16" ma:contentTypeDescription="Luo uusi asiakirja." ma:contentTypeScope="" ma:versionID="413bf18175fd4dd2f44b6d23dee2edb4">
  <xsd:schema xmlns:xsd="http://www.w3.org/2001/XMLSchema" xmlns:xs="http://www.w3.org/2001/XMLSchema" xmlns:p="http://schemas.microsoft.com/office/2006/metadata/properties" xmlns:ns2="9d11f4d4-235f-4a73-be48-5c9c481345bc" xmlns:ns3="ec23da9f-836b-4855-aefc-1b0ac7a2d33e" targetNamespace="http://schemas.microsoft.com/office/2006/metadata/properties" ma:root="true" ma:fieldsID="510eee47b40d5322d37587e6b725f9ab" ns2:_="" ns3:_="">
    <xsd:import namespace="9d11f4d4-235f-4a73-be48-5c9c481345bc"/>
    <xsd:import namespace="ec23da9f-836b-4855-aefc-1b0ac7a2d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1f4d4-235f-4a73-be48-5c9c48134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b1b57b5c-250e-4870-960d-b632009de2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23da9f-836b-4855-aefc-1b0ac7a2d33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a8aaf7d-28e3-45c3-a77f-bda056612855}" ma:internalName="TaxCatchAll" ma:showField="CatchAllData" ma:web="ec23da9f-836b-4855-aefc-1b0ac7a2d33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5472C-419A-47A5-9FE1-DC09C30C972C}">
  <ds:schemaRefs>
    <ds:schemaRef ds:uri="http://schemas.microsoft.com/office/2006/metadata/properties"/>
    <ds:schemaRef ds:uri="http://schemas.microsoft.com/office/infopath/2007/PartnerControls"/>
    <ds:schemaRef ds:uri="9d11f4d4-235f-4a73-be48-5c9c481345bc"/>
    <ds:schemaRef ds:uri="ec23da9f-836b-4855-aefc-1b0ac7a2d33e"/>
  </ds:schemaRefs>
</ds:datastoreItem>
</file>

<file path=customXml/itemProps2.xml><?xml version="1.0" encoding="utf-8"?>
<ds:datastoreItem xmlns:ds="http://schemas.openxmlformats.org/officeDocument/2006/customXml" ds:itemID="{86D70511-9C20-4E06-A4B6-51CFC7B77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1f4d4-235f-4a73-be48-5c9c481345bc"/>
    <ds:schemaRef ds:uri="ec23da9f-836b-4855-aefc-1b0ac7a2d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059722-EDF1-4D30-B28E-0F2CE02B0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MML-kalvopohja-2021-FIN</Template>
  <TotalTime>2536</TotalTime>
  <Words>2449</Words>
  <Application>Microsoft Office PowerPoint</Application>
  <PresentationFormat>Laajakuva</PresentationFormat>
  <Paragraphs>293</Paragraphs>
  <Slides>37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37</vt:i4>
      </vt:variant>
    </vt:vector>
  </HeadingPairs>
  <TitlesOfParts>
    <vt:vector size="41" baseType="lpstr">
      <vt:lpstr>Arial</vt:lpstr>
      <vt:lpstr>Calibri</vt:lpstr>
      <vt:lpstr>Daytona</vt:lpstr>
      <vt:lpstr>MML-teema</vt:lpstr>
      <vt:lpstr>Voimajohtoalueen lunastustoimitus</vt:lpstr>
      <vt:lpstr>Tiedottaminen ja kokouksen laillisuus</vt:lpstr>
      <vt:lpstr>Lunastusluvan lainvoimaisuus</vt:lpstr>
      <vt:lpstr>Lunastustoimituksen eteneminen</vt:lpstr>
      <vt:lpstr>Asianosaisten kuuleminen</vt:lpstr>
      <vt:lpstr>Päätösneuvottelu</vt:lpstr>
      <vt:lpstr>Lunastuspäätös / yleistä</vt:lpstr>
      <vt:lpstr>PowerPoint-esitys</vt:lpstr>
      <vt:lpstr>Lunastuspäätös /  kohteen vahvistaminen</vt:lpstr>
      <vt:lpstr>Lunastuspäätös / rajankäynnit ja yksityistiet</vt:lpstr>
      <vt:lpstr>Lunastuspäätös / korvausten määräämisen lähtökohta</vt:lpstr>
      <vt:lpstr>Lunastuspäätös / kohteenkorvauksen lähtökohta</vt:lpstr>
      <vt:lpstr>Lunastuspäätös / metsämaan korvaus</vt:lpstr>
      <vt:lpstr>Metsämaa jatkuu</vt:lpstr>
      <vt:lpstr>Metsämaa jatkuu</vt:lpstr>
      <vt:lpstr>Metsämaan kokonaiskorvaus</vt:lpstr>
      <vt:lpstr>Metsän pirstoutumishaitta</vt:lpstr>
      <vt:lpstr>Energiapuu</vt:lpstr>
      <vt:lpstr>Hukkaan menneet metsänparannustyöt</vt:lpstr>
      <vt:lpstr>Lunastuspäätös / pellon korvaus</vt:lpstr>
      <vt:lpstr>Lunastuspäätös / peltohaitat</vt:lpstr>
      <vt:lpstr>Lunastuspäätös / peltohaitat osa 2</vt:lpstr>
      <vt:lpstr>Lunastuspäätös / rakentamaton rantarakennuspaikka</vt:lpstr>
      <vt:lpstr>Lunastuspäätös / rakennettu rakennuspaikka</vt:lpstr>
      <vt:lpstr>Lunastuspäätös / rakennettu rantarakennuspaikka</vt:lpstr>
      <vt:lpstr>Lunastuspäätös / maisemahaitta</vt:lpstr>
      <vt:lpstr>Lunastuspäätös / maisemahaitta jatkuu</vt:lpstr>
      <vt:lpstr>Lunastuspäätös / muut kohteenkorvaukset</vt:lpstr>
      <vt:lpstr>Lunastuspäätös / edunvalvontakulut</vt:lpstr>
      <vt:lpstr>Lunastuspäätös / kiinteistökohtaiset päätökset</vt:lpstr>
      <vt:lpstr>Lunastuspäätös / indeksikorotus ja korko</vt:lpstr>
      <vt:lpstr>Korvausten maksaminen</vt:lpstr>
      <vt:lpstr>Toimituskustannukset</vt:lpstr>
      <vt:lpstr>Asiakirjat ja rekisteröinti</vt:lpstr>
      <vt:lpstr>Muutoksenhaku</vt:lpstr>
      <vt:lpstr>Korvausten verotus</vt:lpstr>
      <vt:lpstr>Toimitus on lopetettu, kiitos läsnäolijoille ja hyvää kevättä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Voimajohtoalueen lunastustoimitus</dc:title>
  <dc:creator>Viitanen Samu</dc:creator>
  <cp:lastModifiedBy>Raappana Mirva</cp:lastModifiedBy>
  <cp:revision>230</cp:revision>
  <dcterms:created xsi:type="dcterms:W3CDTF">2021-12-15T13:13:52Z</dcterms:created>
  <dcterms:modified xsi:type="dcterms:W3CDTF">2024-04-30T12:03:09Z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0x0101005271287278E075469A3C5331FC4F58A1</vt:lpwstr>
  </property>
  <property fmtid="{D5CDD505-2E9C-101B-9397-08002B2CF9AE}" pid="3" name="MediaServiceImageTags">
    <vt:lpwstr/>
  </property>
</Properties>
</file>