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6" r:id="rId5"/>
    <p:sldId id="266" r:id="rId6"/>
    <p:sldId id="313" r:id="rId7"/>
    <p:sldId id="278" r:id="rId8"/>
    <p:sldId id="286" r:id="rId9"/>
    <p:sldId id="287" r:id="rId10"/>
    <p:sldId id="289" r:id="rId11"/>
    <p:sldId id="312" r:id="rId12"/>
    <p:sldId id="290" r:id="rId13"/>
    <p:sldId id="291" r:id="rId14"/>
    <p:sldId id="292" r:id="rId15"/>
    <p:sldId id="293" r:id="rId16"/>
    <p:sldId id="294" r:id="rId17"/>
    <p:sldId id="295" r:id="rId18"/>
    <p:sldId id="296" r:id="rId19"/>
    <p:sldId id="297" r:id="rId20"/>
    <p:sldId id="321" r:id="rId21"/>
    <p:sldId id="304" r:id="rId22"/>
    <p:sldId id="315" r:id="rId23"/>
    <p:sldId id="316" r:id="rId24"/>
    <p:sldId id="298" r:id="rId25"/>
    <p:sldId id="299" r:id="rId26"/>
    <p:sldId id="300" r:id="rId27"/>
    <p:sldId id="319" r:id="rId28"/>
    <p:sldId id="320" r:id="rId29"/>
    <p:sldId id="302" r:id="rId30"/>
    <p:sldId id="317" r:id="rId31"/>
    <p:sldId id="301" r:id="rId32"/>
    <p:sldId id="305" r:id="rId33"/>
    <p:sldId id="306" r:id="rId34"/>
    <p:sldId id="307" r:id="rId35"/>
    <p:sldId id="308" r:id="rId36"/>
    <p:sldId id="309" r:id="rId37"/>
    <p:sldId id="310" r:id="rId38"/>
    <p:sldId id="311" r:id="rId39"/>
    <p:sldId id="288" r:id="rId40"/>
    <p:sldId id="264"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2019-604534</a:t>
            </a:r>
          </a:p>
          <a:p>
            <a:r>
              <a:rPr lang="en-GB" dirty="0" err="1"/>
              <a:t>Petäjävesi</a:t>
            </a:r>
            <a:r>
              <a:rPr lang="en-GB" dirty="0"/>
              <a:t> – </a:t>
            </a:r>
            <a:r>
              <a:rPr lang="en-GB" dirty="0" err="1"/>
              <a:t>Pyhänselkä</a:t>
            </a:r>
            <a:r>
              <a:rPr lang="en-GB" dirty="0"/>
              <a:t> 400 kV </a:t>
            </a:r>
            <a:r>
              <a:rPr lang="en-GB" dirty="0" err="1"/>
              <a:t>Haapaveden</a:t>
            </a:r>
            <a:r>
              <a:rPr lang="en-GB" dirty="0"/>
              <a:t> </a:t>
            </a:r>
            <a:r>
              <a:rPr lang="en-GB" dirty="0" err="1"/>
              <a:t>kaupungissa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p:txBody>
          <a:bodyPr/>
          <a:lstStyle/>
          <a:p>
            <a:pPr marL="285750" indent="-285750">
              <a:buFont typeface="Arial" panose="020B0604020202020204" pitchFamily="34" charset="0"/>
              <a:buChar char="•"/>
            </a:pPr>
            <a:r>
              <a:rPr lang="fi-FI" dirty="0">
                <a:solidFill>
                  <a:schemeClr val="tx1"/>
                </a:solidFill>
              </a:rPr>
              <a:t>Ei rajankäyntejä.</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42426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(elokuu 2019)</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1F49BFF6-1BED-7355-0E2F-1FB74388E65A}"/>
              </a:ext>
            </a:extLst>
          </p:cNvPr>
          <p:cNvSpPr>
            <a:spLocks noGrp="1"/>
          </p:cNvSpPr>
          <p:nvPr>
            <p:ph type="title"/>
          </p:nvPr>
        </p:nvSpPr>
        <p:spPr>
          <a:xfrm>
            <a:off x="838199" y="90580"/>
            <a:ext cx="10515600" cy="1325563"/>
          </a:xfrm>
        </p:spPr>
        <p:txBody>
          <a:bodyPr/>
          <a:lstStyle/>
          <a:p>
            <a:r>
              <a:rPr lang="fi-FI" dirty="0"/>
              <a:t>Adressikirjelmä metsämaahan</a:t>
            </a:r>
          </a:p>
        </p:txBody>
      </p:sp>
      <p:sp>
        <p:nvSpPr>
          <p:cNvPr id="9" name="Sisällön paikkamerkki 8">
            <a:extLst>
              <a:ext uri="{FF2B5EF4-FFF2-40B4-BE49-F238E27FC236}">
                <a16:creationId xmlns:a16="http://schemas.microsoft.com/office/drawing/2014/main" id="{5AC6C476-5F28-8A90-B205-F7A0049CDE97}"/>
              </a:ext>
            </a:extLst>
          </p:cNvPr>
          <p:cNvSpPr>
            <a:spLocks noGrp="1"/>
          </p:cNvSpPr>
          <p:nvPr>
            <p:ph idx="1"/>
          </p:nvPr>
        </p:nvSpPr>
        <p:spPr>
          <a:xfrm>
            <a:off x="439270" y="1142508"/>
            <a:ext cx="10914529" cy="4299349"/>
          </a:xfrm>
        </p:spPr>
        <p:txBody>
          <a:bodyPr/>
          <a:lstStyle/>
          <a:p>
            <a:pPr marL="342900" indent="-342900">
              <a:buFont typeface="Arial" panose="020B0604020202020204" pitchFamily="34" charset="0"/>
              <a:buChar char="•"/>
            </a:pPr>
            <a:r>
              <a:rPr lang="fi-FI" sz="2000" dirty="0"/>
              <a:t>Useamman omistajan adressikirjelmällä on vaadittu metsämaan maapohjasta korvausta 5262 €/ha perustuen erityisesti Pihtinevan sähköasematontista tehtyihin kauppahintoihin sekä tuulivoimapuistojen vuokrahintoihin.</a:t>
            </a:r>
          </a:p>
          <a:p>
            <a:pPr marL="342900" indent="-342900">
              <a:buFont typeface="Arial" panose="020B0604020202020204" pitchFamily="34" charset="0"/>
              <a:buChar char="•"/>
            </a:pPr>
            <a:r>
              <a:rPr lang="fi-FI" sz="2000" b="1" dirty="0"/>
              <a:t>Lunastustoimikunta hylkää vaatimuksen seuraavin perustein:</a:t>
            </a:r>
          </a:p>
          <a:p>
            <a:pPr marL="800100" lvl="1" indent="-342900">
              <a:buFont typeface="Arial" panose="020B0604020202020204" pitchFamily="34" charset="0"/>
              <a:buChar char="•"/>
            </a:pPr>
            <a:r>
              <a:rPr lang="fi-FI" sz="1800" dirty="0"/>
              <a:t>Omaisuutta arvioitaessa voidaan lunastuslain 29 §:n 1 momentin mukaisesti huomioida vain taloudelliset menetykset omistajalle. Lunastuksen hyöty </a:t>
            </a:r>
            <a:r>
              <a:rPr lang="fi-FI" sz="1800" dirty="0" err="1"/>
              <a:t>Fingridille</a:t>
            </a:r>
            <a:r>
              <a:rPr lang="fi-FI" sz="1800" dirty="0"/>
              <a:t> tai muulle toimijalle on jätettävä huomiotta.</a:t>
            </a:r>
          </a:p>
          <a:p>
            <a:pPr marL="800100" lvl="1" indent="-342900">
              <a:buFont typeface="Arial" panose="020B0604020202020204" pitchFamily="34" charset="0"/>
              <a:buChar char="•"/>
            </a:pPr>
            <a:r>
              <a:rPr lang="fi-FI" sz="1800" dirty="0"/>
              <a:t>Sähköasematontin kauppahinnat ylittävät tavanomaisen metsämaan kauppahinnat. </a:t>
            </a:r>
            <a:r>
              <a:rPr lang="fi-FI" sz="1800"/>
              <a:t>Kuitenkin on huomioitava</a:t>
            </a:r>
            <a:r>
              <a:rPr lang="fi-FI" sz="1800" dirty="0"/>
              <a:t>, että lunastuksen kohteena on voimansiirtoalue käyttöoikeudella eikä sähköasematontti omistusoikeudella. </a:t>
            </a:r>
            <a:r>
              <a:rPr lang="fi-FI" sz="1800" b="0" i="0" u="none" strike="noStrike" baseline="0" dirty="0"/>
              <a:t>Lunastustoimikunnan näkemyksen mukaan voimansiirtoalue ei sinänsä estä varsinkaan </a:t>
            </a:r>
            <a:r>
              <a:rPr lang="fi-FI" sz="1800" b="0" i="0" u="none" strike="noStrike" baseline="0" dirty="0" err="1"/>
              <a:t>Fingridin</a:t>
            </a:r>
            <a:r>
              <a:rPr lang="fi-FI" sz="1800" b="0" i="0" u="none" strike="noStrike" baseline="0" dirty="0"/>
              <a:t> sähköasematontin hankintaa.</a:t>
            </a:r>
          </a:p>
          <a:p>
            <a:pPr marL="800100" lvl="1" indent="-342900">
              <a:buFont typeface="Arial" panose="020B0604020202020204" pitchFamily="34" charset="0"/>
              <a:buChar char="•"/>
            </a:pPr>
            <a:r>
              <a:rPr lang="fi-FI" sz="1800" dirty="0"/>
              <a:t>Sähköasematonttikaupat on tehty v. 2022 reilusti haltuunottohetken jälkeen, lunastuslain 30 §:n 3 momentin mukaan haltuunottohetken jälkeen tapahtuneet arvonmuutokset on jätettävä huomiotta. Vuoden 2019 kantaverkon kehittämissuunnitelmassa Pihtinevan sähköasemaa ei ole vielä listattu.</a:t>
            </a:r>
            <a:endParaRPr lang="fi-FI" sz="1800" b="0" i="0" u="none" strike="noStrike" baseline="0" dirty="0"/>
          </a:p>
          <a:p>
            <a:pPr marL="800100" lvl="1" indent="-342900">
              <a:buFont typeface="Arial" panose="020B0604020202020204" pitchFamily="34" charset="0"/>
              <a:buChar char="•"/>
            </a:pPr>
            <a:endParaRPr lang="fi-FI" sz="1800" dirty="0"/>
          </a:p>
        </p:txBody>
      </p:sp>
      <p:sp>
        <p:nvSpPr>
          <p:cNvPr id="5" name="Päivämäärän paikkamerkki 4">
            <a:extLst>
              <a:ext uri="{FF2B5EF4-FFF2-40B4-BE49-F238E27FC236}">
                <a16:creationId xmlns:a16="http://schemas.microsoft.com/office/drawing/2014/main" id="{D22A1958-20FF-7501-39CA-19EE716C8704}"/>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2CC71C61-AA55-9A14-8884-F16728D4078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4DC0CB29-016C-E492-E16E-DFD98369935D}"/>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236779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(elokuu 2019) turpeen väheneminen on ollut tiedossa, mutta turpeen nopea alasajo on realisoitunut vasta 2020-luvulla.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22.3.2024</a:t>
            </a:r>
          </a:p>
          <a:p>
            <a:pPr marL="342900" indent="-342900">
              <a:buFont typeface="Arial" panose="020B0604020202020204" pitchFamily="34" charset="0"/>
              <a:buChar char="•"/>
            </a:pPr>
            <a:r>
              <a:rPr lang="fi-FI" dirty="0"/>
              <a:t>Kuulutus 22.3.2024 Kalevassa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Juhani Kinnunen ja Tuulikki Paavola</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199" y="795987"/>
            <a:ext cx="10515600" cy="4299349"/>
          </a:xfrm>
        </p:spPr>
        <p:txBody>
          <a:bodyPr/>
          <a:lstStyle/>
          <a:p>
            <a:pPr marL="342900" indent="-342900">
              <a:buFont typeface="Arial" panose="020B0604020202020204" pitchFamily="34" charset="0"/>
              <a:buChar char="•"/>
            </a:pPr>
            <a:r>
              <a:rPr lang="fi-FI" sz="2000" dirty="0"/>
              <a:t>Pellon käyttö estyy ainoastaan pylväsalojen osalta ja kohteenkorvauksena pellolta korvataan ainoastaan pylväsalat. Tässä toimituksessa peltopylväitä on rakennettu 21.</a:t>
            </a:r>
          </a:p>
          <a:p>
            <a:pPr marL="342900" indent="-342900">
              <a:buFont typeface="Arial" panose="020B0604020202020204" pitchFamily="34" charset="0"/>
              <a:buChar char="•"/>
            </a:pPr>
            <a:r>
              <a:rPr lang="fi-FI" sz="20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2000" dirty="0"/>
              <a:t>Kauppahintatutkimus:</a:t>
            </a:r>
          </a:p>
          <a:p>
            <a:pPr marL="742950" lvl="1" indent="-285750">
              <a:buFont typeface="Arial" panose="020B0604020202020204" pitchFamily="34" charset="0"/>
              <a:buChar char="•"/>
            </a:pPr>
            <a:r>
              <a:rPr lang="fi-FI" sz="1600" b="0" i="0" u="none" strike="noStrike" baseline="0" dirty="0"/>
              <a:t>1/2015-8/2019: 21 kauppaa, keskiarvo 6000 €/ha, mediaani 5900 €/ha, minimi 3700 €/ha, maksimi 9000 €/ha, keskihajonta 1300 €/ha</a:t>
            </a:r>
          </a:p>
          <a:p>
            <a:pPr marL="742950" lvl="1" indent="-285750">
              <a:buFont typeface="Arial" panose="020B0604020202020204" pitchFamily="34" charset="0"/>
              <a:buChar char="•"/>
            </a:pPr>
            <a:r>
              <a:rPr lang="fi-FI" sz="1600" dirty="0"/>
              <a:t>Kytökylä 6700, 7100, 6400 €/ha. Linjan alta myyty pelto v. 2014 hintaan 5000 €/ha</a:t>
            </a:r>
          </a:p>
          <a:p>
            <a:pPr marL="742950" lvl="1" indent="-285750">
              <a:buFont typeface="Arial" panose="020B0604020202020204" pitchFamily="34" charset="0"/>
              <a:buChar char="•"/>
            </a:pPr>
            <a:r>
              <a:rPr lang="fi-FI" sz="1600" b="0" i="0" u="none" strike="noStrike" baseline="0" dirty="0"/>
              <a:t>Vattukylä 6200, 4400 €/ha</a:t>
            </a:r>
          </a:p>
          <a:p>
            <a:pPr marL="742950" lvl="1" indent="-285750">
              <a:buFont typeface="Arial" panose="020B0604020202020204" pitchFamily="34" charset="0"/>
              <a:buChar char="•"/>
            </a:pPr>
            <a:r>
              <a:rPr lang="fi-FI" sz="1600" dirty="0"/>
              <a:t>Karsikas 9000, 7500 €/ha</a:t>
            </a:r>
            <a:endParaRPr lang="fi-FI" sz="1600" b="0" i="0" u="none" strike="noStrike" baseline="0" dirty="0"/>
          </a:p>
          <a:p>
            <a:pPr marL="342900" indent="-342900">
              <a:buFont typeface="Arial" panose="020B0604020202020204" pitchFamily="34" charset="0"/>
              <a:buChar char="•"/>
            </a:pPr>
            <a:r>
              <a:rPr lang="fi-FI" sz="2000" dirty="0"/>
              <a:t>Pellon arvo on kauppahintatutkimuksen perusteella jokseenkin korkeampi Karsikkaalla, toisaalta vertailukauppoja on vähäisesti. Tasavertaisuuden ja täyden korvauksen takaamiseksi kaikkien peltojen osalta sovelletaan kuitenkin samaa korvaustasoa.</a:t>
            </a:r>
          </a:p>
          <a:p>
            <a:pPr marL="342900" indent="-342900">
              <a:buFont typeface="Arial" panose="020B0604020202020204" pitchFamily="34" charset="0"/>
              <a:buChar char="•"/>
            </a:pPr>
            <a:r>
              <a:rPr lang="fi-FI" sz="2000" dirty="0">
                <a:solidFill>
                  <a:schemeClr val="tx1"/>
                </a:solidFill>
              </a:rPr>
              <a:t>Lunastustoimikunta määrää pellon arvoksi </a:t>
            </a:r>
            <a:r>
              <a:rPr lang="fi-FI" sz="2000" b="1" dirty="0">
                <a:solidFill>
                  <a:schemeClr val="tx1"/>
                </a:solidFill>
              </a:rPr>
              <a:t>7500 €/ha</a:t>
            </a:r>
            <a:endParaRPr lang="fi-FI" sz="20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12618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1100031"/>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t>2 metrin levyinen kulkuoikeusalue pylväältä pylväälle korvataan pellon käyvän </a:t>
            </a:r>
            <a:r>
              <a:rPr lang="fi-FI" sz="1800" b="1" dirty="0">
                <a:solidFill>
                  <a:schemeClr val="tx1"/>
                </a:solidFill>
              </a:rPr>
              <a:t>arvon mukaan</a:t>
            </a:r>
            <a:r>
              <a:rPr lang="fi-FI" sz="1800" dirty="0">
                <a:solidFill>
                  <a:schemeClr val="tx1"/>
                </a:solidFill>
              </a:rPr>
              <a:t> </a:t>
            </a:r>
            <a:r>
              <a:rPr lang="fi-FI" sz="1800" b="1" dirty="0">
                <a:solidFill>
                  <a:schemeClr val="tx1"/>
                </a:solidFill>
              </a:rPr>
              <a:t>(7500 €/ha). Yhteispylväsosuuksilla korvataan ainoastaan puolet kulkuoikeushaitasta, ottaen huomioon aiemmin lunastettu 220 kV käyttöoikeus.</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84125"/>
            <a:ext cx="10515600" cy="4299349"/>
          </a:xfrm>
        </p:spPr>
        <p:txBody>
          <a:bodyPr/>
          <a:lstStyle/>
          <a:p>
            <a:pPr marL="342900" indent="-342900">
              <a:buFont typeface="Arial" panose="020B0604020202020204" pitchFamily="34" charset="0"/>
              <a:buChar char="•"/>
            </a:pPr>
            <a:r>
              <a:rPr lang="fi-FI" sz="2000" dirty="0"/>
              <a:t>Lunastus kohdistuu joihinkin rakennuspaikkoihin. Maapohjan arvon määrittämiseksi on arvioitava rakentamattoman rakennuspaikan arvo.</a:t>
            </a:r>
          </a:p>
          <a:p>
            <a:pPr marL="342900" indent="-342900">
              <a:buFont typeface="Arial" panose="020B0604020202020204" pitchFamily="34" charset="0"/>
              <a:buChar char="•"/>
            </a:pPr>
            <a:r>
              <a:rPr lang="fi-FI" sz="2000" dirty="0"/>
              <a:t>Kauppahintatutkimus Kytökylän ja Vattukylän seutu:</a:t>
            </a:r>
          </a:p>
          <a:p>
            <a:pPr marL="742950" lvl="1" indent="-285750">
              <a:buFont typeface="Arial" panose="020B0604020202020204" pitchFamily="34" charset="0"/>
              <a:buChar char="•"/>
            </a:pPr>
            <a:r>
              <a:rPr lang="fi-FI" sz="1800" b="0" i="0" u="none" strike="noStrike" baseline="0" dirty="0"/>
              <a:t>1/2010-8/2019: 19 kauppaa, keskiarvo 9600 €, mediaani 7000 €, minimi 2500 €, maksimi 23 500 €, keskihajonta 6700 €</a:t>
            </a:r>
          </a:p>
          <a:p>
            <a:pPr marL="742950" lvl="1" indent="-285750">
              <a:buFont typeface="Arial" panose="020B0604020202020204" pitchFamily="34" charset="0"/>
              <a:buChar char="•"/>
            </a:pPr>
            <a:r>
              <a:rPr lang="fi-FI" sz="1800" dirty="0"/>
              <a:t>Kytökylä 3500 €</a:t>
            </a:r>
          </a:p>
          <a:p>
            <a:pPr marL="742950" lvl="1" indent="-285750">
              <a:buFont typeface="Arial" panose="020B0604020202020204" pitchFamily="34" charset="0"/>
              <a:buChar char="•"/>
            </a:pPr>
            <a:r>
              <a:rPr lang="fi-FI" sz="1800" dirty="0"/>
              <a:t>Vattukylä 9 kauppaa, hinnat 5000 – 10000 €</a:t>
            </a:r>
          </a:p>
          <a:p>
            <a:pPr marL="742950" lvl="1" indent="-285750">
              <a:buFont typeface="Arial" panose="020B0604020202020204" pitchFamily="34" charset="0"/>
              <a:buChar char="•"/>
            </a:pPr>
            <a:r>
              <a:rPr lang="fi-FI" sz="1800" dirty="0" err="1"/>
              <a:t>Eskolanniemessä</a:t>
            </a:r>
            <a:r>
              <a:rPr lang="fi-FI" sz="1800" dirty="0"/>
              <a:t> myyty yli 10 000 € rakennuspaikkoja</a:t>
            </a:r>
          </a:p>
          <a:p>
            <a:pPr marL="342900" indent="-342900">
              <a:buFont typeface="Arial" panose="020B0604020202020204" pitchFamily="34" charset="0"/>
              <a:buChar char="•"/>
            </a:pPr>
            <a:r>
              <a:rPr lang="fi-FI" sz="2000" dirty="0"/>
              <a:t>Haja-asutusalueen rakentamattomista rakennuspaikoista maksetaan yleensä ns. könttähinta, jolloin pinta-ala ei merkittävästi vaikuta kokonaisarvoon</a:t>
            </a:r>
          </a:p>
          <a:p>
            <a:pPr marL="342900" indent="-342900">
              <a:buFont typeface="Arial" panose="020B0604020202020204" pitchFamily="34" charset="0"/>
              <a:buChar char="•"/>
            </a:pPr>
            <a:r>
              <a:rPr lang="fi-FI" sz="2000" dirty="0">
                <a:solidFill>
                  <a:schemeClr val="tx1"/>
                </a:solidFill>
              </a:rPr>
              <a:t>Rakentamattoman rakennuspaikan arvoksi katsotaan n. 5000 – 10 000 €</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354763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rakennuspaikkojen hintoja alueella.</a:t>
            </a:r>
          </a:p>
          <a:p>
            <a:pPr marL="342900" indent="-342900">
              <a:buFont typeface="Arial" panose="020B0604020202020204" pitchFamily="34" charset="0"/>
              <a:buChar char="•"/>
            </a:pPr>
            <a:r>
              <a:rPr lang="fi-FI" dirty="0"/>
              <a:t>1/2015-8/2019 välillä on Kytökylässä ja Vattukylässä tehty 24 kauppaa:</a:t>
            </a:r>
          </a:p>
          <a:p>
            <a:pPr marL="800100" lvl="1" indent="-342900">
              <a:buFont typeface="Arial" panose="020B0604020202020204" pitchFamily="34" charset="0"/>
              <a:buChar char="•"/>
            </a:pPr>
            <a:r>
              <a:rPr lang="fi-FI" dirty="0"/>
              <a:t>Keskiarvo 82 000 €, mediaani 36 000 €, minimi 500 €, maksimi 225 000 €, keskihajonta 78 000 €</a:t>
            </a:r>
          </a:p>
          <a:p>
            <a:pPr marL="342900" indent="-342900">
              <a:buFont typeface="Arial" panose="020B0604020202020204" pitchFamily="34" charset="0"/>
              <a:buChar char="•"/>
            </a:pPr>
            <a:r>
              <a:rPr lang="fi-FI" dirty="0"/>
              <a:t>Rakennetun rakennuspaikan kokonaisarvo perustuu paljolti päärakennuksen laatuun, kuntoon ja ikään. Maapohjan arvo Haapavedellä on vähäinen.</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295772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a:t>
            </a:r>
            <a:r>
              <a:rPr lang="fi-FI" sz="2000"/>
              <a:t>ja kokonaisvaltaista, </a:t>
            </a:r>
            <a:r>
              <a:rPr lang="fi-FI" sz="2000" dirty="0"/>
              <a:t>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199" y="462357"/>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200" y="1480093"/>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rakennusrajoitusalue laajenee)</a:t>
            </a:r>
          </a:p>
          <a:p>
            <a:pPr marL="800100" lvl="1" indent="-342900">
              <a:buFont typeface="Arial" panose="020B0604020202020204" pitchFamily="34" charset="0"/>
              <a:buChar char="•"/>
            </a:pPr>
            <a:r>
              <a:rPr lang="fi-FI" dirty="0"/>
              <a:t>Metsämaalla entisestä reunavyöhykkeestä aikaisemmin määrättyjä korvauksia ei tutkita ja ko. alueista määrätään korvaus kuten rasittamattomista alueista</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Indeksikorotus määrätään toimituksen haltuunottoajankohdan (elokuu 2019) mukaan. Hintataso on kohonnut 19 %, jolloin indeksikerroin on 1,19</a:t>
            </a:r>
          </a:p>
          <a:p>
            <a:pPr marL="342900" indent="-342900">
              <a:buFont typeface="Arial" panose="020B0604020202020204" pitchFamily="34" charset="0"/>
              <a:buChar char="•"/>
            </a:pPr>
            <a:r>
              <a:rPr lang="fi-FI" dirty="0">
                <a:solidFill>
                  <a:schemeClr val="tx1"/>
                </a:solidFill>
              </a:rPr>
              <a:t>Kuuden prosentin vuotuinen korko määrätään toimituksen alkukokouksesta eli 21.8.2019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Korvaukset maksetaan lähtökohtaisesti sille, joka kiinteistön omistaa lunastuspäätöksen ajankohtana</a:t>
            </a:r>
          </a:p>
          <a:p>
            <a:pPr marL="800100" lvl="1" indent="-342900">
              <a:buFont typeface="Arial" panose="020B0604020202020204" pitchFamily="34" charset="0"/>
              <a:buChar char="•"/>
            </a:pPr>
            <a:r>
              <a:rPr lang="fi-FI" dirty="0">
                <a:solidFill>
                  <a:schemeClr val="tx1"/>
                </a:solidFill>
              </a:rPr>
              <a:t>Entiselle omistajalle korvaukset maksetaan vain sopimuksen tai muun selvityksen perusteella</a:t>
            </a:r>
          </a:p>
          <a:p>
            <a:pPr marL="342900" indent="-342900">
              <a:buFont typeface="Arial" panose="020B0604020202020204" pitchFamily="34" charset="0"/>
              <a:buChar char="•"/>
            </a:pPr>
            <a:r>
              <a:rPr lang="fi-FI" dirty="0">
                <a:solidFill>
                  <a:schemeClr val="tx1"/>
                </a:solidFill>
              </a:rPr>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solidFill>
                  <a:schemeClr val="tx1"/>
                </a:solidFill>
              </a:rPr>
              <a:t>Korvaukset on maksettava </a:t>
            </a:r>
            <a:r>
              <a:rPr lang="fi-FI" b="1" dirty="0">
                <a:solidFill>
                  <a:schemeClr val="tx1"/>
                </a:solidFill>
              </a:rPr>
              <a:t>30.7.2024 mennessä</a:t>
            </a:r>
          </a:p>
          <a:p>
            <a:pPr marL="800100" lvl="1" indent="-342900">
              <a:buFont typeface="Arial" panose="020B0604020202020204" pitchFamily="34" charset="0"/>
              <a:buChar char="•"/>
            </a:pPr>
            <a:r>
              <a:rPr lang="fi-FI" dirty="0">
                <a:solidFill>
                  <a:schemeClr val="tx1"/>
                </a:solidFill>
              </a:rPr>
              <a:t>Jos korvauksia ei makseta määräajassa, lunastus raukeaa</a:t>
            </a:r>
          </a:p>
          <a:p>
            <a:pPr marL="342900" indent="-342900">
              <a:buFont typeface="Arial" panose="020B0604020202020204" pitchFamily="34" charset="0"/>
              <a:buChar char="•"/>
            </a:pPr>
            <a:endParaRPr lang="fi-FI" dirty="0">
              <a:solidFill>
                <a:schemeClr val="tx1"/>
              </a:solidFill>
            </a:endParaRPr>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Asiakirjat lähetetään viimeistään päättymisajankohtana </a:t>
            </a:r>
            <a:r>
              <a:rPr lang="fi-FI" b="1" dirty="0">
                <a:solidFill>
                  <a:schemeClr val="tx1"/>
                </a:solidFill>
              </a:rPr>
              <a:t>(30.4.2024)</a:t>
            </a:r>
          </a:p>
          <a:p>
            <a:pPr marL="342900" indent="-342900">
              <a:buFont typeface="Arial" panose="020B0604020202020204" pitchFamily="34" charset="0"/>
              <a:buChar char="•"/>
            </a:pPr>
            <a:r>
              <a:rPr lang="fi-FI" dirty="0">
                <a:solidFill>
                  <a:schemeClr val="tx1"/>
                </a:solidFill>
              </a:rPr>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solidFill>
                  <a:schemeClr val="tx1"/>
                </a:solidFill>
              </a:rPr>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Toimituksessa tehdyistä päätöksistä voi valittaa paikalliseen maaoikeuteen (Oulun käräjäoikeus) 30.5.2024 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35</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36</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hyvää kevättä</a:t>
            </a:r>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solidFill>
                  <a:schemeClr val="tx1"/>
                </a:solidFill>
              </a:rPr>
              <a:t>Kirjalliset vaatimukset on pyydetty toimittamaan 31.7.2023 mennessä</a:t>
            </a:r>
          </a:p>
          <a:p>
            <a:pPr marL="800100" lvl="1" indent="-342900">
              <a:buFont typeface="Arial" panose="020B0604020202020204" pitchFamily="34" charset="0"/>
              <a:buChar char="•"/>
            </a:pPr>
            <a:r>
              <a:rPr lang="fi-FI" dirty="0">
                <a:solidFill>
                  <a:schemeClr val="tx1"/>
                </a:solidFill>
              </a:rPr>
              <a:t>17 vaatimusta</a:t>
            </a:r>
          </a:p>
          <a:p>
            <a:pPr marL="342900" indent="-342900">
              <a:buFont typeface="Arial" panose="020B0604020202020204" pitchFamily="34" charset="0"/>
              <a:buChar char="•"/>
            </a:pPr>
            <a:r>
              <a:rPr lang="fi-FI" dirty="0">
                <a:solidFill>
                  <a:schemeClr val="tx1"/>
                </a:solidFill>
              </a:rPr>
              <a:t>Lunastaja on antanut vastineensa 20.11.2023</a:t>
            </a:r>
          </a:p>
          <a:p>
            <a:pPr marL="342900" indent="-342900">
              <a:buFont typeface="Arial" panose="020B0604020202020204" pitchFamily="34" charset="0"/>
              <a:buChar char="•"/>
            </a:pPr>
            <a:endParaRPr lang="fi-FI" b="1" dirty="0">
              <a:solidFill>
                <a:schemeClr val="tx1"/>
              </a:solidFill>
            </a:endParaRPr>
          </a:p>
          <a:p>
            <a:pPr marL="342900" indent="-342900">
              <a:buFont typeface="Arial" panose="020B0604020202020204" pitchFamily="34" charset="0"/>
              <a:buChar char="•"/>
            </a:pPr>
            <a:r>
              <a:rPr lang="fi-FI" b="1" dirty="0">
                <a:solidFill>
                  <a:schemeClr val="tx1"/>
                </a:solidFill>
              </a:rPr>
              <a:t>Vaatimusten läpikäynti?</a:t>
            </a:r>
            <a:endParaRPr lang="fi-FI" dirty="0">
              <a:solidFill>
                <a:schemeClr val="tx1"/>
              </a:solidFill>
            </a:endParaRPr>
          </a:p>
          <a:p>
            <a:pPr marL="342900" indent="-342900">
              <a:buFont typeface="Arial" panose="020B0604020202020204" pitchFamily="34" charset="0"/>
              <a:buChar char="•"/>
            </a:pPr>
            <a:r>
              <a:rPr lang="fi-FI" b="1" dirty="0">
                <a:solidFill>
                  <a:schemeClr val="tx1"/>
                </a:solidFill>
              </a:rPr>
              <a:t>Vastineiden läpikäynti?</a:t>
            </a:r>
          </a:p>
          <a:p>
            <a:pPr marL="342900" indent="-342900">
              <a:buFont typeface="Arial" panose="020B0604020202020204" pitchFamily="34" charset="0"/>
              <a:buChar char="•"/>
            </a:pPr>
            <a:r>
              <a:rPr lang="fi-FI" b="1" dirty="0">
                <a:solidFill>
                  <a:schemeClr val="tx1"/>
                </a:solidFill>
              </a:rPr>
              <a:t>Täydennykset vaatimuksiin?</a:t>
            </a:r>
          </a:p>
          <a:p>
            <a:pPr marL="800100" lvl="1" indent="-342900">
              <a:buFont typeface="Arial" panose="020B0604020202020204" pitchFamily="34" charset="0"/>
              <a:buChar char="•"/>
            </a:pPr>
            <a:r>
              <a:rPr lang="fi-FI" dirty="0">
                <a:solidFill>
                  <a:schemeClr val="tx1"/>
                </a:solidFill>
              </a:rPr>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5.3.2024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a:xfrm>
            <a:off x="230188" y="471488"/>
            <a:ext cx="10512425" cy="1324800"/>
          </a:xfrm>
        </p:spPr>
        <p:txBody>
          <a:bodyPr>
            <a:normAutofit/>
          </a:bodyPr>
          <a:lstStyle/>
          <a:p>
            <a:r>
              <a:rPr lang="fi-FI" dirty="0"/>
              <a:t>Lunastuspäätös / 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a:xfrm>
            <a:off x="714283" y="1389981"/>
            <a:ext cx="4533900" cy="4326700"/>
          </a:xfrm>
        </p:spPr>
        <p:txBody>
          <a:bodyPr/>
          <a:lstStyle/>
          <a:p>
            <a:pPr marL="342900" indent="-342900">
              <a:buFont typeface="Arial" panose="020B0604020202020204" pitchFamily="34" charset="0"/>
              <a:buChar char="•"/>
            </a:pPr>
            <a:r>
              <a:rPr lang="fi-FI" dirty="0">
                <a:solidFill>
                  <a:schemeClr val="tx1"/>
                </a:solidFill>
              </a:rPr>
              <a:t>Hankkeessa on rakennettu uusi n. 303 km pitkä Petäjävesi-Pyhänselkä 400 kV voimajohto. Tämä toimitus koskee Haapavettä n. 36 km osalta. Hankkeella on vahvistettu kantaverkkoa. Voimajohtohankkeen rakennustyöt ovat valmistuneet syksyllä 2022.</a:t>
            </a:r>
          </a:p>
          <a:p>
            <a:pPr marL="342900" indent="-342900">
              <a:buFont typeface="Arial" panose="020B0604020202020204" pitchFamily="34" charset="0"/>
              <a:buChar char="•"/>
            </a:pPr>
            <a:r>
              <a:rPr lang="fi-FI" dirty="0">
                <a:solidFill>
                  <a:schemeClr val="tx1"/>
                </a:solidFill>
              </a:rPr>
              <a:t>Kohteessa on voimassa kolme yleiskaavaa (</a:t>
            </a:r>
            <a:r>
              <a:rPr lang="fi-FI" dirty="0" err="1">
                <a:solidFill>
                  <a:schemeClr val="tx1"/>
                </a:solidFill>
              </a:rPr>
              <a:t>Kesonmäen</a:t>
            </a:r>
            <a:r>
              <a:rPr lang="fi-FI" dirty="0">
                <a:solidFill>
                  <a:schemeClr val="tx1"/>
                </a:solidFill>
              </a:rPr>
              <a:t> tuulivoimapuiston yleiskaava, Vattukylän osayleiskaava, Kytökylän osayleiskaava)</a:t>
            </a:r>
          </a:p>
          <a:p>
            <a:pPr marL="342900" indent="-342900">
              <a:buFont typeface="Arial" panose="020B0604020202020204" pitchFamily="34" charset="0"/>
              <a:buChar char="•"/>
            </a:pPr>
            <a:r>
              <a:rPr lang="fi-FI" dirty="0">
                <a:solidFill>
                  <a:schemeClr val="tx1"/>
                </a:solidFill>
              </a:rPr>
              <a:t>Linjan vieressä samalla johtokäytävällä kulkee Pyhäkoski-Petäjävesi 220 kV</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3A7C0CC2-4B63-ADB0-E959-9111743DFBDF}"/>
              </a:ext>
            </a:extLst>
          </p:cNvPr>
          <p:cNvPicPr>
            <a:picLocks noChangeAspect="1"/>
          </p:cNvPicPr>
          <p:nvPr/>
        </p:nvPicPr>
        <p:blipFill>
          <a:blip r:embed="rId2"/>
          <a:stretch>
            <a:fillRect/>
          </a:stretch>
        </p:blipFill>
        <p:spPr>
          <a:xfrm>
            <a:off x="6601428" y="0"/>
            <a:ext cx="5590572" cy="6858000"/>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6C79C806-8D49-1B3F-3012-B4BE0E4571D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738572D-8B9B-0E6D-319F-AC146C24E740}"/>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994F0B66-D260-4135-612B-434CF772F471}"/>
              </a:ext>
            </a:extLst>
          </p:cNvPr>
          <p:cNvSpPr>
            <a:spLocks noGrp="1"/>
          </p:cNvSpPr>
          <p:nvPr>
            <p:ph type="ftr" sz="quarter" idx="11"/>
          </p:nvPr>
        </p:nvSpPr>
        <p:spPr/>
        <p:txBody>
          <a:bodyPr/>
          <a:lstStyle/>
          <a:p>
            <a:endParaRPr lang="fi-FI" dirty="0"/>
          </a:p>
        </p:txBody>
      </p:sp>
      <p:sp>
        <p:nvSpPr>
          <p:cNvPr id="3" name="Otsikko 2">
            <a:extLst>
              <a:ext uri="{FF2B5EF4-FFF2-40B4-BE49-F238E27FC236}">
                <a16:creationId xmlns:a16="http://schemas.microsoft.com/office/drawing/2014/main" id="{46001564-B7A4-059B-BEFD-D41BA2167AF2}"/>
              </a:ext>
            </a:extLst>
          </p:cNvPr>
          <p:cNvSpPr>
            <a:spLocks noGrp="1"/>
          </p:cNvSpPr>
          <p:nvPr>
            <p:ph type="title"/>
          </p:nvPr>
        </p:nvSpPr>
        <p:spPr/>
        <p:txBody>
          <a:bodyPr/>
          <a:lstStyle/>
          <a:p>
            <a:endParaRPr lang="fi-FI"/>
          </a:p>
        </p:txBody>
      </p:sp>
      <p:pic>
        <p:nvPicPr>
          <p:cNvPr id="8" name="Kuva 7">
            <a:extLst>
              <a:ext uri="{FF2B5EF4-FFF2-40B4-BE49-F238E27FC236}">
                <a16:creationId xmlns:a16="http://schemas.microsoft.com/office/drawing/2014/main" id="{8FC3D816-2A8C-4021-A727-70173654680A}"/>
              </a:ext>
            </a:extLst>
          </p:cNvPr>
          <p:cNvPicPr>
            <a:picLocks noChangeAspect="1"/>
          </p:cNvPicPr>
          <p:nvPr/>
        </p:nvPicPr>
        <p:blipFill>
          <a:blip r:embed="rId2"/>
          <a:stretch>
            <a:fillRect/>
          </a:stretch>
        </p:blipFill>
        <p:spPr>
          <a:xfrm>
            <a:off x="4197793" y="-13447"/>
            <a:ext cx="5750719" cy="6858000"/>
          </a:xfrm>
          <a:prstGeom prst="rect">
            <a:avLst/>
          </a:prstGeom>
        </p:spPr>
      </p:pic>
    </p:spTree>
    <p:extLst>
      <p:ext uri="{BB962C8B-B14F-4D97-AF65-F5344CB8AC3E}">
        <p14:creationId xmlns:p14="http://schemas.microsoft.com/office/powerpoint/2010/main" val="17134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839787" y="-517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480289" y="969818"/>
            <a:ext cx="5602257" cy="4622532"/>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Johto on sijoitettu enimmäkseen vanhan johtokäytävän viereen, jolloin johtokäytävä levenee n. 36 metriä</a:t>
            </a:r>
          </a:p>
          <a:p>
            <a:pPr marL="342900" indent="-342900">
              <a:buFont typeface="Arial" panose="020B0604020202020204" pitchFamily="34" charset="0"/>
              <a:buChar char="•"/>
            </a:pPr>
            <a:r>
              <a:rPr lang="fi-FI" sz="1600" dirty="0"/>
              <a:t>Kytökylässä ja pohjoispäädyssä yhteispylväsosuus (400+220 kV), johtoalue levenee 6 metriä</a:t>
            </a:r>
          </a:p>
          <a:p>
            <a:pPr marL="342900" indent="-342900">
              <a:buFont typeface="Arial" panose="020B0604020202020204" pitchFamily="34" charset="0"/>
              <a:buChar char="•"/>
            </a:pPr>
            <a:r>
              <a:rPr lang="fi-FI" sz="1600" dirty="0"/>
              <a:t>Vattukylän sivuttaissiirto</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a:p>
            <a:endParaRPr lang="fi-FI" sz="1600" dirty="0"/>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650166FC-BABB-B5A0-D1C4-C241AB67CC6E}"/>
              </a:ext>
            </a:extLst>
          </p:cNvPr>
          <p:cNvPicPr>
            <a:picLocks noChangeAspect="1"/>
          </p:cNvPicPr>
          <p:nvPr/>
        </p:nvPicPr>
        <p:blipFill>
          <a:blip r:embed="rId2"/>
          <a:stretch>
            <a:fillRect/>
          </a:stretch>
        </p:blipFill>
        <p:spPr>
          <a:xfrm>
            <a:off x="6805276" y="853126"/>
            <a:ext cx="5269665" cy="5969722"/>
          </a:xfrm>
          <a:prstGeom prst="rect">
            <a:avLst/>
          </a:prstGeom>
        </p:spPr>
      </p:pic>
    </p:spTree>
    <p:extLst>
      <p:ext uri="{BB962C8B-B14F-4D97-AF65-F5344CB8AC3E}">
        <p14:creationId xmlns:p14="http://schemas.microsoft.com/office/powerpoint/2010/main" val="3307564473"/>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3.xml><?xml version="1.0" encoding="utf-8"?>
<ds:datastoreItem xmlns:ds="http://schemas.openxmlformats.org/officeDocument/2006/customXml" ds:itemID="{6E059722-EDF1-4D30-B28E-0F2CE02B0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2174</TotalTime>
  <Words>2472</Words>
  <Application>Microsoft Office PowerPoint</Application>
  <PresentationFormat>Laajakuva</PresentationFormat>
  <Paragraphs>296</Paragraphs>
  <Slides>37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37</vt:i4>
      </vt:variant>
    </vt:vector>
  </HeadingPairs>
  <TitlesOfParts>
    <vt:vector size="41"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PowerPoint-esitys</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Adressikirjelmä metsämaahan</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rakentamaton rakennuspaikka</vt:lpstr>
      <vt:lpstr>Lunastuspäätös / rakennettu rakennuspaikka</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221</cp:revision>
  <dcterms:created xsi:type="dcterms:W3CDTF">2021-12-15T13:13:52Z</dcterms:created>
  <dcterms:modified xsi:type="dcterms:W3CDTF">2024-04-30T12:20:59Z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