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56" r:id="rId5"/>
    <p:sldId id="266" r:id="rId6"/>
    <p:sldId id="313" r:id="rId7"/>
    <p:sldId id="278" r:id="rId8"/>
    <p:sldId id="286" r:id="rId9"/>
    <p:sldId id="287" r:id="rId10"/>
    <p:sldId id="289" r:id="rId11"/>
    <p:sldId id="312" r:id="rId12"/>
    <p:sldId id="290" r:id="rId13"/>
    <p:sldId id="291" r:id="rId14"/>
    <p:sldId id="292" r:id="rId15"/>
    <p:sldId id="293" r:id="rId16"/>
    <p:sldId id="294" r:id="rId17"/>
    <p:sldId id="295" r:id="rId18"/>
    <p:sldId id="296" r:id="rId19"/>
    <p:sldId id="297" r:id="rId20"/>
    <p:sldId id="304" r:id="rId21"/>
    <p:sldId id="315" r:id="rId22"/>
    <p:sldId id="316" r:id="rId23"/>
    <p:sldId id="298" r:id="rId24"/>
    <p:sldId id="299" r:id="rId25"/>
    <p:sldId id="300" r:id="rId26"/>
    <p:sldId id="302" r:id="rId27"/>
    <p:sldId id="317" r:id="rId28"/>
    <p:sldId id="301" r:id="rId29"/>
    <p:sldId id="305" r:id="rId30"/>
    <p:sldId id="306" r:id="rId31"/>
    <p:sldId id="307" r:id="rId32"/>
    <p:sldId id="308" r:id="rId33"/>
    <p:sldId id="309" r:id="rId34"/>
    <p:sldId id="310" r:id="rId35"/>
    <p:sldId id="311" r:id="rId36"/>
    <p:sldId id="288" r:id="rId37"/>
    <p:sldId id="264"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2019-604542</a:t>
            </a:r>
          </a:p>
          <a:p>
            <a:r>
              <a:rPr lang="en-GB" dirty="0" err="1"/>
              <a:t>Petäjävesi</a:t>
            </a:r>
            <a:r>
              <a:rPr lang="en-GB" dirty="0"/>
              <a:t> – </a:t>
            </a:r>
            <a:r>
              <a:rPr lang="en-GB" dirty="0" err="1"/>
              <a:t>Pyhänselkä</a:t>
            </a:r>
            <a:r>
              <a:rPr lang="en-GB" dirty="0"/>
              <a:t> 400 kV </a:t>
            </a:r>
            <a:r>
              <a:rPr lang="en-GB" dirty="0" err="1"/>
              <a:t>Tyrnävän</a:t>
            </a:r>
            <a:r>
              <a:rPr lang="en-GB" dirty="0"/>
              <a:t> </a:t>
            </a:r>
            <a:r>
              <a:rPr lang="en-GB" dirty="0" err="1"/>
              <a:t>ja</a:t>
            </a:r>
            <a:r>
              <a:rPr lang="en-GB" dirty="0"/>
              <a:t> </a:t>
            </a:r>
            <a:r>
              <a:rPr lang="en-GB" dirty="0" err="1"/>
              <a:t>Limingan</a:t>
            </a:r>
            <a:r>
              <a:rPr lang="en-GB" dirty="0"/>
              <a:t> </a:t>
            </a:r>
            <a:r>
              <a:rPr lang="en-GB" dirty="0" err="1"/>
              <a:t>kunnissa</a:t>
            </a:r>
            <a:endParaRPr lang="en-GB" dirty="0"/>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3" name="Tekstin paikkamerkki 2">
            <a:extLst>
              <a:ext uri="{FF2B5EF4-FFF2-40B4-BE49-F238E27FC236}">
                <a16:creationId xmlns:a16="http://schemas.microsoft.com/office/drawing/2014/main" id="{43487E60-EC2D-3715-A8CC-262B3C60E494}"/>
              </a:ext>
            </a:extLst>
          </p:cNvPr>
          <p:cNvSpPr>
            <a:spLocks noGrp="1"/>
          </p:cNvSpPr>
          <p:nvPr>
            <p:ph type="body" sz="half" idx="2"/>
          </p:nvPr>
        </p:nvSpPr>
        <p:spPr/>
        <p:txBody>
          <a:bodyPr/>
          <a:lstStyle/>
          <a:p>
            <a:pPr marL="285750" indent="-285750">
              <a:buFont typeface="Arial" panose="020B0604020202020204" pitchFamily="34" charset="0"/>
              <a:buChar char="•"/>
            </a:pPr>
            <a:r>
              <a:rPr lang="fi-FI" dirty="0"/>
              <a:t>Ei rajankäyntejä.</a:t>
            </a:r>
          </a:p>
          <a:p>
            <a:pPr marL="285750" indent="-285750">
              <a:buFont typeface="Arial" panose="020B0604020202020204" pitchFamily="34" charset="0"/>
              <a:buChar char="•"/>
            </a:pPr>
            <a:r>
              <a:rPr lang="fi-FI" dirty="0" err="1"/>
              <a:t>Jauran</a:t>
            </a:r>
            <a:r>
              <a:rPr lang="fi-FI" dirty="0"/>
              <a:t> metsätien tieoikeus siirretään toteutuneen mukaisesti (uusi linjaus vasemmalla)</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pic>
        <p:nvPicPr>
          <p:cNvPr id="13" name="Kuva 12">
            <a:extLst>
              <a:ext uri="{FF2B5EF4-FFF2-40B4-BE49-F238E27FC236}">
                <a16:creationId xmlns:a16="http://schemas.microsoft.com/office/drawing/2014/main" id="{2AB741BC-A736-E3CE-BA10-23CBC1484C68}"/>
              </a:ext>
            </a:extLst>
          </p:cNvPr>
          <p:cNvPicPr>
            <a:picLocks noChangeAspect="1"/>
          </p:cNvPicPr>
          <p:nvPr/>
        </p:nvPicPr>
        <p:blipFill>
          <a:blip r:embed="rId2"/>
          <a:stretch>
            <a:fillRect/>
          </a:stretch>
        </p:blipFill>
        <p:spPr>
          <a:xfrm>
            <a:off x="6667992" y="1403926"/>
            <a:ext cx="4091882" cy="4575175"/>
          </a:xfrm>
          <a:prstGeom prst="rect">
            <a:avLst/>
          </a:prstGeom>
        </p:spPr>
      </p:pic>
    </p:spTree>
    <p:extLst>
      <p:ext uri="{BB962C8B-B14F-4D97-AF65-F5344CB8AC3E}">
        <p14:creationId xmlns:p14="http://schemas.microsoft.com/office/powerpoint/2010/main" val="242426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(elokuu 2019)</a:t>
            </a:r>
          </a:p>
          <a:p>
            <a:pPr marL="342900" indent="-342900">
              <a:buFont typeface="Arial" panose="020B0604020202020204" pitchFamily="34" charset="0"/>
              <a:buChar char="•"/>
            </a:pPr>
            <a:r>
              <a:rPr lang="fi-FI" dirty="0"/>
              <a:t>Lunastustoimikunta ei ole havainnut kohteessa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6E503-FBAD-343B-0075-5B78C8BC2CE4}"/>
              </a:ext>
            </a:extLst>
          </p:cNvPr>
          <p:cNvSpPr>
            <a:spLocks noGrp="1"/>
          </p:cNvSpPr>
          <p:nvPr>
            <p:ph type="title"/>
          </p:nvPr>
        </p:nvSpPr>
        <p:spPr>
          <a:xfrm>
            <a:off x="838200" y="45498"/>
            <a:ext cx="10515600" cy="1325563"/>
          </a:xfrm>
        </p:spPr>
        <p:txBody>
          <a:bodyPr>
            <a:normAutofit/>
          </a:bodyPr>
          <a:lstStyle/>
          <a:p>
            <a:r>
              <a:rPr lang="fi-FI" dirty="0"/>
              <a:t>Metsän pirstoutumishaitta</a:t>
            </a:r>
          </a:p>
        </p:txBody>
      </p:sp>
      <p:sp>
        <p:nvSpPr>
          <p:cNvPr id="3" name="Sisällön paikkamerkki 2">
            <a:extLst>
              <a:ext uri="{FF2B5EF4-FFF2-40B4-BE49-F238E27FC236}">
                <a16:creationId xmlns:a16="http://schemas.microsoft.com/office/drawing/2014/main" id="{A3A05E74-7D17-B0CB-959F-81D5DEE26C5F}"/>
              </a:ext>
            </a:extLst>
          </p:cNvPr>
          <p:cNvSpPr>
            <a:spLocks noGrp="1"/>
          </p:cNvSpPr>
          <p:nvPr>
            <p:ph idx="1"/>
          </p:nvPr>
        </p:nvSpPr>
        <p:spPr>
          <a:xfrm>
            <a:off x="918883" y="1124579"/>
            <a:ext cx="10515600" cy="4299349"/>
          </a:xfrm>
        </p:spPr>
        <p:txBody>
          <a:bodyPr/>
          <a:lstStyle/>
          <a:p>
            <a:pPr marL="342900" indent="-342900">
              <a:buFont typeface="Arial" panose="020B0604020202020204" pitchFamily="34" charset="0"/>
              <a:buChar char="•"/>
            </a:pPr>
            <a:r>
              <a:rPr lang="fi-FI" sz="2000" dirty="0"/>
              <a:t>Johtoalue ei estä metsäkoneella kulkemista tai metsänhoitoa, jolloin korvattavaksi voi tulla vain kohtalaisen pienet pirstaleet. Toimituskäytännössä pirstoutumishaitan korvaus on riippunut pirstaleen leveydestä, muodosta ja pinta-alasta. Alle 50 m leveillä kaistaleilla tai alle 0,5 ha suuruisilla pirstaleilla pirstoutumishaitta on säännönmukaisesti korvattu. </a:t>
            </a:r>
          </a:p>
          <a:p>
            <a:pPr marL="342900" indent="-342900">
              <a:buFont typeface="Arial" panose="020B0604020202020204" pitchFamily="34" charset="0"/>
              <a:buChar char="•"/>
            </a:pPr>
            <a:r>
              <a:rPr lang="fi-FI" sz="2000" dirty="0"/>
              <a:t>Pirstoutumishaitta perustuu pirstaleen maapohjan arvon ja odotusarvon summaan, jota korjataan alaspäin harkinnanvaraisella korjauskertoimella. Pirstaleella olevaa puustoa ei lasketa summa-arvoon puuston jäädessä edelleen maanomistajalle. Korjauskertoimen suuruus riippuu alueen koosta ja muodosta; mitä pienempi ja vaikeamuotoisempi pirstale on, sitä merkittävämmäksi pirstoutumishaitta on katsottu.</a:t>
            </a:r>
          </a:p>
          <a:p>
            <a:pPr marL="342900" indent="-342900">
              <a:buFont typeface="Arial" panose="020B0604020202020204" pitchFamily="34" charset="0"/>
              <a:buChar char="•"/>
            </a:pPr>
            <a:r>
              <a:rPr lang="fi-FI" sz="2000" b="1" dirty="0"/>
              <a:t>Esimerkki: </a:t>
            </a:r>
            <a:r>
              <a:rPr lang="fi-FI" sz="2000" dirty="0"/>
              <a:t>0,0935 ha pieni kiilapala on jäänyt voimalinjan ja kiinteistörajan väliin. Kuvion arvo ilman puustoa 530 €/ha. Korjauskertoimeksi harkitaan 1,0, jolloin korvaukseksi määräytyy 49,56 €</a:t>
            </a:r>
          </a:p>
        </p:txBody>
      </p:sp>
      <p:sp>
        <p:nvSpPr>
          <p:cNvPr id="4" name="Päivämäärän paikkamerkki 3">
            <a:extLst>
              <a:ext uri="{FF2B5EF4-FFF2-40B4-BE49-F238E27FC236}">
                <a16:creationId xmlns:a16="http://schemas.microsoft.com/office/drawing/2014/main" id="{6AF9232B-3021-5C94-5964-8A87F02DC29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EB9A225-ECAF-D931-391A-BF8A47A5AD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805FE03-A908-4B81-175C-2312022325FB}"/>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324334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(elokuu 2019) turpeen väheneminen on ollut tiedossa, mutta turpeen nopea alasajo on realisoitunut vasta 2020-luvulla. Ukrainan sotaa ja energiapuun tuonnin loppumista Venäjältä ei ole voitu myöskään ennakoida haltuunottohetkellä.</a:t>
            </a:r>
          </a:p>
          <a:p>
            <a:pPr marL="342900" indent="-342900">
              <a:buFont typeface="Arial" panose="020B0604020202020204" pitchFamily="34" charset="0"/>
              <a:buChar char="•"/>
            </a:pPr>
            <a:r>
              <a:rPr lang="fi-FI" sz="2000" dirty="0"/>
              <a:t>Luken taulukoiden perusteella energiapuun hinta on lähtenyt nousuun vasta 2020 eteenpäin,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lannoituksen ajankohdasta</a:t>
            </a:r>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21.3.2024</a:t>
            </a:r>
          </a:p>
          <a:p>
            <a:pPr marL="342900" indent="-342900">
              <a:buFont typeface="Arial" panose="020B0604020202020204" pitchFamily="34" charset="0"/>
              <a:buChar char="•"/>
            </a:pPr>
            <a:r>
              <a:rPr lang="fi-FI" dirty="0"/>
              <a:t>Kuulutus 22.3.2024 Kalevassa ja Maanmittauslaitoksen verkkosivuilla 21.3.-19.4.2024</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5908990"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Hanna Luukinen ja Matti Välipirtti</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38199" y="0"/>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38199" y="954249"/>
            <a:ext cx="10515600" cy="4299349"/>
          </a:xfrm>
        </p:spPr>
        <p:txBody>
          <a:bodyPr/>
          <a:lstStyle/>
          <a:p>
            <a:pPr marL="342900" indent="-342900">
              <a:buFont typeface="Arial" panose="020B0604020202020204" pitchFamily="34" charset="0"/>
              <a:buChar char="•"/>
            </a:pPr>
            <a:r>
              <a:rPr lang="fi-FI" sz="2000" dirty="0"/>
              <a:t>Pellon käyttö estyy ainoastaan pylväsalojen osalta ja kohteenkorvauksena pellolta korvataan ainoastaan pylväsalat. Tässä toimituksessa peltopylväitä on rakennettu 0.</a:t>
            </a:r>
          </a:p>
          <a:p>
            <a:pPr marL="342900" indent="-342900">
              <a:buFont typeface="Arial" panose="020B0604020202020204" pitchFamily="34" charset="0"/>
              <a:buChar char="•"/>
            </a:pPr>
            <a:r>
              <a:rPr lang="fi-FI" sz="2000" dirty="0"/>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2000" dirty="0"/>
              <a:t>Kauppahintatutkimus:</a:t>
            </a:r>
          </a:p>
          <a:p>
            <a:pPr marL="742950" lvl="1" indent="-285750">
              <a:buFont typeface="Arial" panose="020B0604020202020204" pitchFamily="34" charset="0"/>
              <a:buChar char="•"/>
            </a:pPr>
            <a:r>
              <a:rPr lang="fi-FI" sz="1600" b="0" i="0" u="none" strike="noStrike" baseline="0" dirty="0"/>
              <a:t>Kohteen pellot sijaitsevat Tyrnävän kunnassa, kuitenkin kaukana Tyrnävän laajemmista ja arvokkaammista peltoalueista. Pihlajarannan alueella tai läheisyydessä ei ole tehty peltokauppoja yli 10 vuoteen. </a:t>
            </a:r>
            <a:r>
              <a:rPr lang="fi-FI" sz="1600" dirty="0"/>
              <a:t>Siikalatvalla peltoa on myyty hintaan 4000-6000 €/ha (</a:t>
            </a:r>
            <a:r>
              <a:rPr lang="fi-FI" sz="1600" dirty="0" err="1"/>
              <a:t>Kärsämällä</a:t>
            </a:r>
            <a:r>
              <a:rPr lang="fi-FI" sz="1600" dirty="0"/>
              <a:t> yksi kauppa 4000 €/ha). </a:t>
            </a:r>
            <a:r>
              <a:rPr lang="fi-FI" sz="1600" b="0" i="0" u="none" strike="noStrike" baseline="0" dirty="0"/>
              <a:t>Muhoksen </a:t>
            </a:r>
            <a:r>
              <a:rPr lang="fi-FI" sz="1600" b="0" i="0" u="none" strike="noStrike" baseline="0" dirty="0" err="1"/>
              <a:t>Kylmälänkylässä</a:t>
            </a:r>
            <a:r>
              <a:rPr lang="fi-FI" sz="1600" b="0" i="0" u="none" strike="noStrike" baseline="0" dirty="0"/>
              <a:t> peltoa on myyty viime vuosina hintaan 3000-4000 €/ha.</a:t>
            </a:r>
          </a:p>
          <a:p>
            <a:pPr marL="342900" indent="-342900">
              <a:buFont typeface="Arial" panose="020B0604020202020204" pitchFamily="34" charset="0"/>
              <a:buChar char="•"/>
            </a:pPr>
            <a:r>
              <a:rPr lang="fi-FI" sz="2000" dirty="0"/>
              <a:t>Peltokorvaukset koskevat pienialaisia kohteita, joten erilaatuisia peltoja ei ole tarkoituksenmukaista jaotella eri hintatasoon. Pellon arvon tulee kattaa myös arvokkaammat ja parempilaatuiset pellot.</a:t>
            </a:r>
          </a:p>
          <a:p>
            <a:pPr marL="342900" indent="-342900">
              <a:buFont typeface="Arial" panose="020B0604020202020204" pitchFamily="34" charset="0"/>
              <a:buChar char="•"/>
            </a:pPr>
            <a:r>
              <a:rPr lang="fi-FI" sz="2000" dirty="0"/>
              <a:t>Lunastustoimikunta määrää pellon arvoksi </a:t>
            </a:r>
            <a:r>
              <a:rPr lang="fi-FI" sz="2000" b="1" dirty="0">
                <a:solidFill>
                  <a:schemeClr val="tx1"/>
                </a:solidFill>
              </a:rPr>
              <a:t>5500 €/ha</a:t>
            </a:r>
            <a:endParaRPr lang="fi-FI" sz="20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12618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Pellosta korvataan kohteenkorvauksen lisäksi:</a:t>
            </a:r>
          </a:p>
          <a:p>
            <a:pPr marL="342900" indent="-342900">
              <a:buFont typeface="Arial" panose="020B0604020202020204" pitchFamily="34" charset="0"/>
              <a:buChar char="•"/>
            </a:pPr>
            <a:r>
              <a:rPr lang="fi-FI" sz="2000" b="1" dirty="0"/>
              <a:t>Kulkuoikeushaitta</a:t>
            </a:r>
          </a:p>
          <a:p>
            <a:pPr marL="800100" lvl="1" indent="-342900">
              <a:buFont typeface="Arial" panose="020B0604020202020204" pitchFamily="34" charset="0"/>
              <a:buChar char="•"/>
            </a:pPr>
            <a:r>
              <a:rPr lang="fi-FI" sz="1800" dirty="0"/>
              <a:t>Lunastuslupa oikeuttaa lunastajalle kulkuoikeuden pylväältä pylväälle</a:t>
            </a:r>
          </a:p>
          <a:p>
            <a:pPr marL="800100" lvl="1" indent="-342900">
              <a:buFont typeface="Arial" panose="020B0604020202020204" pitchFamily="34" charset="0"/>
              <a:buChar char="•"/>
            </a:pPr>
            <a:r>
              <a:rPr lang="fi-FI" sz="1800" b="1" dirty="0"/>
              <a:t>2 metrin levyinen kulkuoikeusalue pylväältä pylväälle korvataan pellon käyvän arvon </a:t>
            </a:r>
            <a:r>
              <a:rPr lang="fi-FI" sz="1800" b="1" dirty="0">
                <a:solidFill>
                  <a:schemeClr val="tx1"/>
                </a:solidFill>
              </a:rPr>
              <a:t>mukaan</a:t>
            </a:r>
            <a:r>
              <a:rPr lang="fi-FI" sz="1800" dirty="0">
                <a:solidFill>
                  <a:schemeClr val="tx1"/>
                </a:solidFill>
              </a:rPr>
              <a:t> </a:t>
            </a:r>
            <a:r>
              <a:rPr lang="fi-FI" sz="1800" b="1" dirty="0">
                <a:solidFill>
                  <a:schemeClr val="tx1"/>
                </a:solidFill>
              </a:rPr>
              <a:t>(5500 €/ha)</a:t>
            </a:r>
          </a:p>
          <a:p>
            <a:pPr marL="342900" indent="-342900">
              <a:buFont typeface="Arial" panose="020B0604020202020204" pitchFamily="34" charset="0"/>
              <a:buChar char="•"/>
            </a:pPr>
            <a:r>
              <a:rPr lang="fi-FI" sz="2000" b="1" dirty="0">
                <a:solidFill>
                  <a:schemeClr val="bg1">
                    <a:lumMod val="75000"/>
                  </a:schemeClr>
                </a:solidFill>
              </a:rPr>
              <a:t>Estehaitta</a:t>
            </a:r>
          </a:p>
          <a:p>
            <a:pPr marL="800100" lvl="1" indent="-342900">
              <a:buFont typeface="Arial" panose="020B0604020202020204" pitchFamily="34" charset="0"/>
              <a:buChar char="•"/>
            </a:pPr>
            <a:r>
              <a:rPr lang="fi-FI" sz="1800" dirty="0">
                <a:solidFill>
                  <a:schemeClr val="bg1">
                    <a:lumMod val="75000"/>
                  </a:schemeClr>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bg1">
                    <a:lumMod val="75000"/>
                  </a:schemeClr>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bg1">
                    <a:lumMod val="75000"/>
                  </a:schemeClr>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p>
          <a:p>
            <a:pPr marL="80010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23367"/>
            <a:ext cx="10515600" cy="1325563"/>
          </a:xfrm>
        </p:spPr>
        <p:txBody>
          <a:bodyPr/>
          <a:lstStyle/>
          <a:p>
            <a:r>
              <a:rPr lang="fi-FI" dirty="0"/>
              <a:t>Lunastuspäätös / maisemahaitta</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919253"/>
            <a:ext cx="10515600" cy="4299349"/>
          </a:xfrm>
        </p:spPr>
        <p:txBody>
          <a:bodyPr/>
          <a:lstStyle/>
          <a:p>
            <a:pPr marL="342900" indent="-342900">
              <a:buFont typeface="Arial" panose="020B0604020202020204" pitchFamily="34" charset="0"/>
              <a:buChar char="•"/>
            </a:pPr>
            <a:r>
              <a:rPr lang="fi-FI" sz="1800" dirty="0"/>
              <a:t>Maisemahaitan arviointi perustuu kiinteistön arvon alentumiseen</a:t>
            </a:r>
          </a:p>
          <a:p>
            <a:pPr marL="800100" lvl="1" indent="-342900">
              <a:buFont typeface="Arial" panose="020B0604020202020204" pitchFamily="34" charset="0"/>
              <a:buChar char="•"/>
            </a:pPr>
            <a:r>
              <a:rPr lang="fi-FI" sz="1600" dirty="0"/>
              <a:t>Korvattavana ei voi olla subjektiivinen mielipaha, ainoastaan objektiivisesti arvioitavissa oleva taloudellinen menetys</a:t>
            </a:r>
          </a:p>
          <a:p>
            <a:pPr marL="800100" lvl="1" indent="-342900">
              <a:buFont typeface="Arial" panose="020B0604020202020204" pitchFamily="34" charset="0"/>
              <a:buChar char="•"/>
            </a:pPr>
            <a:r>
              <a:rPr lang="fi-FI" sz="1600" dirty="0"/>
              <a:t>Korvaus määritetään vertailemalla nykytilannetta ja ennen lunastusta olevaa tilannetta</a:t>
            </a:r>
          </a:p>
          <a:p>
            <a:pPr marL="800100" lvl="1" indent="-342900">
              <a:buFont typeface="Arial" panose="020B0604020202020204" pitchFamily="34" charset="0"/>
              <a:buChar char="•"/>
            </a:pPr>
            <a:r>
              <a:rPr lang="fi-FI" sz="1600" dirty="0" err="1"/>
              <a:t>Immissiohaitat</a:t>
            </a:r>
            <a:r>
              <a:rPr lang="fi-FI" sz="1600" dirty="0"/>
              <a:t> ml. maisemanmuutos tarkastellaan kokonaisuutena</a:t>
            </a:r>
          </a:p>
          <a:p>
            <a:pPr marL="342900" indent="-342900">
              <a:buFont typeface="Arial" panose="020B0604020202020204" pitchFamily="34" charset="0"/>
              <a:buChar char="•"/>
            </a:pPr>
            <a:r>
              <a:rPr lang="fi-FI" sz="1800" dirty="0"/>
              <a:t>Voimalinjojen sähkö- ja magneettikentistä ei tutkimusten mukaan ole terveydellistä haittaa</a:t>
            </a:r>
          </a:p>
          <a:p>
            <a:pPr marL="800100" lvl="1" indent="-342900">
              <a:buFont typeface="Arial" panose="020B0604020202020204" pitchFamily="34" charset="0"/>
              <a:buChar char="•"/>
            </a:pPr>
            <a:r>
              <a:rPr lang="fi-FI" sz="1600" dirty="0"/>
              <a:t>Psyykkinen </a:t>
            </a:r>
            <a:r>
              <a:rPr lang="fi-FI" sz="1600" dirty="0" err="1"/>
              <a:t>immissio</a:t>
            </a:r>
            <a:r>
              <a:rPr lang="fi-FI" sz="1600" dirty="0"/>
              <a:t> voidaan huomioida kiinteistön arvoa alentavana tekijänä</a:t>
            </a:r>
          </a:p>
          <a:p>
            <a:pPr marL="342900" indent="-342900">
              <a:buFont typeface="Arial" panose="020B0604020202020204" pitchFamily="34" charset="0"/>
              <a:buChar char="•"/>
            </a:pPr>
            <a:r>
              <a:rPr lang="fi-FI" sz="1800" dirty="0"/>
              <a:t>Voimansiirtolinjan maisemahaittaa ja muuta </a:t>
            </a:r>
            <a:r>
              <a:rPr lang="fi-FI" sz="1800" dirty="0" err="1"/>
              <a:t>immissiota</a:t>
            </a:r>
            <a:r>
              <a:rPr lang="fi-FI" sz="1800" dirty="0"/>
              <a:t> ohjaa KKO 1999:61:</a:t>
            </a:r>
          </a:p>
          <a:p>
            <a:pPr marL="800100" lvl="1" indent="-342900">
              <a:buFont typeface="Arial" panose="020B0604020202020204" pitchFamily="34" charset="0"/>
              <a:buChar char="•"/>
            </a:pPr>
            <a:r>
              <a:rPr lang="fi-FI" sz="1600" dirty="0"/>
              <a:t>Maisemanmuutoksessa on kiinnitettävä huomiota erityisesti pylväiden ja johtimien etäisyyteen, pylväiden kokoon, sijaintiin ja näkyvyyteen pihalle ja rakennuksiin sekä suojakasvillisuuden asema ja kiinteistön kokonaisarvo</a:t>
            </a:r>
          </a:p>
          <a:p>
            <a:pPr marL="342900" indent="-342900">
              <a:buFont typeface="Arial" panose="020B0604020202020204" pitchFamily="34" charset="0"/>
              <a:buChar char="•"/>
            </a:pPr>
            <a:r>
              <a:rPr lang="fi-FI" sz="1800" dirty="0"/>
              <a:t>Maisemahaitasta on tehty kattava julkaisu nro 99: Maisemahaitoista ja niiden käsittelystä maanmittaustoimituksissa sekä muita tutkimuksia</a:t>
            </a:r>
          </a:p>
          <a:p>
            <a:pPr marL="342900" indent="-342900">
              <a:buFont typeface="Arial" panose="020B0604020202020204" pitchFamily="34" charset="0"/>
              <a:buChar char="•"/>
            </a:pPr>
            <a:r>
              <a:rPr lang="fi-FI" sz="1800" dirty="0"/>
              <a:t>Korvauskäytännön perusteella vain lähimaiseman muutokset voivat olla korvattavia, lähimaisema ylettyy n. 200 metrin päähän</a:t>
            </a:r>
          </a:p>
          <a:p>
            <a:pPr marL="800100" lvl="1" indent="-342900">
              <a:buFont typeface="Arial" panose="020B0604020202020204" pitchFamily="34" charset="0"/>
              <a:buChar char="•"/>
            </a:pPr>
            <a:r>
              <a:rPr lang="fi-FI" sz="1600" dirty="0"/>
              <a:t>Kaukomaisema katsotaan ylettyvän suojatun etupiirin ulkopuolelle eikä tämän osalta määrätä korvauksia</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3461563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56215"/>
            <a:ext cx="10515600" cy="1325563"/>
          </a:xfrm>
        </p:spPr>
        <p:txBody>
          <a:bodyPr>
            <a:normAutofit fontScale="90000"/>
          </a:bodyPr>
          <a:lstStyle/>
          <a:p>
            <a:r>
              <a:rPr lang="fi-FI" dirty="0"/>
              <a:t>Lunastuspäätös / maisemahaitta jatkuu</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1437999"/>
            <a:ext cx="10515600" cy="4299349"/>
          </a:xfrm>
        </p:spPr>
        <p:txBody>
          <a:bodyPr/>
          <a:lstStyle/>
          <a:p>
            <a:pPr marL="342900" indent="-342900">
              <a:buFont typeface="Arial" panose="020B0604020202020204" pitchFamily="34" charset="0"/>
              <a:buChar char="•"/>
            </a:pPr>
            <a:r>
              <a:rPr lang="fi-FI" sz="2000" dirty="0"/>
              <a:t>Maiseman arviointi on aina tapauskohtaista ja kokonaisvaltaista, eikä etäisyys yksiselitteisesti kerro maisemavaikutusta</a:t>
            </a:r>
          </a:p>
          <a:p>
            <a:pPr marL="342900" indent="-342900">
              <a:buFont typeface="Arial" panose="020B0604020202020204" pitchFamily="34" charset="0"/>
              <a:buChar char="•"/>
            </a:pPr>
            <a:r>
              <a:rPr lang="fi-FI" sz="2000" dirty="0"/>
              <a:t>Maisemahaitan ja muiden </a:t>
            </a:r>
            <a:r>
              <a:rPr lang="fi-FI" sz="2000" dirty="0" err="1"/>
              <a:t>immissiovaikutusten</a:t>
            </a:r>
            <a:r>
              <a:rPr lang="fi-FI" sz="2000" dirty="0"/>
              <a:t> arviointi tehdään viime kädessä lunastustoimikunnan kokonaisvaltaisella havainnoinnilla, harkinnalla ja ammattitaidolla perustuen edellä selostettuihin oikeustapauksiin ja tutkimuksiin</a:t>
            </a:r>
          </a:p>
          <a:p>
            <a:pPr marL="342900" indent="-342900">
              <a:buFont typeface="Arial" panose="020B0604020202020204" pitchFamily="34" charset="0"/>
              <a:buChar char="•"/>
            </a:pPr>
            <a:r>
              <a:rPr lang="fi-FI" sz="2000" dirty="0"/>
              <a:t>Maisemahaittaa varten rakennuspaikan kokonaisarvon määrittäminen on tarpeen ainoastaan likimääräisesti</a:t>
            </a:r>
          </a:p>
          <a:p>
            <a:pPr marL="800100" lvl="1" indent="-342900">
              <a:buFont typeface="Arial" panose="020B0604020202020204" pitchFamily="34" charset="0"/>
              <a:buChar char="•"/>
            </a:pPr>
            <a:r>
              <a:rPr lang="fi-FI" sz="1800" dirty="0"/>
              <a:t>Kokonaisarvossa sovelletaan 50 000 € vaihteluväliä (50 000 – 100 000 – 150 000)</a:t>
            </a:r>
          </a:p>
          <a:p>
            <a:pPr marL="342900" indent="-342900">
              <a:buFont typeface="Arial" panose="020B0604020202020204" pitchFamily="34" charset="0"/>
              <a:buChar char="•"/>
            </a:pPr>
            <a:r>
              <a:rPr lang="fi-FI" sz="2000" dirty="0"/>
              <a:t>Maisemahaittakorvaus suhteutetaan rakennuspaikan kokonaisarvoon, kuitenkin varsinainen korvauspäätös määrätään absoluuttisena arvona. </a:t>
            </a:r>
          </a:p>
          <a:p>
            <a:pPr marL="800100" lvl="1" indent="-342900">
              <a:buFont typeface="Arial" panose="020B0604020202020204" pitchFamily="34" charset="0"/>
              <a:buChar char="•"/>
            </a:pPr>
            <a:r>
              <a:rPr lang="fi-FI" sz="1800" dirty="0"/>
              <a:t>Korvauksessa sovelletaan 500 € vaihteluväliä (500 – 1000 – 1500)</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354541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838199" y="462357"/>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838200" y="1677317"/>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rakennusrajoitusalue laajenee)</a:t>
            </a:r>
          </a:p>
          <a:p>
            <a:pPr marL="800100" lvl="1" indent="-342900">
              <a:buFont typeface="Arial" panose="020B0604020202020204" pitchFamily="34" charset="0"/>
              <a:buChar char="•"/>
            </a:pPr>
            <a:r>
              <a:rPr lang="fi-FI" dirty="0"/>
              <a:t>Entisestä reunavyöhykkeestä aikaisemmin määrättyjä korvauksia ei tutkita ja ko. alueista määrätään korvaus kuten rasittamattomista alueista, pois lukien Kalajoki-Pyhänselkä 400 kV reunavyöhykkeet</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ja lupaukset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t>Indeksikorotus määrätään toimituksen haltuunottoajankohdan (elokuu 2019) mukaan</a:t>
            </a:r>
            <a:r>
              <a:rPr lang="fi-FI" dirty="0">
                <a:solidFill>
                  <a:schemeClr val="tx1"/>
                </a:solidFill>
              </a:rPr>
              <a:t>. Hintataso on kohonnut 19 %, jolloin indeksikerroin on 1,19</a:t>
            </a:r>
          </a:p>
          <a:p>
            <a:pPr marL="342900" indent="-342900">
              <a:buFont typeface="Arial" panose="020B0604020202020204" pitchFamily="34" charset="0"/>
              <a:buChar char="•"/>
            </a:pPr>
            <a:r>
              <a:rPr lang="fi-FI" dirty="0"/>
              <a:t>Kuuden prosentin vuotuinen korko määrätään toimituksen alkukokouksesta eli 20.8.2019 alkaen tai ennakkokorvausta saaneiden osalta </a:t>
            </a:r>
            <a:r>
              <a:rPr lang="fi-FI"/>
              <a:t>9.9.2019 alkaen</a:t>
            </a:r>
            <a:endParaRPr lang="fi-FI" dirty="0"/>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t>Korvaukset maksetaan lähtökohtaisesti sille, joka kiinteistön omistaa lunastuspäätöksen ajankohtana</a:t>
            </a:r>
          </a:p>
          <a:p>
            <a:pPr marL="800100" lvl="1" indent="-342900">
              <a:buFont typeface="Arial" panose="020B0604020202020204" pitchFamily="34" charset="0"/>
              <a:buChar char="•"/>
            </a:pPr>
            <a:r>
              <a:rPr lang="fi-FI" dirty="0"/>
              <a:t>Entiselle omistajalle korvaukset maksetaan vain sopimuksen tai muun selvityksen perusteella</a:t>
            </a:r>
          </a:p>
          <a:p>
            <a:pPr marL="342900" indent="-342900">
              <a:buFont typeface="Arial" panose="020B0604020202020204" pitchFamily="34" charset="0"/>
              <a:buChar char="•"/>
            </a:pPr>
            <a:r>
              <a:rPr lang="fi-FI" dirty="0"/>
              <a:t>Toimituksessa ei määrätä korvauksia talletettavaksi. 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t>Korvaukset on </a:t>
            </a:r>
            <a:r>
              <a:rPr lang="fi-FI" dirty="0">
                <a:solidFill>
                  <a:schemeClr val="tx1"/>
                </a:solidFill>
              </a:rPr>
              <a:t>maksettava </a:t>
            </a:r>
            <a:r>
              <a:rPr lang="fi-FI" b="1" dirty="0">
                <a:solidFill>
                  <a:schemeClr val="tx1"/>
                </a:solidFill>
              </a:rPr>
              <a:t>30.7.2024 mennessä</a:t>
            </a:r>
          </a:p>
          <a:p>
            <a:pPr marL="800100" lvl="1" indent="-342900">
              <a:buFont typeface="Arial" panose="020B0604020202020204" pitchFamily="34" charset="0"/>
              <a:buChar char="•"/>
            </a:pPr>
            <a:r>
              <a:rPr lang="fi-FI" dirty="0"/>
              <a:t>Jos korvauksia ei makseta määräajassa, lunastus raukeaa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Korkeimman hallinto-oikeuden 5.2.2024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t>Asiakirjat lähetetään viimeistään päättymisajankohtana </a:t>
            </a:r>
            <a:r>
              <a:rPr lang="fi-FI" b="1" dirty="0">
                <a:solidFill>
                  <a:schemeClr val="tx1"/>
                </a:solidFill>
              </a:rPr>
              <a:t>(30.4.2024)</a:t>
            </a:r>
          </a:p>
          <a:p>
            <a:pPr marL="342900" indent="-342900">
              <a:buFont typeface="Arial" panose="020B0604020202020204" pitchFamily="34" charset="0"/>
              <a:buChar char="•"/>
            </a:pPr>
            <a:r>
              <a:rPr lang="fi-FI" dirty="0"/>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31</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t>Toimituksessa tehdyistä päätöksistä voi valittaa paikalliseen maaoikeuteen (Oulun käräjäoikeus) </a:t>
            </a:r>
            <a:r>
              <a:rPr lang="fi-FI" dirty="0">
                <a:solidFill>
                  <a:schemeClr val="tx1"/>
                </a:solidFill>
              </a:rPr>
              <a:t>30.5.2024 </a:t>
            </a:r>
            <a:r>
              <a:rPr lang="fi-FI" dirty="0"/>
              <a:t>klo 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a:t>
            </a:r>
            <a:r>
              <a:rPr lang="fi-FI"/>
              <a:t>hyvää kevättä</a:t>
            </a:r>
            <a:endParaRPr lang="fi-FI" dirty="0"/>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t>Kirjalliset vaatimukset on pyydetty toimittamaan 31.7.2023 mennessä</a:t>
            </a:r>
          </a:p>
          <a:p>
            <a:pPr marL="800100" lvl="1" indent="-342900">
              <a:buFont typeface="Arial" panose="020B0604020202020204" pitchFamily="34" charset="0"/>
              <a:buChar char="•"/>
            </a:pPr>
            <a:r>
              <a:rPr lang="fi-FI" dirty="0"/>
              <a:t>5 vaatimusta</a:t>
            </a:r>
          </a:p>
          <a:p>
            <a:pPr marL="342900" indent="-342900">
              <a:buFont typeface="Arial" panose="020B0604020202020204" pitchFamily="34" charset="0"/>
              <a:buChar char="•"/>
            </a:pPr>
            <a:r>
              <a:rPr lang="fi-FI" dirty="0"/>
              <a:t>Lunastaja on antanut vastineensa 20.11.2023</a:t>
            </a:r>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Vaatimusten läpikäynti?</a:t>
            </a:r>
            <a:endParaRPr lang="fi-FI" dirty="0"/>
          </a:p>
          <a:p>
            <a:pPr marL="342900" indent="-342900">
              <a:buFont typeface="Arial" panose="020B0604020202020204" pitchFamily="34" charset="0"/>
              <a:buChar char="•"/>
            </a:pPr>
            <a:r>
              <a:rPr lang="fi-FI" b="1" dirty="0"/>
              <a:t>Vastineiden läpikäynti?</a:t>
            </a:r>
          </a:p>
          <a:p>
            <a:pPr marL="342900" indent="-342900">
              <a:buFont typeface="Arial" panose="020B0604020202020204" pitchFamily="34" charset="0"/>
              <a:buChar char="•"/>
            </a:pPr>
            <a:r>
              <a:rPr lang="fi-FI" b="1" dirty="0"/>
              <a:t>Täydennykset vaatimuksiin?</a:t>
            </a:r>
          </a:p>
          <a:p>
            <a:pPr marL="800100" lvl="1" indent="-342900">
              <a:buFont typeface="Arial" panose="020B0604020202020204" pitchFamily="34" charset="0"/>
              <a:buChar char="•"/>
            </a:pPr>
            <a:r>
              <a:rPr lang="fi-FI" dirty="0"/>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4.3.2024</a:t>
            </a:r>
          </a:p>
          <a:p>
            <a:pPr marL="342900" indent="-342900">
              <a:buFont typeface="Arial" panose="020B0604020202020204" pitchFamily="34" charset="0"/>
              <a:buChar char="•"/>
            </a:pPr>
            <a:r>
              <a:rPr lang="fi-FI" dirty="0"/>
              <a:t>Loppukokouksen kuulemisen jälkeen pidetään vielä lyhyehkö (?) loppuneuvottelu 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p:txBody>
          <a:bodyPr/>
          <a:lstStyle/>
          <a:p>
            <a:r>
              <a:rPr lang="fi-FI" dirty="0"/>
              <a:t>Lunastuspäätös / yleistä</a:t>
            </a:r>
          </a:p>
        </p:txBody>
      </p:sp>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Hankkeessa on rakennettu uusi n. 303 km pitkä Petäjävesi-Pyhänselkä 400 kV voimajohto. Tämä toimitus koskee Tyrnävää ja Liminkaa n. 17 km osalta. Hankkeella on vahvistettu kantaverkkoa. Voimajohtohankkeen rakennustyöt ovat valmistuneet syksyllä 2022.</a:t>
            </a:r>
          </a:p>
          <a:p>
            <a:pPr marL="342900" indent="-342900">
              <a:buFont typeface="Arial" panose="020B0604020202020204" pitchFamily="34" charset="0"/>
              <a:buChar char="•"/>
            </a:pPr>
            <a:r>
              <a:rPr lang="fi-FI" dirty="0"/>
              <a:t>Kohteessa on voimassa yksi yleiskaava (Oulun seudun yleiskaava)</a:t>
            </a:r>
          </a:p>
          <a:p>
            <a:pPr marL="342900" indent="-342900">
              <a:buFont typeface="Arial" panose="020B0604020202020204" pitchFamily="34" charset="0"/>
              <a:buChar char="•"/>
            </a:pPr>
            <a:r>
              <a:rPr lang="fi-FI" dirty="0"/>
              <a:t>Linjan vieressä samalla johtokäytävällä kulkee muita linjoja (Kalajoki-Pyhänselkä 400 kV, Pyhäkoski-Petäjävesi 220 kV)</a:t>
            </a: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9A798CE3-3ADE-8F5A-3B7E-598FC7B7F2D5}"/>
              </a:ext>
            </a:extLst>
          </p:cNvPr>
          <p:cNvPicPr>
            <a:picLocks noChangeAspect="1"/>
          </p:cNvPicPr>
          <p:nvPr/>
        </p:nvPicPr>
        <p:blipFill>
          <a:blip r:embed="rId2"/>
          <a:stretch>
            <a:fillRect/>
          </a:stretch>
        </p:blipFill>
        <p:spPr>
          <a:xfrm>
            <a:off x="5832921" y="1505805"/>
            <a:ext cx="5446010" cy="4772758"/>
          </a:xfrm>
          <a:prstGeom prst="rect">
            <a:avLst/>
          </a:prstGeom>
        </p:spPr>
      </p:pic>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6C79C806-8D49-1B3F-3012-B4BE0E4571D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738572D-8B9B-0E6D-319F-AC146C24E740}"/>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994F0B66-D260-4135-612B-434CF772F471}"/>
              </a:ext>
            </a:extLst>
          </p:cNvPr>
          <p:cNvSpPr>
            <a:spLocks noGrp="1"/>
          </p:cNvSpPr>
          <p:nvPr>
            <p:ph type="ftr" sz="quarter" idx="11"/>
          </p:nvPr>
        </p:nvSpPr>
        <p:spPr/>
        <p:txBody>
          <a:bodyPr/>
          <a:lstStyle/>
          <a:p>
            <a:endParaRPr lang="fi-FI" dirty="0"/>
          </a:p>
        </p:txBody>
      </p:sp>
      <p:sp>
        <p:nvSpPr>
          <p:cNvPr id="12" name="Otsikko 11">
            <a:extLst>
              <a:ext uri="{FF2B5EF4-FFF2-40B4-BE49-F238E27FC236}">
                <a16:creationId xmlns:a16="http://schemas.microsoft.com/office/drawing/2014/main" id="{173A33DC-72F5-BCCB-5BB4-B81317E31C80}"/>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CEC53B4C-AFC3-4645-CF07-17ED0F687920}"/>
              </a:ext>
            </a:extLst>
          </p:cNvPr>
          <p:cNvPicPr>
            <a:picLocks noChangeAspect="1"/>
          </p:cNvPicPr>
          <p:nvPr/>
        </p:nvPicPr>
        <p:blipFill>
          <a:blip r:embed="rId2"/>
          <a:stretch>
            <a:fillRect/>
          </a:stretch>
        </p:blipFill>
        <p:spPr>
          <a:xfrm>
            <a:off x="3919537" y="0"/>
            <a:ext cx="8153400" cy="6810375"/>
          </a:xfrm>
          <a:prstGeom prst="rect">
            <a:avLst/>
          </a:prstGeom>
        </p:spPr>
      </p:pic>
    </p:spTree>
    <p:extLst>
      <p:ext uri="{BB962C8B-B14F-4D97-AF65-F5344CB8AC3E}">
        <p14:creationId xmlns:p14="http://schemas.microsoft.com/office/powerpoint/2010/main" val="171343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839787" y="-5176"/>
            <a:ext cx="10512425" cy="1324800"/>
          </a:xfrm>
        </p:spPr>
        <p:txBody>
          <a:bodyPr>
            <a:normAutofit fontScale="90000"/>
          </a:bodyPr>
          <a:lstStyle/>
          <a:p>
            <a:r>
              <a:rPr lang="fi-FI" dirty="0"/>
              <a:t>Lunastuspäätös / 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480290" y="969818"/>
            <a:ext cx="4893398" cy="4622532"/>
          </a:xfrm>
        </p:spPr>
        <p:txBody>
          <a:bodyPr/>
          <a:lstStyle/>
          <a:p>
            <a:pPr marL="342900" indent="-342900">
              <a:buFont typeface="Arial" panose="020B0604020202020204" pitchFamily="34" charset="0"/>
              <a:buChar char="•"/>
            </a:pPr>
            <a:r>
              <a:rPr lang="fi-FI" sz="1600" dirty="0"/>
              <a:t>Johtoaukean leveys 42 metriä</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Johto on sijoitettu vanhan johtokäytävän viereen, jolloin johtokäytävä levenee n. 36 metriä</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pPr marL="342900" indent="-342900">
              <a:buFont typeface="Arial" panose="020B0604020202020204" pitchFamily="34" charset="0"/>
              <a:buChar char="•"/>
            </a:pPr>
            <a:r>
              <a:rPr lang="fi-FI" sz="1600" dirty="0"/>
              <a:t>Toimituksessa lunastetaan pysyvä käyttöoikeus, joka merkitään kiinteistörekisteriin. Käyttöoikeus merkitään ylikunnallisesti sähköasemalta sähköasemalle useamman toimituksen alueella.</a:t>
            </a:r>
          </a:p>
          <a:p>
            <a:endParaRPr lang="fi-FI" sz="1600" dirty="0"/>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73D80B48-993C-C0BC-F8DC-A82311116954}"/>
              </a:ext>
            </a:extLst>
          </p:cNvPr>
          <p:cNvPicPr>
            <a:picLocks noChangeAspect="1"/>
          </p:cNvPicPr>
          <p:nvPr/>
        </p:nvPicPr>
        <p:blipFill>
          <a:blip r:embed="rId2"/>
          <a:stretch>
            <a:fillRect/>
          </a:stretch>
        </p:blipFill>
        <p:spPr>
          <a:xfrm>
            <a:off x="5709830" y="859585"/>
            <a:ext cx="6126921" cy="5861889"/>
          </a:xfrm>
          <a:prstGeom prst="rect">
            <a:avLst/>
          </a:prstGeom>
        </p:spPr>
      </p:pic>
    </p:spTree>
    <p:extLst>
      <p:ext uri="{BB962C8B-B14F-4D97-AF65-F5344CB8AC3E}">
        <p14:creationId xmlns:p14="http://schemas.microsoft.com/office/powerpoint/2010/main" val="3307564473"/>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customXml/itemProps2.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059722-EDF1-4D30-B28E-0F2CE02B0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2401</TotalTime>
  <Words>2167</Words>
  <Application>Microsoft Office PowerPoint</Application>
  <PresentationFormat>Laajakuva</PresentationFormat>
  <Paragraphs>266</Paragraphs>
  <Slides>34</Slides>
  <Notes>0</Notes>
  <HiddenSlides>3</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34</vt:i4>
      </vt:variant>
    </vt:vector>
  </HeadingPairs>
  <TitlesOfParts>
    <vt:vector size="38"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 yleistä</vt:lpstr>
      <vt:lpstr>PowerPoint-esitys</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Metsän pirstoutumishaitta</vt:lpstr>
      <vt:lpstr>Energiapuu</vt:lpstr>
      <vt:lpstr>Hukkaan menneet metsänparannustyöt</vt:lpstr>
      <vt:lpstr>Lunastuspäätös / pellon korvaus</vt:lpstr>
      <vt:lpstr>Lunastuspäätös / peltohaitat</vt:lpstr>
      <vt:lpstr>Lunastuspäätös / peltohaitat osa 2</vt:lpstr>
      <vt:lpstr>Lunastuspäätös / maisemahaitta</vt:lpstr>
      <vt:lpstr>Lunastuspäätös / maisemahaitta jatkuu</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199</cp:revision>
  <dcterms:created xsi:type="dcterms:W3CDTF">2021-12-15T13:13:52Z</dcterms:created>
  <dcterms:modified xsi:type="dcterms:W3CDTF">2024-04-30T12:31:21Z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