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7"/>
  </p:notesMasterIdLst>
  <p:handoutMasterIdLst>
    <p:handoutMasterId r:id="rId28"/>
  </p:handoutMasterIdLst>
  <p:sldIdLst>
    <p:sldId id="264" r:id="rId2"/>
    <p:sldId id="302" r:id="rId3"/>
    <p:sldId id="366" r:id="rId4"/>
    <p:sldId id="352" r:id="rId5"/>
    <p:sldId id="353" r:id="rId6"/>
    <p:sldId id="355" r:id="rId7"/>
    <p:sldId id="367" r:id="rId8"/>
    <p:sldId id="368" r:id="rId9"/>
    <p:sldId id="369" r:id="rId10"/>
    <p:sldId id="370" r:id="rId11"/>
    <p:sldId id="277" r:id="rId12"/>
    <p:sldId id="278" r:id="rId13"/>
    <p:sldId id="279" r:id="rId14"/>
    <p:sldId id="290" r:id="rId15"/>
    <p:sldId id="291" r:id="rId16"/>
    <p:sldId id="295" r:id="rId17"/>
    <p:sldId id="282" r:id="rId18"/>
    <p:sldId id="373" r:id="rId19"/>
    <p:sldId id="283" r:id="rId20"/>
    <p:sldId id="300" r:id="rId21"/>
    <p:sldId id="284" r:id="rId22"/>
    <p:sldId id="371" r:id="rId23"/>
    <p:sldId id="372" r:id="rId24"/>
    <p:sldId id="324" r:id="rId25"/>
    <p:sldId id="269" r:id="rId26"/>
  </p:sldIdLst>
  <p:sldSz cx="9144000" cy="6858000" type="screen4x3"/>
  <p:notesSz cx="6794500" cy="9931400"/>
  <p:defaultTextStyle>
    <a:defPPr>
      <a:defRPr lang="fi-FI"/>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oppala Mikko" initials="KM" lastIdx="4" clrIdx="0">
    <p:extLst>
      <p:ext uri="{19B8F6BF-5375-455C-9EA6-DF929625EA0E}">
        <p15:presenceInfo xmlns:p15="http://schemas.microsoft.com/office/powerpoint/2012/main" userId="Kuoppala Mik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C90000"/>
    <a:srgbClr val="ED145B"/>
    <a:srgbClr val="375195"/>
    <a:srgbClr val="3D3D3D"/>
    <a:srgbClr val="FEBE10"/>
    <a:srgbClr val="00A651"/>
    <a:srgbClr val="00AEEF"/>
    <a:srgbClr val="ED1C24"/>
    <a:srgbClr val="ED1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88" autoAdjust="0"/>
  </p:normalViewPr>
  <p:slideViewPr>
    <p:cSldViewPr showGuides="1">
      <p:cViewPr varScale="1">
        <p:scale>
          <a:sx n="114" d="100"/>
          <a:sy n="114" d="100"/>
        </p:scale>
        <p:origin x="1506" y="102"/>
      </p:cViewPr>
      <p:guideLst>
        <p:guide orient="horz" pos="2205"/>
        <p:guide pos="2880"/>
      </p:guideLst>
    </p:cSldViewPr>
  </p:slideViewPr>
  <p:notesTextViewPr>
    <p:cViewPr>
      <p:scale>
        <a:sx n="100" d="100"/>
        <a:sy n="100" d="100"/>
      </p:scale>
      <p:origin x="0" y="0"/>
    </p:cViewPr>
  </p:notesTextViewPr>
  <p:notesViewPr>
    <p:cSldViewPr showGuides="1">
      <p:cViewPr varScale="1">
        <p:scale>
          <a:sx n="84" d="100"/>
          <a:sy n="84" d="100"/>
        </p:scale>
        <p:origin x="-1890"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fi-FI" dirty="0"/>
          </a:p>
        </p:txBody>
      </p:sp>
      <p:sp>
        <p:nvSpPr>
          <p:cNvPr id="88067" name="Rectangle 3"/>
          <p:cNvSpPr>
            <a:spLocks noGrp="1" noChangeArrowheads="1"/>
          </p:cNvSpPr>
          <p:nvPr>
            <p:ph type="dt" sz="quarter" idx="1"/>
          </p:nvPr>
        </p:nvSpPr>
        <p:spPr bwMode="auto">
          <a:xfrm>
            <a:off x="3848063"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fi-FI" dirty="0"/>
          </a:p>
        </p:txBody>
      </p:sp>
      <p:sp>
        <p:nvSpPr>
          <p:cNvPr id="88068" name="Rectangle 4"/>
          <p:cNvSpPr>
            <a:spLocks noGrp="1" noChangeArrowheads="1"/>
          </p:cNvSpPr>
          <p:nvPr>
            <p:ph type="ftr" sz="quarter" idx="2"/>
          </p:nvPr>
        </p:nvSpPr>
        <p:spPr bwMode="auto">
          <a:xfrm>
            <a:off x="0"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fi-FI" dirty="0"/>
          </a:p>
        </p:txBody>
      </p:sp>
      <p:sp>
        <p:nvSpPr>
          <p:cNvPr id="88069" name="Rectangle 5"/>
          <p:cNvSpPr>
            <a:spLocks noGrp="1" noChangeArrowheads="1"/>
          </p:cNvSpPr>
          <p:nvPr>
            <p:ph type="sldNum" sz="quarter" idx="3"/>
          </p:nvPr>
        </p:nvSpPr>
        <p:spPr bwMode="auto">
          <a:xfrm>
            <a:off x="3848063"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DA97067-AC6F-43DB-BD4C-105BC97DDB89}" type="slidenum">
              <a:rPr lang="fi-FI"/>
              <a:pPr/>
              <a:t>‹#›</a:t>
            </a:fld>
            <a:endParaRPr lang="fi-FI" dirty="0"/>
          </a:p>
        </p:txBody>
      </p:sp>
    </p:spTree>
    <p:extLst>
      <p:ext uri="{BB962C8B-B14F-4D97-AF65-F5344CB8AC3E}">
        <p14:creationId xmlns:p14="http://schemas.microsoft.com/office/powerpoint/2010/main" val="2653528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b="0"/>
            </a:lvl1pPr>
          </a:lstStyle>
          <a:p>
            <a:endParaRPr lang="fi-FI" dirty="0"/>
          </a:p>
        </p:txBody>
      </p:sp>
      <p:sp>
        <p:nvSpPr>
          <p:cNvPr id="4099" name="Rectangle 3"/>
          <p:cNvSpPr>
            <a:spLocks noGrp="1" noChangeArrowheads="1"/>
          </p:cNvSpPr>
          <p:nvPr>
            <p:ph type="dt" idx="1"/>
          </p:nvPr>
        </p:nvSpPr>
        <p:spPr bwMode="auto">
          <a:xfrm>
            <a:off x="3848063"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a:lvl1pPr>
          </a:lstStyle>
          <a:p>
            <a:endParaRPr lang="fi-FI" dirty="0"/>
          </a:p>
        </p:txBody>
      </p:sp>
      <p:sp>
        <p:nvSpPr>
          <p:cNvPr id="410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0066" y="4718094"/>
            <a:ext cx="5434369" cy="446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102" name="Rectangle 6"/>
          <p:cNvSpPr>
            <a:spLocks noGrp="1" noChangeArrowheads="1"/>
          </p:cNvSpPr>
          <p:nvPr>
            <p:ph type="ftr" sz="quarter" idx="4"/>
          </p:nvPr>
        </p:nvSpPr>
        <p:spPr bwMode="auto">
          <a:xfrm>
            <a:off x="0"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b="0"/>
            </a:lvl1pPr>
          </a:lstStyle>
          <a:p>
            <a:endParaRPr lang="fi-FI" dirty="0"/>
          </a:p>
        </p:txBody>
      </p:sp>
      <p:sp>
        <p:nvSpPr>
          <p:cNvPr id="4103" name="Rectangle 7"/>
          <p:cNvSpPr>
            <a:spLocks noGrp="1" noChangeArrowheads="1"/>
          </p:cNvSpPr>
          <p:nvPr>
            <p:ph type="sldNum" sz="quarter" idx="5"/>
          </p:nvPr>
        </p:nvSpPr>
        <p:spPr bwMode="auto">
          <a:xfrm>
            <a:off x="3848063"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a:lvl1pPr>
          </a:lstStyle>
          <a:p>
            <a:fld id="{C63E8B1E-8334-4D5F-891E-3B58F056A3C4}" type="slidenum">
              <a:rPr lang="fi-FI"/>
              <a:pPr/>
              <a:t>‹#›</a:t>
            </a:fld>
            <a:endParaRPr lang="fi-FI" dirty="0"/>
          </a:p>
        </p:txBody>
      </p:sp>
    </p:spTree>
    <p:extLst>
      <p:ext uri="{BB962C8B-B14F-4D97-AF65-F5344CB8AC3E}">
        <p14:creationId xmlns:p14="http://schemas.microsoft.com/office/powerpoint/2010/main" val="33430475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6" y="1876"/>
            <a:ext cx="9143614"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p:nvPr>
        </p:nvSpPr>
        <p:spPr>
          <a:xfrm>
            <a:off x="1043608" y="980728"/>
            <a:ext cx="7056398"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a:t>Muokkaa perustyyl. napsautt.</a:t>
            </a:r>
            <a:endParaRPr lang="fi-FI" noProof="0" dirty="0"/>
          </a:p>
        </p:txBody>
      </p:sp>
      <p:sp>
        <p:nvSpPr>
          <p:cNvPr id="134148" name="Rectangle 4"/>
          <p:cNvSpPr>
            <a:spLocks noGrp="1" noChangeArrowheads="1"/>
          </p:cNvSpPr>
          <p:nvPr>
            <p:ph type="subTitle" idx="1"/>
          </p:nvPr>
        </p:nvSpPr>
        <p:spPr>
          <a:xfrm>
            <a:off x="1043608" y="2708920"/>
            <a:ext cx="7056398"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29518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971600" y="2060847"/>
            <a:ext cx="7056784" cy="3960441"/>
          </a:xfrm>
        </p:spPr>
        <p:txBody>
          <a:bodyPr/>
          <a:lstStyle>
            <a:lvl1pPr>
              <a:spcBef>
                <a:spcPts val="900"/>
              </a:spcBef>
              <a:defRPr sz="2000"/>
            </a:lvl1pPr>
            <a:lvl2pPr>
              <a:spcBef>
                <a:spcPts val="900"/>
              </a:spcBef>
              <a:defRPr sz="2000"/>
            </a:lvl2pPr>
            <a:lvl3pPr>
              <a:spcBef>
                <a:spcPts val="900"/>
              </a:spcBef>
              <a:defRPr sz="1800"/>
            </a:lvl3pPr>
            <a:lvl4pPr>
              <a:spcBef>
                <a:spcPts val="900"/>
              </a:spcBef>
              <a:defRPr sz="1800"/>
            </a:lvl4pPr>
            <a:lvl5pPr>
              <a:spcBef>
                <a:spcPts val="900"/>
              </a:spcBef>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588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971600" y="2060847"/>
            <a:ext cx="3312368"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9"/>
          <p:cNvSpPr>
            <a:spLocks noGrp="1"/>
          </p:cNvSpPr>
          <p:nvPr>
            <p:ph sz="quarter" idx="11"/>
          </p:nvPr>
        </p:nvSpPr>
        <p:spPr>
          <a:xfrm>
            <a:off x="4716016" y="2060847"/>
            <a:ext cx="3312368"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2117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6" name="Text Placeholder 2"/>
          <p:cNvSpPr>
            <a:spLocks noGrp="1"/>
          </p:cNvSpPr>
          <p:nvPr>
            <p:ph type="body" idx="1"/>
          </p:nvPr>
        </p:nvSpPr>
        <p:spPr>
          <a:xfrm>
            <a:off x="971600" y="1916832"/>
            <a:ext cx="3312368" cy="63976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Text Placeholder 4"/>
          <p:cNvSpPr>
            <a:spLocks noGrp="1"/>
          </p:cNvSpPr>
          <p:nvPr>
            <p:ph type="body" sz="quarter" idx="3"/>
          </p:nvPr>
        </p:nvSpPr>
        <p:spPr>
          <a:xfrm>
            <a:off x="4716016" y="1916832"/>
            <a:ext cx="3312368" cy="64807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Sisällön paikkamerkki 9"/>
          <p:cNvSpPr>
            <a:spLocks noGrp="1"/>
          </p:cNvSpPr>
          <p:nvPr>
            <p:ph sz="quarter" idx="10"/>
          </p:nvPr>
        </p:nvSpPr>
        <p:spPr>
          <a:xfrm>
            <a:off x="971600" y="2708920"/>
            <a:ext cx="3312368"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Sisällön paikkamerkki 9"/>
          <p:cNvSpPr>
            <a:spLocks noGrp="1"/>
          </p:cNvSpPr>
          <p:nvPr>
            <p:ph sz="quarter" idx="11"/>
          </p:nvPr>
        </p:nvSpPr>
        <p:spPr>
          <a:xfrm>
            <a:off x="4716016" y="2708920"/>
            <a:ext cx="3312368"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19336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52156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5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971601" y="476672"/>
            <a:ext cx="2520279" cy="1224136"/>
          </a:xfrm>
        </p:spPr>
        <p:txBody>
          <a:bodyPr anchor="b"/>
          <a:lstStyle>
            <a:lvl1pPr algn="l">
              <a:lnSpc>
                <a:spcPts val="2500"/>
              </a:lnSpc>
              <a:defRPr sz="2000" b="1"/>
            </a:lvl1pPr>
          </a:lstStyle>
          <a:p>
            <a:r>
              <a:rPr lang="fi-FI"/>
              <a:t>Muokkaa perustyyl. napsautt.</a:t>
            </a:r>
            <a:endParaRPr lang="fi-FI" dirty="0"/>
          </a:p>
        </p:txBody>
      </p:sp>
      <p:sp>
        <p:nvSpPr>
          <p:cNvPr id="3" name="Content Placeholder 2"/>
          <p:cNvSpPr>
            <a:spLocks noGrp="1"/>
          </p:cNvSpPr>
          <p:nvPr>
            <p:ph idx="1"/>
          </p:nvPr>
        </p:nvSpPr>
        <p:spPr>
          <a:xfrm>
            <a:off x="3923928" y="476673"/>
            <a:ext cx="4104456" cy="5544616"/>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800"/>
            </a:lvl4pPr>
            <a:lvl5pPr>
              <a:lnSpc>
                <a:spcPct val="100000"/>
              </a:lnSpc>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xt Placeholder 3"/>
          <p:cNvSpPr>
            <a:spLocks noGrp="1"/>
          </p:cNvSpPr>
          <p:nvPr>
            <p:ph type="body" sz="half" idx="2"/>
          </p:nvPr>
        </p:nvSpPr>
        <p:spPr>
          <a:xfrm>
            <a:off x="971600" y="1844824"/>
            <a:ext cx="2520280" cy="4176465"/>
          </a:xfrm>
        </p:spPr>
        <p:txBody>
          <a:bodyPr/>
          <a:lstStyle>
            <a:lvl1pPr marL="0" indent="0">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78060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835696" y="4941168"/>
            <a:ext cx="5400600" cy="572616"/>
          </a:xfrm>
        </p:spPr>
        <p:txBody>
          <a:bodyPr anchor="b">
            <a:noAutofit/>
          </a:bodyPr>
          <a:lstStyle>
            <a:lvl1pPr algn="ctr">
              <a:lnSpc>
                <a:spcPts val="2500"/>
              </a:lnSpc>
              <a:defRPr sz="2000" b="1"/>
            </a:lvl1pPr>
          </a:lstStyle>
          <a:p>
            <a:r>
              <a:rPr lang="fi-FI"/>
              <a:t>Muokkaa perustyyl. napsautt.</a:t>
            </a:r>
            <a:endParaRPr lang="fi-FI" dirty="0"/>
          </a:p>
        </p:txBody>
      </p:sp>
      <p:sp>
        <p:nvSpPr>
          <p:cNvPr id="3" name="Picture Placeholder 2"/>
          <p:cNvSpPr>
            <a:spLocks noGrp="1"/>
          </p:cNvSpPr>
          <p:nvPr>
            <p:ph type="pic" idx="1"/>
          </p:nvPr>
        </p:nvSpPr>
        <p:spPr>
          <a:xfrm>
            <a:off x="1835696" y="620688"/>
            <a:ext cx="5400600" cy="4176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
        <p:nvSpPr>
          <p:cNvPr id="4" name="Text Placeholder 3"/>
          <p:cNvSpPr>
            <a:spLocks noGrp="1"/>
          </p:cNvSpPr>
          <p:nvPr>
            <p:ph type="body" sz="half" idx="2"/>
          </p:nvPr>
        </p:nvSpPr>
        <p:spPr>
          <a:xfrm>
            <a:off x="1835696" y="5661248"/>
            <a:ext cx="5400600" cy="500608"/>
          </a:xfrm>
        </p:spPr>
        <p:txBody>
          <a:bodyPr>
            <a:noAutofit/>
          </a:bodyPr>
          <a:lstStyle>
            <a:lvl1pPr marL="0" indent="0" algn="ctr">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330898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Lisätietoj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6" y="1876"/>
            <a:ext cx="9143614"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hasCustomPrompt="1"/>
          </p:nvPr>
        </p:nvSpPr>
        <p:spPr>
          <a:xfrm>
            <a:off x="1043608" y="980728"/>
            <a:ext cx="7056398"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dirty="0"/>
              <a:t>Lisätietoja</a:t>
            </a:r>
          </a:p>
        </p:txBody>
      </p:sp>
      <p:sp>
        <p:nvSpPr>
          <p:cNvPr id="134148" name="Rectangle 4"/>
          <p:cNvSpPr>
            <a:spLocks noGrp="1" noChangeArrowheads="1"/>
          </p:cNvSpPr>
          <p:nvPr>
            <p:ph type="subTitle" idx="1" hasCustomPrompt="1"/>
          </p:nvPr>
        </p:nvSpPr>
        <p:spPr>
          <a:xfrm>
            <a:off x="1043608" y="2708920"/>
            <a:ext cx="7056398"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dirty="0"/>
              <a:t>www.maanmittauslaitos.fi</a:t>
            </a:r>
          </a:p>
        </p:txBody>
      </p:sp>
    </p:spTree>
    <p:extLst>
      <p:ext uri="{BB962C8B-B14F-4D97-AF65-F5344CB8AC3E}">
        <p14:creationId xmlns:p14="http://schemas.microsoft.com/office/powerpoint/2010/main" val="201386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55" name="Picture 3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617" y="1875"/>
            <a:ext cx="9141501" cy="6856125"/>
          </a:xfrm>
          <a:prstGeom prst="rect">
            <a:avLst/>
          </a:prstGeom>
          <a:noFill/>
          <a:extLst>
            <a:ext uri="{909E8E84-426E-40DD-AFC4-6F175D3DCCD1}">
              <a14:hiddenFill xmlns:a14="http://schemas.microsoft.com/office/drawing/2010/main">
                <a:solidFill>
                  <a:srgbClr val="FFFFFF"/>
                </a:solidFill>
              </a14:hiddenFill>
            </a:ext>
          </a:extLst>
        </p:spPr>
      </p:pic>
      <p:sp>
        <p:nvSpPr>
          <p:cNvPr id="133124" name="Rectangle 4"/>
          <p:cNvSpPr>
            <a:spLocks noGrp="1" noChangeArrowheads="1"/>
          </p:cNvSpPr>
          <p:nvPr>
            <p:ph type="title"/>
          </p:nvPr>
        </p:nvSpPr>
        <p:spPr bwMode="auto">
          <a:xfrm>
            <a:off x="971600" y="476672"/>
            <a:ext cx="705678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p>
            <a:pPr lvl="0"/>
            <a:endParaRPr lang="fi-FI" dirty="0"/>
          </a:p>
        </p:txBody>
      </p:sp>
      <p:sp>
        <p:nvSpPr>
          <p:cNvPr id="133125" name="Rectangle 5"/>
          <p:cNvSpPr>
            <a:spLocks noGrp="1" noChangeArrowheads="1"/>
          </p:cNvSpPr>
          <p:nvPr>
            <p:ph type="body" idx="1"/>
          </p:nvPr>
        </p:nvSpPr>
        <p:spPr bwMode="auto">
          <a:xfrm>
            <a:off x="971600" y="2060848"/>
            <a:ext cx="705678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0" rIns="0" bIns="0" numCol="1" anchor="t" anchorCtr="0" compatLnSpc="1">
            <a:prstTxWarp prst="textNoShape">
              <a:avLst/>
            </a:prstTxWarp>
            <a:normAutofit/>
          </a:bodyPr>
          <a:lstStyle/>
          <a:p>
            <a:pPr lvl="0"/>
            <a:r>
              <a:rPr lang="fi-FI" dirty="0"/>
              <a:t>Normaali teksti</a:t>
            </a:r>
          </a:p>
          <a:p>
            <a:pPr lvl="1"/>
            <a:r>
              <a:rPr lang="da-DK" dirty="0"/>
              <a:t>Sisennetty teksti</a:t>
            </a:r>
          </a:p>
          <a:p>
            <a:pPr lvl="2"/>
            <a:r>
              <a:rPr lang="fi-FI" dirty="0"/>
              <a:t>Sisennetty teksti</a:t>
            </a:r>
          </a:p>
          <a:p>
            <a:pPr lvl="3"/>
            <a:r>
              <a:rPr lang="fi-FI" dirty="0"/>
              <a:t>Sisennetty teksti</a:t>
            </a:r>
          </a:p>
          <a:p>
            <a:pPr lvl="4"/>
            <a:r>
              <a:rPr lang="fi-FI" dirty="0"/>
              <a:t>Sisennetty teksti</a:t>
            </a:r>
          </a:p>
        </p:txBody>
      </p:sp>
    </p:spTree>
    <p:extLst>
      <p:ext uri="{BB962C8B-B14F-4D97-AF65-F5344CB8AC3E}">
        <p14:creationId xmlns:p14="http://schemas.microsoft.com/office/powerpoint/2010/main" val="210320257"/>
      </p:ext>
    </p:extLst>
  </p:cSld>
  <p:clrMap bg1="lt1" tx1="dk1" bg2="lt2" tx2="dk2" accent1="accent1" accent2="accent2" accent3="accent3" accent4="accent4" accent5="accent5" accent6="accent6" hlink="hlink" folHlink="folHlink"/>
  <p:sldLayoutIdLst>
    <p:sldLayoutId id="2147483698" r:id="rId1"/>
    <p:sldLayoutId id="2147483703" r:id="rId2"/>
    <p:sldLayoutId id="2147483707" r:id="rId3"/>
    <p:sldLayoutId id="2147483708" r:id="rId4"/>
    <p:sldLayoutId id="2147483705" r:id="rId5"/>
    <p:sldLayoutId id="2147483706" r:id="rId6"/>
    <p:sldLayoutId id="2147483709" r:id="rId7"/>
    <p:sldLayoutId id="2147483710" r:id="rId8"/>
    <p:sldLayoutId id="2147483711" r:id="rId9"/>
  </p:sldLayoutIdLst>
  <p:hf hdr="0" dt="0"/>
  <p:txStyles>
    <p:titleStyle>
      <a:lvl1pPr algn="l" rtl="0" eaLnBrk="1" fontAlgn="base" hangingPunct="1">
        <a:lnSpc>
          <a:spcPts val="3800"/>
        </a:lnSpc>
        <a:spcBef>
          <a:spcPct val="0"/>
        </a:spcBef>
        <a:spcAft>
          <a:spcPct val="0"/>
        </a:spcAft>
        <a:defRPr sz="3800" b="1" spc="0" baseline="0">
          <a:solidFill>
            <a:schemeClr val="tx1">
              <a:lumMod val="50000"/>
            </a:schemeClr>
          </a:solidFill>
          <a:latin typeface="Georgia" panose="02040502050405020303" pitchFamily="18" charset="0"/>
          <a:ea typeface="+mj-ea"/>
          <a:cs typeface="+mj-cs"/>
        </a:defRPr>
      </a:lvl1pPr>
      <a:lvl2pPr algn="l" rtl="0" eaLnBrk="1" fontAlgn="base" hangingPunct="1">
        <a:spcBef>
          <a:spcPct val="0"/>
        </a:spcBef>
        <a:spcAft>
          <a:spcPct val="0"/>
        </a:spcAft>
        <a:defRPr sz="3300">
          <a:solidFill>
            <a:srgbClr val="ED1C24"/>
          </a:solidFill>
          <a:latin typeface="Verdana" pitchFamily="34" charset="0"/>
          <a:cs typeface="Arial" charset="0"/>
        </a:defRPr>
      </a:lvl2pPr>
      <a:lvl3pPr algn="l" rtl="0" eaLnBrk="1" fontAlgn="base" hangingPunct="1">
        <a:spcBef>
          <a:spcPct val="0"/>
        </a:spcBef>
        <a:spcAft>
          <a:spcPct val="0"/>
        </a:spcAft>
        <a:defRPr sz="3300">
          <a:solidFill>
            <a:srgbClr val="ED1C24"/>
          </a:solidFill>
          <a:latin typeface="Verdana" pitchFamily="34" charset="0"/>
          <a:cs typeface="Arial" charset="0"/>
        </a:defRPr>
      </a:lvl3pPr>
      <a:lvl4pPr algn="l" rtl="0" eaLnBrk="1" fontAlgn="base" hangingPunct="1">
        <a:spcBef>
          <a:spcPct val="0"/>
        </a:spcBef>
        <a:spcAft>
          <a:spcPct val="0"/>
        </a:spcAft>
        <a:defRPr sz="3300">
          <a:solidFill>
            <a:srgbClr val="ED1C24"/>
          </a:solidFill>
          <a:latin typeface="Verdana" pitchFamily="34" charset="0"/>
          <a:cs typeface="Arial" charset="0"/>
        </a:defRPr>
      </a:lvl4pPr>
      <a:lvl5pPr algn="l" rtl="0" eaLnBrk="1" fontAlgn="base" hangingPunct="1">
        <a:spcBef>
          <a:spcPct val="0"/>
        </a:spcBef>
        <a:spcAft>
          <a:spcPct val="0"/>
        </a:spcAft>
        <a:defRPr sz="3300">
          <a:solidFill>
            <a:srgbClr val="ED1C24"/>
          </a:solidFill>
          <a:latin typeface="Verdana" pitchFamily="34" charset="0"/>
          <a:cs typeface="Arial" charset="0"/>
        </a:defRPr>
      </a:lvl5pPr>
      <a:lvl6pPr marL="457200" algn="l" rtl="0" eaLnBrk="1" fontAlgn="base" hangingPunct="1">
        <a:spcBef>
          <a:spcPct val="0"/>
        </a:spcBef>
        <a:spcAft>
          <a:spcPct val="0"/>
        </a:spcAft>
        <a:defRPr sz="3300">
          <a:solidFill>
            <a:srgbClr val="ED1C24"/>
          </a:solidFill>
          <a:latin typeface="Verdana" pitchFamily="34" charset="0"/>
          <a:cs typeface="Arial" charset="0"/>
        </a:defRPr>
      </a:lvl6pPr>
      <a:lvl7pPr marL="914400" algn="l" rtl="0" eaLnBrk="1" fontAlgn="base" hangingPunct="1">
        <a:spcBef>
          <a:spcPct val="0"/>
        </a:spcBef>
        <a:spcAft>
          <a:spcPct val="0"/>
        </a:spcAft>
        <a:defRPr sz="3300">
          <a:solidFill>
            <a:srgbClr val="ED1C24"/>
          </a:solidFill>
          <a:latin typeface="Verdana" pitchFamily="34" charset="0"/>
          <a:cs typeface="Arial" charset="0"/>
        </a:defRPr>
      </a:lvl7pPr>
      <a:lvl8pPr marL="1371600" algn="l" rtl="0" eaLnBrk="1" fontAlgn="base" hangingPunct="1">
        <a:spcBef>
          <a:spcPct val="0"/>
        </a:spcBef>
        <a:spcAft>
          <a:spcPct val="0"/>
        </a:spcAft>
        <a:defRPr sz="3300">
          <a:solidFill>
            <a:srgbClr val="ED1C24"/>
          </a:solidFill>
          <a:latin typeface="Verdana" pitchFamily="34" charset="0"/>
          <a:cs typeface="Arial" charset="0"/>
        </a:defRPr>
      </a:lvl8pPr>
      <a:lvl9pPr marL="1828800" algn="l" rtl="0" eaLnBrk="1" fontAlgn="base" hangingPunct="1">
        <a:spcBef>
          <a:spcPct val="0"/>
        </a:spcBef>
        <a:spcAft>
          <a:spcPct val="0"/>
        </a:spcAft>
        <a:defRPr sz="3300">
          <a:solidFill>
            <a:srgbClr val="ED1C24"/>
          </a:solidFill>
          <a:latin typeface="Verdana" pitchFamily="34" charset="0"/>
          <a:cs typeface="Arial" charset="0"/>
        </a:defRPr>
      </a:lvl9pPr>
    </p:titleStyle>
    <p:bodyStyle>
      <a:lvl1pPr marL="266700" indent="-266700"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ea typeface="+mn-ea"/>
          <a:cs typeface="+mn-cs"/>
        </a:defRPr>
      </a:lvl1pPr>
      <a:lvl2pPr marL="542925" indent="-180975"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eaLnBrk="1" fontAlgn="base" hangingPunct="1">
        <a:lnSpc>
          <a:spcPct val="100000"/>
        </a:lnSpc>
        <a:spcBef>
          <a:spcPts val="9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aanmittauslaitos.fi/sites/maanmittauslaitos.fi/files/Siilinj%C3%A4rvi%20%E2%80%93%20Eusniemi%20%28Kasurila%29%20110%20kV%20hakijan%20esitys%20kokouksessa.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9512" y="260648"/>
            <a:ext cx="8784976" cy="2520280"/>
          </a:xfrm>
        </p:spPr>
        <p:txBody>
          <a:bodyPr>
            <a:normAutofit fontScale="90000"/>
          </a:bodyPr>
          <a:lstStyle/>
          <a:p>
            <a:r>
              <a:rPr lang="fi-FI" sz="4800" dirty="0"/>
              <a:t>Voimansiirtoalueen </a:t>
            </a:r>
            <a:br>
              <a:rPr lang="fi-FI" sz="4800" dirty="0"/>
            </a:br>
            <a:r>
              <a:rPr lang="fi-FI" sz="4800" dirty="0"/>
              <a:t>lunastustoimitus </a:t>
            </a:r>
            <a:br>
              <a:rPr lang="fi-FI" sz="4800" dirty="0"/>
            </a:br>
            <a:r>
              <a:rPr lang="fi-FI" sz="4800" dirty="0"/>
              <a:t>2022-685535 </a:t>
            </a:r>
            <a:br>
              <a:rPr lang="fi-FI" sz="4000" dirty="0">
                <a:solidFill>
                  <a:srgbClr val="02A5E6"/>
                </a:solidFill>
                <a:latin typeface="Arial" charset="0"/>
                <a:ea typeface="DejaVu Sans" charset="0"/>
                <a:cs typeface="DejaVu Sans" charset="0"/>
              </a:rPr>
            </a:br>
            <a:endParaRPr lang="fi-FI" dirty="0"/>
          </a:p>
        </p:txBody>
      </p:sp>
      <p:sp>
        <p:nvSpPr>
          <p:cNvPr id="6" name="Subtitle 5"/>
          <p:cNvSpPr>
            <a:spLocks noGrp="1"/>
          </p:cNvSpPr>
          <p:nvPr>
            <p:ph type="subTitle" idx="1"/>
          </p:nvPr>
        </p:nvSpPr>
        <p:spPr>
          <a:xfrm>
            <a:off x="1043801" y="2503428"/>
            <a:ext cx="7056398" cy="1582046"/>
          </a:xfrm>
        </p:spPr>
        <p:txBody>
          <a:bodyPr>
            <a:normAutofit/>
          </a:bodyPr>
          <a:lstStyle/>
          <a:p>
            <a:r>
              <a:rPr lang="fi-FI" sz="2400" dirty="0"/>
              <a:t>Siilinjärvi-Kasurila-</a:t>
            </a:r>
          </a:p>
          <a:p>
            <a:r>
              <a:rPr lang="fi-FI" sz="2400" dirty="0"/>
              <a:t>(</a:t>
            </a:r>
            <a:r>
              <a:rPr lang="fi-FI" sz="2400" dirty="0" err="1"/>
              <a:t>Eusniemi</a:t>
            </a:r>
            <a:r>
              <a:rPr lang="fi-FI" sz="2400" dirty="0"/>
              <a:t>) 110kv</a:t>
            </a:r>
            <a:endParaRPr lang="fi-FI" dirty="0"/>
          </a:p>
          <a:p>
            <a:r>
              <a:rPr lang="fi-FI" dirty="0"/>
              <a:t>Siilinjärvi</a:t>
            </a:r>
          </a:p>
        </p:txBody>
      </p:sp>
      <p:sp>
        <p:nvSpPr>
          <p:cNvPr id="4" name="Subtitle 5"/>
          <p:cNvSpPr txBox="1">
            <a:spLocks/>
          </p:cNvSpPr>
          <p:nvPr/>
        </p:nvSpPr>
        <p:spPr bwMode="auto">
          <a:xfrm>
            <a:off x="1691487" y="4390445"/>
            <a:ext cx="576102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lvl1pPr marL="0" indent="0" algn="ctr" rtl="0" fontAlgn="base">
              <a:lnSpc>
                <a:spcPts val="2200"/>
              </a:lnSpc>
              <a:spcBef>
                <a:spcPts val="0"/>
              </a:spcBef>
              <a:spcAft>
                <a:spcPct val="0"/>
              </a:spcAft>
              <a:buClr>
                <a:srgbClr val="FF7900"/>
              </a:buClr>
              <a:buSzPct val="80000"/>
              <a:buFontTx/>
              <a:buNone/>
              <a:tabLst>
                <a:tab pos="2066925" algn="l"/>
              </a:tabLst>
              <a:defRPr sz="1800">
                <a:solidFill>
                  <a:schemeClr val="bg1"/>
                </a:solidFill>
                <a:latin typeface="Arial" panose="020B0604020202020204" pitchFamily="34" charset="0"/>
                <a:ea typeface="+mn-ea"/>
                <a:cs typeface="Arial" panose="020B0604020202020204" pitchFamily="34" charset="0"/>
              </a:defRPr>
            </a:lvl1pPr>
            <a:lvl2pPr marL="542925" indent="-180975" algn="l" rtl="0" fontAlgn="base">
              <a:lnSpc>
                <a:spcPts val="3000"/>
              </a:lnSpc>
              <a:spcBef>
                <a:spcPts val="15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fontAlgn="base">
              <a:lnSpc>
                <a:spcPts val="2600"/>
              </a:lnSpc>
              <a:spcBef>
                <a:spcPts val="15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a:lstStyle>
          <a:p>
            <a:r>
              <a:rPr lang="fi-FI" sz="1400" b="0" kern="0" dirty="0">
                <a:latin typeface="+mn-lt"/>
              </a:rPr>
              <a:t>Välikokous 3.10.2023</a:t>
            </a:r>
          </a:p>
          <a:p>
            <a:r>
              <a:rPr lang="fi-FI" sz="1400" b="0" kern="0" dirty="0">
                <a:latin typeface="+mn-lt"/>
              </a:rPr>
              <a:t>Tomi Lehtola</a:t>
            </a:r>
          </a:p>
          <a:p>
            <a:r>
              <a:rPr lang="fi-FI" sz="1400" b="0" kern="0" dirty="0">
                <a:latin typeface="+mn-lt"/>
              </a:rPr>
              <a:t>Maanmittauslaitos</a:t>
            </a:r>
          </a:p>
        </p:txBody>
      </p:sp>
    </p:spTree>
    <p:extLst>
      <p:ext uri="{BB962C8B-B14F-4D97-AF65-F5344CB8AC3E}">
        <p14:creationId xmlns:p14="http://schemas.microsoft.com/office/powerpoint/2010/main" val="42364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3C39F9-ADB8-1A6A-5897-A0BDC38343CB}"/>
              </a:ext>
            </a:extLst>
          </p:cNvPr>
          <p:cNvSpPr>
            <a:spLocks noGrp="1"/>
          </p:cNvSpPr>
          <p:nvPr>
            <p:ph type="title"/>
          </p:nvPr>
        </p:nvSpPr>
        <p:spPr/>
        <p:txBody>
          <a:bodyPr/>
          <a:lstStyle/>
          <a:p>
            <a:r>
              <a:rPr lang="fi-FI" dirty="0"/>
              <a:t>7) Toimitusmenettely korvaukset</a:t>
            </a:r>
          </a:p>
        </p:txBody>
      </p:sp>
      <p:sp>
        <p:nvSpPr>
          <p:cNvPr id="3" name="Sisällön paikkamerkki 2">
            <a:extLst>
              <a:ext uri="{FF2B5EF4-FFF2-40B4-BE49-F238E27FC236}">
                <a16:creationId xmlns:a16="http://schemas.microsoft.com/office/drawing/2014/main" id="{A2DCA9D1-28D0-A125-CD31-0F73CBB46CD8}"/>
              </a:ext>
            </a:extLst>
          </p:cNvPr>
          <p:cNvSpPr>
            <a:spLocks noGrp="1"/>
          </p:cNvSpPr>
          <p:nvPr>
            <p:ph sz="quarter" idx="10"/>
          </p:nvPr>
        </p:nvSpPr>
        <p:spPr/>
        <p:txBody>
          <a:bodyPr/>
          <a:lstStyle/>
          <a:p>
            <a:endParaRPr lang="fi-FI"/>
          </a:p>
        </p:txBody>
      </p:sp>
    </p:spTree>
    <p:extLst>
      <p:ext uri="{BB962C8B-B14F-4D97-AF65-F5344CB8AC3E}">
        <p14:creationId xmlns:p14="http://schemas.microsoft.com/office/powerpoint/2010/main" val="219119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Lunastustoimituksen eteneminen</a:t>
            </a:r>
          </a:p>
        </p:txBody>
      </p:sp>
      <p:sp>
        <p:nvSpPr>
          <p:cNvPr id="3" name="Sisällön paikkamerkki 2"/>
          <p:cNvSpPr>
            <a:spLocks noGrp="1"/>
          </p:cNvSpPr>
          <p:nvPr>
            <p:ph sz="quarter" idx="10"/>
          </p:nvPr>
        </p:nvSpPr>
        <p:spPr>
          <a:xfrm>
            <a:off x="971600" y="2535718"/>
            <a:ext cx="4176464" cy="4144448"/>
          </a:xfrm>
        </p:spPr>
        <p:txBody>
          <a:bodyPr>
            <a:normAutofit/>
          </a:bodyPr>
          <a:lstStyle/>
          <a:p>
            <a:pPr lvl="0">
              <a:lnSpc>
                <a:spcPct val="90000"/>
              </a:lnSpc>
              <a:spcBef>
                <a:spcPct val="20000"/>
              </a:spcBef>
              <a:buClr>
                <a:schemeClr val="accent5"/>
              </a:buClr>
              <a:buFont typeface="Arial" panose="020B0604020202020204" pitchFamily="34" charset="0"/>
              <a:buChar char="•"/>
            </a:pPr>
            <a:r>
              <a:rPr lang="fi-FI" dirty="0">
                <a:solidFill>
                  <a:schemeClr val="tx1"/>
                </a:solidFill>
              </a:rPr>
              <a:t>Voimajohdon rakentamisen jälkeen pidetään yleensä jatkokokous, jossa:</a:t>
            </a:r>
          </a:p>
          <a:p>
            <a:pPr lvl="1">
              <a:lnSpc>
                <a:spcPct val="90000"/>
              </a:lnSpc>
              <a:spcBef>
                <a:spcPct val="20000"/>
              </a:spcBef>
              <a:buClr>
                <a:schemeClr val="accent5"/>
              </a:buClr>
              <a:buFont typeface="Arial" panose="020B0604020202020204" pitchFamily="34" charset="0"/>
              <a:buChar char="•"/>
            </a:pPr>
            <a:r>
              <a:rPr lang="fi-FI" sz="1800" dirty="0">
                <a:solidFill>
                  <a:schemeClr val="tx1"/>
                </a:solidFill>
              </a:rPr>
              <a:t>Esitellään toimituskartta ja pinta-alaselitelmät</a:t>
            </a:r>
          </a:p>
          <a:p>
            <a:pPr lvl="1">
              <a:lnSpc>
                <a:spcPct val="90000"/>
              </a:lnSpc>
              <a:spcBef>
                <a:spcPct val="20000"/>
              </a:spcBef>
              <a:buClr>
                <a:schemeClr val="accent5"/>
              </a:buClr>
              <a:buFont typeface="Arial" panose="020B0604020202020204" pitchFamily="34" charset="0"/>
              <a:buChar char="•"/>
            </a:pPr>
            <a:r>
              <a:rPr lang="fi-FI" sz="1800" dirty="0">
                <a:solidFill>
                  <a:schemeClr val="tx1"/>
                </a:solidFill>
              </a:rPr>
              <a:t>Annetaan määräaika lopullisten korvausvaatimusten jättämiseksi</a:t>
            </a:r>
          </a:p>
          <a:p>
            <a:pPr lvl="1">
              <a:lnSpc>
                <a:spcPct val="90000"/>
              </a:lnSpc>
              <a:spcBef>
                <a:spcPct val="20000"/>
              </a:spcBef>
              <a:buClr>
                <a:schemeClr val="accent5"/>
              </a:buClr>
              <a:buFont typeface="Arial" panose="020B0604020202020204" pitchFamily="34" charset="0"/>
              <a:buChar char="•"/>
            </a:pPr>
            <a:r>
              <a:rPr lang="fi-FI" sz="1800" dirty="0">
                <a:solidFill>
                  <a:schemeClr val="tx1"/>
                </a:solidFill>
              </a:rPr>
              <a:t>Sovitaan maastokatselmuksen ajankohta</a:t>
            </a:r>
          </a:p>
          <a:p>
            <a:pPr>
              <a:lnSpc>
                <a:spcPct val="90000"/>
              </a:lnSpc>
              <a:spcBef>
                <a:spcPct val="20000"/>
              </a:spcBef>
              <a:buClr>
                <a:schemeClr val="accent5"/>
              </a:buClr>
              <a:buFont typeface="Arial" panose="020B0604020202020204" pitchFamily="34" charset="0"/>
              <a:buChar char="•"/>
            </a:pPr>
            <a:r>
              <a:rPr lang="fi-FI" dirty="0">
                <a:solidFill>
                  <a:schemeClr val="tx1"/>
                </a:solidFill>
              </a:rPr>
              <a:t>Joskus em. kokous voidaan korvata kirjelmällä, jossa annetaan määräaika vaatimuksille ja määrätään katselmusajankohta </a:t>
            </a:r>
          </a:p>
          <a:p>
            <a:pPr marL="0" indent="0">
              <a:buNone/>
            </a:pPr>
            <a:endParaRPr lang="fi-FI" dirty="0"/>
          </a:p>
        </p:txBody>
      </p:sp>
      <p:sp>
        <p:nvSpPr>
          <p:cNvPr id="4" name="Suorakulmio 3"/>
          <p:cNvSpPr/>
          <p:nvPr/>
        </p:nvSpPr>
        <p:spPr>
          <a:xfrm>
            <a:off x="899592" y="1897529"/>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a:t>
            </a:r>
            <a:r>
              <a:rPr lang="fi-FI" kern="0" dirty="0">
                <a:solidFill>
                  <a:srgbClr val="000000"/>
                </a:solidFill>
              </a:rPr>
              <a:t>Jatkokokous</a:t>
            </a:r>
            <a:r>
              <a:rPr lang="fi-FI" b="0" kern="0" dirty="0">
                <a:solidFill>
                  <a:srgbClr val="000000"/>
                </a:solidFill>
              </a:rPr>
              <a:t> &gt; Loppukokous</a:t>
            </a:r>
          </a:p>
        </p:txBody>
      </p:sp>
      <p:pic>
        <p:nvPicPr>
          <p:cNvPr id="5" name="Kuva 4" descr="yleisöä_www.JPG"/>
          <p:cNvPicPr>
            <a:picLocks noChangeAspect="1"/>
          </p:cNvPicPr>
          <p:nvPr/>
        </p:nvPicPr>
        <p:blipFill>
          <a:blip r:embed="rId2" cstate="print">
            <a:lum bright="30000" contrast="30000"/>
          </a:blip>
          <a:srcRect l="6068" t="10969" r="44832" b="10969"/>
          <a:stretch>
            <a:fillRect/>
          </a:stretch>
        </p:blipFill>
        <p:spPr>
          <a:xfrm>
            <a:off x="5436096" y="2492896"/>
            <a:ext cx="3509917" cy="4187270"/>
          </a:xfrm>
          <a:prstGeom prst="rect">
            <a:avLst/>
          </a:prstGeom>
          <a:ln>
            <a:noFill/>
          </a:ln>
          <a:effectLst>
            <a:softEdge rad="112500"/>
          </a:effectLst>
        </p:spPr>
      </p:pic>
    </p:spTree>
    <p:extLst>
      <p:ext uri="{BB962C8B-B14F-4D97-AF65-F5344CB8AC3E}">
        <p14:creationId xmlns:p14="http://schemas.microsoft.com/office/powerpoint/2010/main" val="402560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Lunastustoimituksen eteneminen</a:t>
            </a:r>
          </a:p>
        </p:txBody>
      </p:sp>
      <p:sp>
        <p:nvSpPr>
          <p:cNvPr id="3" name="Sisällön paikkamerkki 2"/>
          <p:cNvSpPr>
            <a:spLocks noGrp="1"/>
          </p:cNvSpPr>
          <p:nvPr>
            <p:ph sz="quarter" idx="10"/>
          </p:nvPr>
        </p:nvSpPr>
        <p:spPr>
          <a:xfrm>
            <a:off x="971600" y="2279749"/>
            <a:ext cx="7128792" cy="2592288"/>
          </a:xfrm>
        </p:spPr>
        <p:txBody>
          <a:bodyPr/>
          <a:lstStyle/>
          <a:p>
            <a:pPr lvl="0">
              <a:buClr>
                <a:schemeClr val="accent5"/>
              </a:buClr>
              <a:buFont typeface="Arial" panose="020B0604020202020204" pitchFamily="34" charset="0"/>
              <a:buChar char="•"/>
            </a:pPr>
            <a:r>
              <a:rPr lang="fi-FI" dirty="0">
                <a:solidFill>
                  <a:srgbClr val="000000"/>
                </a:solidFill>
              </a:rPr>
              <a:t>Jatkokokouksen ja korvausvaatimusten esittämisen jälkeen pidetään tarvittaessa </a:t>
            </a:r>
            <a:r>
              <a:rPr lang="fi-FI" u="sng" dirty="0">
                <a:solidFill>
                  <a:srgbClr val="000000"/>
                </a:solidFill>
              </a:rPr>
              <a:t>maastokatselmus</a:t>
            </a:r>
            <a:r>
              <a:rPr lang="fi-FI" dirty="0">
                <a:solidFill>
                  <a:srgbClr val="000000"/>
                </a:solidFill>
              </a:rPr>
              <a:t>, jossa selvitetään voimalinjan vaikutukset lunastuksen kohteena tai voimalinjan välittömässä läheisyydessä oleviin kiinteistöihin</a:t>
            </a:r>
          </a:p>
          <a:p>
            <a:pPr lvl="0">
              <a:buClr>
                <a:schemeClr val="accent5"/>
              </a:buClr>
              <a:buFont typeface="Arial" panose="020B0604020202020204" pitchFamily="34" charset="0"/>
              <a:buChar char="•"/>
            </a:pPr>
            <a:r>
              <a:rPr lang="fi-FI" dirty="0">
                <a:solidFill>
                  <a:srgbClr val="000000"/>
                </a:solidFill>
              </a:rPr>
              <a:t>Maastokatselmuksen jälkeen lunastaja antaa oman vastineen esitetyistä vaatimuksista</a:t>
            </a:r>
            <a:endParaRPr lang="fi-FI" dirty="0"/>
          </a:p>
          <a:p>
            <a:pPr lvl="0">
              <a:buClr>
                <a:schemeClr val="accent5"/>
              </a:buClr>
              <a:buFont typeface="Arial" panose="020B0604020202020204" pitchFamily="34" charset="0"/>
              <a:buChar char="•"/>
            </a:pPr>
            <a:endParaRPr lang="fi-FI" dirty="0">
              <a:solidFill>
                <a:srgbClr val="000000"/>
              </a:solidFill>
            </a:endParaRPr>
          </a:p>
        </p:txBody>
      </p:sp>
      <p:sp>
        <p:nvSpPr>
          <p:cNvPr id="4" name="Suorakulmio 3"/>
          <p:cNvSpPr/>
          <p:nvPr/>
        </p:nvSpPr>
        <p:spPr>
          <a:xfrm>
            <a:off x="827584" y="1844824"/>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a:t>
            </a:r>
            <a:r>
              <a:rPr lang="fi-FI" kern="0" dirty="0">
                <a:solidFill>
                  <a:srgbClr val="000000"/>
                </a:solidFill>
              </a:rPr>
              <a:t>Jatkokokous</a:t>
            </a:r>
            <a:r>
              <a:rPr lang="fi-FI" b="0" kern="0" dirty="0">
                <a:solidFill>
                  <a:srgbClr val="000000"/>
                </a:solidFill>
              </a:rPr>
              <a:t> &gt; Loppukokous</a:t>
            </a:r>
          </a:p>
        </p:txBody>
      </p:sp>
      <p:pic>
        <p:nvPicPr>
          <p:cNvPr id="5" name="Kuva 4" descr="pedersöre_blåbärskulla2.JPG"/>
          <p:cNvPicPr>
            <a:picLocks noChangeAspect="1"/>
          </p:cNvPicPr>
          <p:nvPr/>
        </p:nvPicPr>
        <p:blipFill>
          <a:blip r:embed="rId2" cstate="print"/>
          <a:srcRect l="16406" t="13785" b="37149"/>
          <a:stretch>
            <a:fillRect/>
          </a:stretch>
        </p:blipFill>
        <p:spPr>
          <a:xfrm>
            <a:off x="1057355" y="4097205"/>
            <a:ext cx="6971029" cy="2736304"/>
          </a:xfrm>
          <a:prstGeom prst="rect">
            <a:avLst/>
          </a:prstGeom>
          <a:ln>
            <a:noFill/>
          </a:ln>
          <a:effectLst>
            <a:softEdge rad="112500"/>
          </a:effectLst>
        </p:spPr>
      </p:pic>
    </p:spTree>
    <p:extLst>
      <p:ext uri="{BB962C8B-B14F-4D97-AF65-F5344CB8AC3E}">
        <p14:creationId xmlns:p14="http://schemas.microsoft.com/office/powerpoint/2010/main" val="175414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Lunastustoimituksen eteneminen</a:t>
            </a:r>
          </a:p>
        </p:txBody>
      </p:sp>
      <p:sp>
        <p:nvSpPr>
          <p:cNvPr id="3" name="Sisällön paikkamerkki 2"/>
          <p:cNvSpPr>
            <a:spLocks noGrp="1"/>
          </p:cNvSpPr>
          <p:nvPr>
            <p:ph sz="quarter" idx="10"/>
          </p:nvPr>
        </p:nvSpPr>
        <p:spPr>
          <a:xfrm>
            <a:off x="971600" y="2535718"/>
            <a:ext cx="4680520" cy="3485570"/>
          </a:xfrm>
        </p:spPr>
        <p:txBody>
          <a:bodyPr/>
          <a:lstStyle/>
          <a:p>
            <a:pPr lvl="0">
              <a:lnSpc>
                <a:spcPct val="90000"/>
              </a:lnSpc>
              <a:spcBef>
                <a:spcPct val="20000"/>
              </a:spcBef>
              <a:buClr>
                <a:schemeClr val="accent5"/>
              </a:buClr>
              <a:buFont typeface="Arial" panose="020B0604020202020204" pitchFamily="34" charset="0"/>
              <a:buChar char="•"/>
            </a:pPr>
            <a:r>
              <a:rPr lang="fi-FI" dirty="0">
                <a:solidFill>
                  <a:schemeClr val="tx1"/>
                </a:solidFill>
              </a:rPr>
              <a:t>Korvausvaatimusten, vastineen ja maastohavaintojen perusteella lunastustoimikunta laatii lopulliset korvauspäätökset</a:t>
            </a:r>
          </a:p>
          <a:p>
            <a:pPr lvl="0">
              <a:lnSpc>
                <a:spcPct val="90000"/>
              </a:lnSpc>
              <a:spcBef>
                <a:spcPct val="20000"/>
              </a:spcBef>
              <a:buClr>
                <a:schemeClr val="accent5"/>
              </a:buClr>
              <a:buFont typeface="Arial" panose="020B0604020202020204" pitchFamily="34" charset="0"/>
              <a:buChar char="•"/>
            </a:pPr>
            <a:r>
              <a:rPr lang="fi-FI" dirty="0">
                <a:solidFill>
                  <a:schemeClr val="tx1"/>
                </a:solidFill>
              </a:rPr>
              <a:t>Loppukokouksessa annetaan </a:t>
            </a:r>
            <a:r>
              <a:rPr lang="fi-FI" u="sng" dirty="0">
                <a:solidFill>
                  <a:schemeClr val="tx1"/>
                </a:solidFill>
              </a:rPr>
              <a:t>lunastuspäätös</a:t>
            </a:r>
            <a:r>
              <a:rPr lang="fi-FI" dirty="0">
                <a:solidFill>
                  <a:schemeClr val="tx1"/>
                </a:solidFill>
              </a:rPr>
              <a:t>:</a:t>
            </a:r>
          </a:p>
          <a:p>
            <a:pPr marL="1066800" lvl="2" indent="-342900">
              <a:lnSpc>
                <a:spcPct val="90000"/>
              </a:lnSpc>
              <a:spcBef>
                <a:spcPct val="20000"/>
              </a:spcBef>
              <a:buClr>
                <a:schemeClr val="accent5"/>
              </a:buClr>
              <a:buFont typeface="Arial" panose="020B0604020202020204" pitchFamily="34" charset="0"/>
              <a:buChar char="•"/>
            </a:pPr>
            <a:r>
              <a:rPr lang="fi-FI" dirty="0">
                <a:solidFill>
                  <a:schemeClr val="tx1"/>
                </a:solidFill>
              </a:rPr>
              <a:t>Määritellään lunastettava omaisuus</a:t>
            </a:r>
          </a:p>
          <a:p>
            <a:pPr marL="1066800" lvl="2" indent="-342900">
              <a:lnSpc>
                <a:spcPct val="90000"/>
              </a:lnSpc>
              <a:spcBef>
                <a:spcPct val="20000"/>
              </a:spcBef>
              <a:buClr>
                <a:schemeClr val="accent5"/>
              </a:buClr>
              <a:buFont typeface="Arial" panose="020B0604020202020204" pitchFamily="34" charset="0"/>
              <a:buChar char="•"/>
            </a:pPr>
            <a:r>
              <a:rPr lang="fi-FI" dirty="0">
                <a:solidFill>
                  <a:schemeClr val="tx1"/>
                </a:solidFill>
              </a:rPr>
              <a:t>Määrätään lopulliset korvaukset</a:t>
            </a:r>
          </a:p>
          <a:p>
            <a:pPr marL="1066800" lvl="2" indent="-342900">
              <a:lnSpc>
                <a:spcPct val="90000"/>
              </a:lnSpc>
              <a:spcBef>
                <a:spcPct val="20000"/>
              </a:spcBef>
              <a:buClr>
                <a:schemeClr val="accent5"/>
              </a:buClr>
              <a:buFont typeface="Arial" panose="020B0604020202020204" pitchFamily="34" charset="0"/>
              <a:buChar char="•"/>
            </a:pPr>
            <a:r>
              <a:rPr lang="fi-FI" dirty="0">
                <a:solidFill>
                  <a:schemeClr val="tx1"/>
                </a:solidFill>
              </a:rPr>
              <a:t>Päätetään korvausten maksamisesta</a:t>
            </a:r>
          </a:p>
          <a:p>
            <a:pPr lvl="0">
              <a:lnSpc>
                <a:spcPct val="90000"/>
              </a:lnSpc>
              <a:spcBef>
                <a:spcPct val="20000"/>
              </a:spcBef>
              <a:buClr>
                <a:schemeClr val="accent5"/>
              </a:buClr>
              <a:buFont typeface="Arial" panose="020B0604020202020204" pitchFamily="34" charset="0"/>
              <a:buChar char="•"/>
            </a:pPr>
            <a:r>
              <a:rPr lang="fi-FI" dirty="0">
                <a:solidFill>
                  <a:schemeClr val="tx1"/>
                </a:solidFill>
              </a:rPr>
              <a:t>Lopuksi selostetaan valitusmenettely</a:t>
            </a:r>
            <a:endParaRPr lang="fi-FI" u="sng" dirty="0">
              <a:solidFill>
                <a:schemeClr val="tx1"/>
              </a:solidFill>
            </a:endParaRPr>
          </a:p>
          <a:p>
            <a:endParaRPr lang="fi-FI" dirty="0"/>
          </a:p>
        </p:txBody>
      </p:sp>
      <p:sp>
        <p:nvSpPr>
          <p:cNvPr id="4" name="Suorakulmio 3"/>
          <p:cNvSpPr/>
          <p:nvPr/>
        </p:nvSpPr>
        <p:spPr>
          <a:xfrm>
            <a:off x="899592" y="1911864"/>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Jatkokokous &gt; </a:t>
            </a:r>
            <a:r>
              <a:rPr lang="fi-FI" kern="0" dirty="0">
                <a:solidFill>
                  <a:srgbClr val="000000"/>
                </a:solidFill>
              </a:rPr>
              <a:t>Loppukokous</a:t>
            </a:r>
          </a:p>
        </p:txBody>
      </p:sp>
      <p:pic>
        <p:nvPicPr>
          <p:cNvPr id="5" name="Kuva 4" descr="ylivieska_junttiranta4.JPG"/>
          <p:cNvPicPr>
            <a:picLocks noChangeAspect="1"/>
          </p:cNvPicPr>
          <p:nvPr/>
        </p:nvPicPr>
        <p:blipFill>
          <a:blip r:embed="rId2" cstate="print">
            <a:lum bright="10000"/>
          </a:blip>
          <a:srcRect l="53906" t="24298" r="17969" b="5608"/>
          <a:stretch>
            <a:fillRect/>
          </a:stretch>
        </p:blipFill>
        <p:spPr>
          <a:xfrm>
            <a:off x="5916276" y="2228232"/>
            <a:ext cx="2928958" cy="4100541"/>
          </a:xfrm>
          <a:prstGeom prst="rect">
            <a:avLst/>
          </a:prstGeom>
          <a:ln>
            <a:noFill/>
          </a:ln>
          <a:effectLst>
            <a:softEdge rad="112500"/>
          </a:effectLst>
        </p:spPr>
      </p:pic>
    </p:spTree>
    <p:extLst>
      <p:ext uri="{BB962C8B-B14F-4D97-AF65-F5344CB8AC3E}">
        <p14:creationId xmlns:p14="http://schemas.microsoft.com/office/powerpoint/2010/main" val="3202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Lunastustoimituksen eteneminen </a:t>
            </a:r>
            <a:r>
              <a:rPr lang="fi-FI" sz="2000" dirty="0">
                <a:solidFill>
                  <a:srgbClr val="FF0000"/>
                </a:solidFill>
              </a:rPr>
              <a:t> </a:t>
            </a:r>
            <a:endParaRPr lang="fi-FI" sz="2000" dirty="0"/>
          </a:p>
        </p:txBody>
      </p:sp>
      <p:sp>
        <p:nvSpPr>
          <p:cNvPr id="3" name="Sisällön paikkamerkki 2"/>
          <p:cNvSpPr>
            <a:spLocks noGrp="1"/>
          </p:cNvSpPr>
          <p:nvPr>
            <p:ph sz="quarter" idx="10"/>
          </p:nvPr>
        </p:nvSpPr>
        <p:spPr>
          <a:xfrm>
            <a:off x="971600" y="2266925"/>
            <a:ext cx="7056784" cy="4402435"/>
          </a:xfrm>
        </p:spPr>
        <p:txBody>
          <a:bodyPr>
            <a:normAutofit fontScale="92500" lnSpcReduction="10000"/>
          </a:bodyPr>
          <a:lstStyle/>
          <a:p>
            <a:pPr marL="0" lvl="0" indent="0">
              <a:lnSpc>
                <a:spcPct val="90000"/>
              </a:lnSpc>
              <a:spcBef>
                <a:spcPct val="20000"/>
              </a:spcBef>
              <a:buClr>
                <a:srgbClr val="02B0F6"/>
              </a:buClr>
              <a:buNone/>
            </a:pPr>
            <a:endParaRPr lang="fi-FI" b="1" dirty="0">
              <a:solidFill>
                <a:srgbClr val="000000"/>
              </a:solidFill>
            </a:endParaRPr>
          </a:p>
          <a:p>
            <a:pPr marL="0" lvl="0" indent="0">
              <a:lnSpc>
                <a:spcPct val="90000"/>
              </a:lnSpc>
              <a:spcBef>
                <a:spcPct val="20000"/>
              </a:spcBef>
              <a:buClr>
                <a:srgbClr val="02B0F6"/>
              </a:buClr>
              <a:buNone/>
            </a:pPr>
            <a:r>
              <a:rPr lang="fi-FI" b="1" dirty="0">
                <a:solidFill>
                  <a:srgbClr val="000000"/>
                </a:solidFill>
              </a:rPr>
              <a:t>Korvausperiaatteet</a:t>
            </a:r>
          </a:p>
          <a:p>
            <a:pPr>
              <a:lnSpc>
                <a:spcPct val="90000"/>
              </a:lnSpc>
              <a:spcBef>
                <a:spcPct val="20000"/>
              </a:spcBef>
              <a:buClr>
                <a:schemeClr val="accent5"/>
              </a:buClr>
              <a:buFont typeface="Arial" panose="020B0604020202020204" pitchFamily="34" charset="0"/>
              <a:buChar char="•"/>
            </a:pPr>
            <a:r>
              <a:rPr lang="fi-FI" dirty="0">
                <a:solidFill>
                  <a:srgbClr val="000000"/>
                </a:solidFill>
              </a:rPr>
              <a:t>Menetysten korvaamisessa lähtökohtana on täyden korvauksen periaate, millä tarkoitetaan sitä, ettei kenenkään varallisuusasema muutu lunastuksessa</a:t>
            </a:r>
          </a:p>
          <a:p>
            <a:pPr>
              <a:lnSpc>
                <a:spcPct val="90000"/>
              </a:lnSpc>
              <a:spcBef>
                <a:spcPct val="20000"/>
              </a:spcBef>
              <a:buClr>
                <a:schemeClr val="accent5"/>
              </a:buClr>
              <a:buFont typeface="Arial" panose="020B0604020202020204" pitchFamily="34" charset="0"/>
              <a:buChar char="•"/>
            </a:pPr>
            <a:r>
              <a:rPr lang="fi-FI" dirty="0">
                <a:solidFill>
                  <a:srgbClr val="000000"/>
                </a:solidFill>
              </a:rPr>
              <a:t>Voimajohtoalueiden ollessa päällekkäin korvataan uuden voimajohdon aiheuttamat lisämenetykset</a:t>
            </a:r>
          </a:p>
          <a:p>
            <a:pPr lvl="0">
              <a:lnSpc>
                <a:spcPct val="90000"/>
              </a:lnSpc>
              <a:spcBef>
                <a:spcPct val="20000"/>
              </a:spcBef>
              <a:buClr>
                <a:schemeClr val="accent5"/>
              </a:buClr>
              <a:buFont typeface="Arial" panose="020B0604020202020204" pitchFamily="34" charset="0"/>
              <a:buChar char="•"/>
            </a:pPr>
            <a:r>
              <a:rPr lang="fi-FI" dirty="0">
                <a:solidFill>
                  <a:srgbClr val="000000"/>
                </a:solidFill>
              </a:rPr>
              <a:t>Korvaus lunastettavasta omaisuudesta määrätään käyvän hinnan perusteella, millä tarkoitetaan sitä hintaa, jonka lunastetuista menetyksistä olisi voinut saada vapaaehtoisella kaupalla</a:t>
            </a:r>
          </a:p>
          <a:p>
            <a:pPr lvl="0">
              <a:lnSpc>
                <a:spcPct val="90000"/>
              </a:lnSpc>
              <a:spcBef>
                <a:spcPct val="20000"/>
              </a:spcBef>
              <a:buClr>
                <a:schemeClr val="accent5"/>
              </a:buClr>
              <a:buFont typeface="Arial" panose="020B0604020202020204" pitchFamily="34" charset="0"/>
              <a:buChar char="•"/>
            </a:pPr>
            <a:r>
              <a:rPr lang="fi-FI" dirty="0">
                <a:solidFill>
                  <a:srgbClr val="000000"/>
                </a:solidFill>
              </a:rPr>
              <a:t>Pääsääntöisesti kertakaikkisena määrättävät korvaukset </a:t>
            </a:r>
            <a:r>
              <a:rPr lang="fi-FI" dirty="0">
                <a:solidFill>
                  <a:schemeClr val="tx1"/>
                </a:solidFill>
              </a:rPr>
              <a:t>kuuluvat siihen kiinteistöön, </a:t>
            </a:r>
            <a:r>
              <a:rPr lang="fi-FI" dirty="0">
                <a:solidFill>
                  <a:srgbClr val="000000"/>
                </a:solidFill>
              </a:rPr>
              <a:t>jota lunastus koskee lunastuksen alkaessa, mikä otettava huomioon erityisesti omistajanvaihdostilanteissa.</a:t>
            </a:r>
          </a:p>
          <a:p>
            <a:pPr lvl="0">
              <a:lnSpc>
                <a:spcPct val="90000"/>
              </a:lnSpc>
              <a:spcBef>
                <a:spcPct val="20000"/>
              </a:spcBef>
              <a:buClr>
                <a:schemeClr val="accent5"/>
              </a:buClr>
              <a:buFont typeface="Arial" panose="020B0604020202020204" pitchFamily="34" charset="0"/>
              <a:buChar char="•"/>
            </a:pPr>
            <a:r>
              <a:rPr lang="fi-FI" dirty="0">
                <a:solidFill>
                  <a:srgbClr val="000000"/>
                </a:solidFill>
              </a:rPr>
              <a:t>Asianosaiset voivat sopia korvauksista lunastuksen hakijan kanssa.</a:t>
            </a:r>
          </a:p>
          <a:p>
            <a:endParaRPr lang="fi-FI" dirty="0"/>
          </a:p>
        </p:txBody>
      </p:sp>
      <p:sp>
        <p:nvSpPr>
          <p:cNvPr id="4" name="Suorakulmio 3"/>
          <p:cNvSpPr/>
          <p:nvPr/>
        </p:nvSpPr>
        <p:spPr>
          <a:xfrm>
            <a:off x="899592" y="1922843"/>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Jatkokokous &gt; </a:t>
            </a:r>
            <a:r>
              <a:rPr lang="fi-FI" kern="0" dirty="0">
                <a:solidFill>
                  <a:srgbClr val="000000"/>
                </a:solidFill>
              </a:rPr>
              <a:t>Loppukokous</a:t>
            </a:r>
          </a:p>
        </p:txBody>
      </p:sp>
    </p:spTree>
    <p:extLst>
      <p:ext uri="{BB962C8B-B14F-4D97-AF65-F5344CB8AC3E}">
        <p14:creationId xmlns:p14="http://schemas.microsoft.com/office/powerpoint/2010/main" val="350788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71600" y="476672"/>
            <a:ext cx="7056784" cy="1152128"/>
          </a:xfrm>
        </p:spPr>
        <p:txBody>
          <a:bodyPr>
            <a:normAutofit/>
          </a:bodyPr>
          <a:lstStyle/>
          <a:p>
            <a:r>
              <a:rPr lang="fi-FI" sz="4200" dirty="0"/>
              <a:t>Lunastustoimituksen eteneminen </a:t>
            </a:r>
            <a:r>
              <a:rPr lang="fi-FI" sz="2200" dirty="0">
                <a:solidFill>
                  <a:srgbClr val="FF0000"/>
                </a:solidFill>
              </a:rPr>
              <a:t> </a:t>
            </a:r>
          </a:p>
        </p:txBody>
      </p:sp>
      <p:sp>
        <p:nvSpPr>
          <p:cNvPr id="3" name="Sisällön paikkamerkki 2"/>
          <p:cNvSpPr>
            <a:spLocks noGrp="1"/>
          </p:cNvSpPr>
          <p:nvPr>
            <p:ph sz="quarter" idx="10"/>
          </p:nvPr>
        </p:nvSpPr>
        <p:spPr>
          <a:xfrm>
            <a:off x="971600" y="2330472"/>
            <a:ext cx="7844738" cy="4410896"/>
          </a:xfrm>
        </p:spPr>
        <p:txBody>
          <a:bodyPr>
            <a:normAutofit lnSpcReduction="10000"/>
          </a:bodyPr>
          <a:lstStyle/>
          <a:p>
            <a:pPr marL="0" lvl="0" indent="0">
              <a:lnSpc>
                <a:spcPct val="90000"/>
              </a:lnSpc>
              <a:spcBef>
                <a:spcPct val="20000"/>
              </a:spcBef>
              <a:buClr>
                <a:srgbClr val="02B0F6"/>
              </a:buClr>
              <a:buNone/>
            </a:pPr>
            <a:r>
              <a:rPr lang="fi-FI" sz="1800" b="1" dirty="0">
                <a:solidFill>
                  <a:srgbClr val="000000"/>
                </a:solidFill>
              </a:rPr>
              <a:t>Korvaukset</a:t>
            </a:r>
          </a:p>
          <a:p>
            <a:pPr lvl="0">
              <a:lnSpc>
                <a:spcPct val="90000"/>
              </a:lnSpc>
              <a:spcBef>
                <a:spcPct val="20000"/>
              </a:spcBef>
              <a:buClr>
                <a:schemeClr val="accent5"/>
              </a:buClr>
              <a:buFont typeface="Arial" panose="020B0604020202020204" pitchFamily="34" charset="0"/>
              <a:buChar char="•"/>
            </a:pPr>
            <a:r>
              <a:rPr lang="fi-FI" sz="1800" dirty="0">
                <a:solidFill>
                  <a:schemeClr val="tx1"/>
                </a:solidFill>
              </a:rPr>
              <a:t>Lunastuskorvaus muodostuu kohteen-, haitan ja vahingonkorvauksesta:</a:t>
            </a:r>
          </a:p>
          <a:p>
            <a:pPr marL="1066800" lvl="2" indent="-342900">
              <a:lnSpc>
                <a:spcPct val="90000"/>
              </a:lnSpc>
              <a:spcBef>
                <a:spcPct val="20000"/>
              </a:spcBef>
              <a:buClr>
                <a:schemeClr val="accent5"/>
              </a:buClr>
              <a:buFont typeface="Arial" panose="020B0604020202020204" pitchFamily="34" charset="0"/>
              <a:buChar char="•"/>
            </a:pPr>
            <a:r>
              <a:rPr lang="fi-FI" dirty="0">
                <a:solidFill>
                  <a:schemeClr val="tx1"/>
                </a:solidFill>
              </a:rPr>
              <a:t>Kohteenkorvaukset mm.</a:t>
            </a:r>
          </a:p>
          <a:p>
            <a:pPr marL="1781175" lvl="4" indent="-342900">
              <a:lnSpc>
                <a:spcPct val="90000"/>
              </a:lnSpc>
              <a:spcBef>
                <a:spcPct val="20000"/>
              </a:spcBef>
              <a:buClr>
                <a:schemeClr val="accent5"/>
              </a:buClr>
              <a:buFont typeface="Arial" panose="020B0604020202020204" pitchFamily="34" charset="0"/>
              <a:buChar char="•"/>
            </a:pPr>
            <a:r>
              <a:rPr lang="fi-FI" dirty="0">
                <a:solidFill>
                  <a:schemeClr val="tx1"/>
                </a:solidFill>
              </a:rPr>
              <a:t>Metsäalueella uuden voimajohdon johtoaukean ja reunavyöhykkeen maapohjasta </a:t>
            </a:r>
          </a:p>
          <a:p>
            <a:pPr marL="1781175" lvl="4" indent="-342900">
              <a:lnSpc>
                <a:spcPct val="90000"/>
              </a:lnSpc>
              <a:spcBef>
                <a:spcPct val="20000"/>
              </a:spcBef>
              <a:buClr>
                <a:schemeClr val="accent5"/>
              </a:buClr>
              <a:buFont typeface="Arial" panose="020B0604020202020204" pitchFamily="34" charset="0"/>
              <a:buChar char="•"/>
            </a:pPr>
            <a:r>
              <a:rPr lang="fi-FI" dirty="0">
                <a:solidFill>
                  <a:schemeClr val="tx1"/>
                </a:solidFill>
              </a:rPr>
              <a:t>Päällekkäisistä voimajohtoalueista korvataan mahdolliset lisämenetykset</a:t>
            </a:r>
          </a:p>
          <a:p>
            <a:pPr marL="1781175" lvl="4" indent="-342900">
              <a:lnSpc>
                <a:spcPct val="90000"/>
              </a:lnSpc>
              <a:spcBef>
                <a:spcPct val="20000"/>
              </a:spcBef>
              <a:buClr>
                <a:schemeClr val="accent5"/>
              </a:buClr>
              <a:buFont typeface="Arial" panose="020B0604020202020204" pitchFamily="34" charset="0"/>
              <a:buChar char="•"/>
            </a:pPr>
            <a:r>
              <a:rPr lang="fi-FI" dirty="0">
                <a:solidFill>
                  <a:schemeClr val="tx1"/>
                </a:solidFill>
              </a:rPr>
              <a:t>Peltoalueilla pylväsaloista </a:t>
            </a:r>
          </a:p>
          <a:p>
            <a:pPr marL="1066800" lvl="2" indent="-342900">
              <a:lnSpc>
                <a:spcPct val="90000"/>
              </a:lnSpc>
              <a:spcBef>
                <a:spcPct val="20000"/>
              </a:spcBef>
              <a:buClr>
                <a:schemeClr val="accent5"/>
              </a:buClr>
              <a:buFont typeface="Arial" panose="020B0604020202020204" pitchFamily="34" charset="0"/>
              <a:buChar char="•"/>
            </a:pPr>
            <a:r>
              <a:rPr lang="fi-FI" dirty="0">
                <a:solidFill>
                  <a:schemeClr val="tx1"/>
                </a:solidFill>
              </a:rPr>
              <a:t>Haitankorvausta mm.</a:t>
            </a:r>
          </a:p>
          <a:p>
            <a:pPr marL="1781175" lvl="4" indent="-342900">
              <a:lnSpc>
                <a:spcPct val="90000"/>
              </a:lnSpc>
              <a:spcBef>
                <a:spcPct val="20000"/>
              </a:spcBef>
              <a:buClr>
                <a:schemeClr val="accent5"/>
              </a:buClr>
              <a:buFont typeface="Arial" panose="020B0604020202020204" pitchFamily="34" charset="0"/>
              <a:buChar char="•"/>
            </a:pPr>
            <a:r>
              <a:rPr lang="fi-FI" dirty="0">
                <a:solidFill>
                  <a:schemeClr val="tx1"/>
                </a:solidFill>
              </a:rPr>
              <a:t>Peltoalueilla pylväiden viljelylle aiheuttamasta haitasta </a:t>
            </a:r>
          </a:p>
          <a:p>
            <a:pPr marL="1781175" lvl="4" indent="-342900">
              <a:lnSpc>
                <a:spcPct val="90000"/>
              </a:lnSpc>
              <a:spcBef>
                <a:spcPct val="20000"/>
              </a:spcBef>
              <a:buClr>
                <a:schemeClr val="accent5"/>
              </a:buClr>
              <a:buFont typeface="Arial" panose="020B0604020202020204" pitchFamily="34" charset="0"/>
              <a:buChar char="•"/>
            </a:pPr>
            <a:r>
              <a:rPr lang="fi-FI" dirty="0">
                <a:solidFill>
                  <a:schemeClr val="tx1"/>
                </a:solidFill>
              </a:rPr>
              <a:t>Maisemamuutoksesta aiheutuneesta kiinteistön arvon alentumisesta; kahden tai useamman voimajohdon yhteisestä haitasta aiheutuvista lisämenetyksistä</a:t>
            </a:r>
          </a:p>
          <a:p>
            <a:pPr marL="1066800" lvl="2" indent="-342900">
              <a:lnSpc>
                <a:spcPct val="90000"/>
              </a:lnSpc>
              <a:spcBef>
                <a:spcPct val="20000"/>
              </a:spcBef>
              <a:buClr>
                <a:schemeClr val="accent5"/>
              </a:buClr>
              <a:buFont typeface="Arial" panose="020B0604020202020204" pitchFamily="34" charset="0"/>
              <a:buChar char="•"/>
            </a:pPr>
            <a:r>
              <a:rPr lang="fi-FI" dirty="0">
                <a:solidFill>
                  <a:schemeClr val="tx1"/>
                </a:solidFill>
              </a:rPr>
              <a:t>Vahingonkorvausta mm.</a:t>
            </a:r>
          </a:p>
          <a:p>
            <a:pPr marL="1781175" lvl="4" indent="-342900">
              <a:lnSpc>
                <a:spcPct val="90000"/>
              </a:lnSpc>
              <a:spcBef>
                <a:spcPct val="20000"/>
              </a:spcBef>
              <a:buClr>
                <a:schemeClr val="accent5"/>
              </a:buClr>
              <a:buFont typeface="Arial" panose="020B0604020202020204" pitchFamily="34" charset="0"/>
              <a:buChar char="•"/>
            </a:pPr>
            <a:r>
              <a:rPr lang="fi-FI" dirty="0">
                <a:solidFill>
                  <a:schemeClr val="tx1"/>
                </a:solidFill>
              </a:rPr>
              <a:t>Puuston ennenaikaisesta hakkuusta</a:t>
            </a:r>
          </a:p>
          <a:p>
            <a:pPr marL="1781175" lvl="4" indent="-342900">
              <a:lnSpc>
                <a:spcPct val="90000"/>
              </a:lnSpc>
              <a:spcBef>
                <a:spcPct val="20000"/>
              </a:spcBef>
              <a:buClr>
                <a:schemeClr val="accent5"/>
              </a:buClr>
              <a:buFont typeface="Arial" panose="020B0604020202020204" pitchFamily="34" charset="0"/>
              <a:buChar char="•"/>
            </a:pPr>
            <a:r>
              <a:rPr lang="fi-FI" dirty="0">
                <a:solidFill>
                  <a:schemeClr val="tx1"/>
                </a:solidFill>
              </a:rPr>
              <a:t>Taimikon menetyksestä</a:t>
            </a:r>
          </a:p>
          <a:p>
            <a:pPr marL="1781175" lvl="4" indent="-342900">
              <a:lnSpc>
                <a:spcPct val="90000"/>
              </a:lnSpc>
              <a:spcBef>
                <a:spcPct val="20000"/>
              </a:spcBef>
              <a:buClr>
                <a:schemeClr val="accent5"/>
              </a:buClr>
              <a:buFont typeface="Arial" panose="020B0604020202020204" pitchFamily="34" charset="0"/>
              <a:buChar char="•"/>
            </a:pPr>
            <a:r>
              <a:rPr lang="fi-FI" dirty="0">
                <a:solidFill>
                  <a:schemeClr val="tx1"/>
                </a:solidFill>
              </a:rPr>
              <a:t>Sadonmenetyksestä</a:t>
            </a:r>
          </a:p>
          <a:p>
            <a:pPr marL="1781175" lvl="4" indent="-342900">
              <a:lnSpc>
                <a:spcPct val="90000"/>
              </a:lnSpc>
              <a:spcBef>
                <a:spcPct val="20000"/>
              </a:spcBef>
              <a:buClr>
                <a:schemeClr val="accent5"/>
              </a:buClr>
              <a:buFont typeface="Arial" panose="020B0604020202020204" pitchFamily="34" charset="0"/>
              <a:buChar char="•"/>
            </a:pPr>
            <a:endParaRPr lang="fi-FI" dirty="0">
              <a:solidFill>
                <a:schemeClr val="tx1"/>
              </a:solidFill>
            </a:endParaRPr>
          </a:p>
          <a:p>
            <a:endParaRPr lang="fi-FI" dirty="0"/>
          </a:p>
        </p:txBody>
      </p:sp>
      <p:sp>
        <p:nvSpPr>
          <p:cNvPr id="4" name="Suorakulmio 3"/>
          <p:cNvSpPr/>
          <p:nvPr/>
        </p:nvSpPr>
        <p:spPr>
          <a:xfrm>
            <a:off x="899592" y="1820041"/>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Jatkokokous &gt; </a:t>
            </a:r>
            <a:r>
              <a:rPr lang="fi-FI" kern="0" dirty="0">
                <a:solidFill>
                  <a:srgbClr val="000000"/>
                </a:solidFill>
              </a:rPr>
              <a:t>Loppukokous</a:t>
            </a:r>
          </a:p>
        </p:txBody>
      </p:sp>
    </p:spTree>
    <p:extLst>
      <p:ext uri="{BB962C8B-B14F-4D97-AF65-F5344CB8AC3E}">
        <p14:creationId xmlns:p14="http://schemas.microsoft.com/office/powerpoint/2010/main" val="334512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Lunastustoimituksen eteneminen </a:t>
            </a:r>
          </a:p>
        </p:txBody>
      </p:sp>
      <p:sp>
        <p:nvSpPr>
          <p:cNvPr id="3" name="Sisällön paikkamerkki 2"/>
          <p:cNvSpPr>
            <a:spLocks noGrp="1"/>
          </p:cNvSpPr>
          <p:nvPr>
            <p:ph sz="quarter" idx="10"/>
          </p:nvPr>
        </p:nvSpPr>
        <p:spPr>
          <a:xfrm>
            <a:off x="971650" y="2636912"/>
            <a:ext cx="7056784" cy="3816424"/>
          </a:xfrm>
        </p:spPr>
        <p:txBody>
          <a:bodyPr/>
          <a:lstStyle/>
          <a:p>
            <a:pPr marL="0" lvl="0" indent="0">
              <a:lnSpc>
                <a:spcPct val="90000"/>
              </a:lnSpc>
              <a:spcBef>
                <a:spcPct val="20000"/>
              </a:spcBef>
              <a:buClr>
                <a:schemeClr val="accent5"/>
              </a:buClr>
              <a:buNone/>
            </a:pPr>
            <a:r>
              <a:rPr lang="fi-FI" sz="1800" b="1" dirty="0">
                <a:solidFill>
                  <a:schemeClr val="tx1"/>
                </a:solidFill>
              </a:rPr>
              <a:t>Rakentamistyöstä aiheutuvat vahingot</a:t>
            </a:r>
          </a:p>
          <a:p>
            <a:pPr lvl="0">
              <a:lnSpc>
                <a:spcPct val="90000"/>
              </a:lnSpc>
              <a:spcBef>
                <a:spcPct val="20000"/>
              </a:spcBef>
              <a:buClr>
                <a:schemeClr val="accent5"/>
              </a:buClr>
              <a:buFont typeface="Arial" panose="020B0604020202020204" pitchFamily="34" charset="0"/>
              <a:buChar char="•"/>
            </a:pPr>
            <a:r>
              <a:rPr lang="fi-FI" sz="1800" dirty="0">
                <a:solidFill>
                  <a:schemeClr val="tx1"/>
                </a:solidFill>
              </a:rPr>
              <a:t>Rakentamisesta aiheutuvat työnaikaiset vahingot korjaa tai korvaa urakoitsija</a:t>
            </a:r>
          </a:p>
          <a:p>
            <a:pPr lvl="0">
              <a:lnSpc>
                <a:spcPct val="90000"/>
              </a:lnSpc>
              <a:spcBef>
                <a:spcPct val="20000"/>
              </a:spcBef>
              <a:buClr>
                <a:schemeClr val="accent5"/>
              </a:buClr>
              <a:buFont typeface="Arial" panose="020B0604020202020204" pitchFamily="34" charset="0"/>
              <a:buChar char="•"/>
            </a:pPr>
            <a:r>
              <a:rPr lang="fi-FI" sz="1800" dirty="0">
                <a:solidFill>
                  <a:schemeClr val="tx1"/>
                </a:solidFill>
              </a:rPr>
              <a:t>Mikäli vahinkoja jää korjaamatta tai niistä ei päästä sopimukseen, vaatimukset tulee viime kädessä esittää lunastustoimituksessa</a:t>
            </a:r>
          </a:p>
          <a:p>
            <a:pPr lvl="0">
              <a:lnSpc>
                <a:spcPct val="90000"/>
              </a:lnSpc>
              <a:spcBef>
                <a:spcPct val="20000"/>
              </a:spcBef>
              <a:buClr>
                <a:schemeClr val="accent5"/>
              </a:buClr>
              <a:buFont typeface="Arial" panose="020B0604020202020204" pitchFamily="34" charset="0"/>
              <a:buChar char="•"/>
            </a:pPr>
            <a:r>
              <a:rPr lang="fi-FI" sz="1800" dirty="0">
                <a:solidFill>
                  <a:schemeClr val="tx1"/>
                </a:solidFill>
              </a:rPr>
              <a:t>Lunastustoimikunta määrää vahingoista rahakorvauksen</a:t>
            </a:r>
          </a:p>
          <a:p>
            <a:pPr lvl="0">
              <a:lnSpc>
                <a:spcPct val="90000"/>
              </a:lnSpc>
              <a:spcBef>
                <a:spcPct val="20000"/>
              </a:spcBef>
              <a:buClr>
                <a:schemeClr val="accent5"/>
              </a:buClr>
              <a:buFont typeface="Arial" panose="020B0604020202020204" pitchFamily="34" charset="0"/>
              <a:buChar char="•"/>
            </a:pPr>
            <a:endParaRPr lang="fi-FI" sz="1800" dirty="0">
              <a:solidFill>
                <a:schemeClr val="tx1"/>
              </a:solidFill>
            </a:endParaRPr>
          </a:p>
          <a:p>
            <a:endParaRPr lang="fi-FI" dirty="0"/>
          </a:p>
        </p:txBody>
      </p:sp>
      <p:sp>
        <p:nvSpPr>
          <p:cNvPr id="4" name="Suorakulmio 3"/>
          <p:cNvSpPr/>
          <p:nvPr/>
        </p:nvSpPr>
        <p:spPr>
          <a:xfrm>
            <a:off x="899592" y="1962040"/>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Jatkokokous &gt; </a:t>
            </a:r>
            <a:r>
              <a:rPr lang="fi-FI" kern="0" dirty="0">
                <a:solidFill>
                  <a:srgbClr val="000000"/>
                </a:solidFill>
              </a:rPr>
              <a:t>Loppukokous</a:t>
            </a:r>
          </a:p>
        </p:txBody>
      </p:sp>
    </p:spTree>
    <p:extLst>
      <p:ext uri="{BB962C8B-B14F-4D97-AF65-F5344CB8AC3E}">
        <p14:creationId xmlns:p14="http://schemas.microsoft.com/office/powerpoint/2010/main" val="173112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Lunastustoimituksen eteneminen</a:t>
            </a:r>
          </a:p>
        </p:txBody>
      </p:sp>
      <p:sp>
        <p:nvSpPr>
          <p:cNvPr id="3" name="Sisällön paikkamerkki 2"/>
          <p:cNvSpPr>
            <a:spLocks noGrp="1"/>
          </p:cNvSpPr>
          <p:nvPr>
            <p:ph sz="quarter" idx="10"/>
          </p:nvPr>
        </p:nvSpPr>
        <p:spPr>
          <a:xfrm>
            <a:off x="971600" y="2535718"/>
            <a:ext cx="7056784" cy="3485570"/>
          </a:xfrm>
        </p:spPr>
        <p:txBody>
          <a:bodyPr/>
          <a:lstStyle/>
          <a:p>
            <a:pPr marL="0" lvl="0" indent="0">
              <a:lnSpc>
                <a:spcPct val="90000"/>
              </a:lnSpc>
              <a:spcBef>
                <a:spcPct val="20000"/>
              </a:spcBef>
              <a:buClr>
                <a:srgbClr val="02B0F6"/>
              </a:buClr>
              <a:buNone/>
            </a:pPr>
            <a:r>
              <a:rPr lang="fi-FI" b="1" dirty="0">
                <a:solidFill>
                  <a:srgbClr val="000000"/>
                </a:solidFill>
              </a:rPr>
              <a:t>Edunvalvonta, Lunastuslaki 82 §</a:t>
            </a:r>
          </a:p>
          <a:p>
            <a:pPr lvl="0">
              <a:lnSpc>
                <a:spcPct val="90000"/>
              </a:lnSpc>
              <a:spcBef>
                <a:spcPct val="20000"/>
              </a:spcBef>
              <a:buClr>
                <a:schemeClr val="accent5"/>
              </a:buClr>
              <a:buFont typeface="Arial" panose="020B0604020202020204" pitchFamily="34" charset="0"/>
              <a:buChar char="•"/>
            </a:pPr>
            <a:r>
              <a:rPr lang="fi-FI" dirty="0">
                <a:solidFill>
                  <a:schemeClr val="tx1"/>
                </a:solidFill>
              </a:rPr>
              <a:t>Asianosaiselle voidaan vaadittaessa määrätä korvausta </a:t>
            </a:r>
            <a:r>
              <a:rPr lang="fi-FI" u="sng" dirty="0">
                <a:solidFill>
                  <a:schemeClr val="tx1"/>
                </a:solidFill>
              </a:rPr>
              <a:t>välttämättömistä</a:t>
            </a:r>
            <a:r>
              <a:rPr lang="fi-FI" dirty="0">
                <a:solidFill>
                  <a:schemeClr val="tx1"/>
                </a:solidFill>
              </a:rPr>
              <a:t> edunvalvontakustannuksista:</a:t>
            </a:r>
          </a:p>
          <a:p>
            <a:pPr lvl="2">
              <a:lnSpc>
                <a:spcPct val="90000"/>
              </a:lnSpc>
              <a:spcBef>
                <a:spcPct val="20000"/>
              </a:spcBef>
              <a:buClr>
                <a:schemeClr val="accent5"/>
              </a:buClr>
              <a:buFont typeface="Arial" panose="020B0604020202020204" pitchFamily="34" charset="0"/>
              <a:buChar char="•"/>
            </a:pPr>
            <a:r>
              <a:rPr lang="fi-FI" dirty="0">
                <a:solidFill>
                  <a:schemeClr val="tx1"/>
                </a:solidFill>
              </a:rPr>
              <a:t>Ansionmenetyksestä</a:t>
            </a:r>
          </a:p>
          <a:p>
            <a:pPr lvl="2">
              <a:lnSpc>
                <a:spcPct val="90000"/>
              </a:lnSpc>
              <a:spcBef>
                <a:spcPct val="20000"/>
              </a:spcBef>
              <a:buClr>
                <a:schemeClr val="accent5"/>
              </a:buClr>
              <a:buFont typeface="Arial" panose="020B0604020202020204" pitchFamily="34" charset="0"/>
              <a:buChar char="•"/>
            </a:pPr>
            <a:r>
              <a:rPr lang="fi-FI" dirty="0">
                <a:solidFill>
                  <a:schemeClr val="tx1"/>
                </a:solidFill>
              </a:rPr>
              <a:t>Matkakustannuksista</a:t>
            </a:r>
          </a:p>
          <a:p>
            <a:pPr lvl="2">
              <a:lnSpc>
                <a:spcPct val="90000"/>
              </a:lnSpc>
              <a:spcBef>
                <a:spcPct val="20000"/>
              </a:spcBef>
              <a:buClr>
                <a:schemeClr val="accent5"/>
              </a:buClr>
              <a:buFont typeface="Arial" panose="020B0604020202020204" pitchFamily="34" charset="0"/>
              <a:buChar char="•"/>
            </a:pPr>
            <a:r>
              <a:rPr lang="fi-FI" dirty="0">
                <a:solidFill>
                  <a:schemeClr val="tx1"/>
                </a:solidFill>
              </a:rPr>
              <a:t>Selvityskustannuksista</a:t>
            </a:r>
          </a:p>
          <a:p>
            <a:pPr lvl="2">
              <a:lnSpc>
                <a:spcPct val="90000"/>
              </a:lnSpc>
              <a:spcBef>
                <a:spcPct val="20000"/>
              </a:spcBef>
              <a:buClr>
                <a:schemeClr val="accent5"/>
              </a:buClr>
              <a:buFont typeface="Arial" panose="020B0604020202020204" pitchFamily="34" charset="0"/>
              <a:buChar char="•"/>
            </a:pPr>
            <a:r>
              <a:rPr lang="fi-FI" dirty="0">
                <a:solidFill>
                  <a:schemeClr val="tx1"/>
                </a:solidFill>
              </a:rPr>
              <a:t>Asiamieskustannuksista</a:t>
            </a:r>
          </a:p>
          <a:p>
            <a:endParaRPr lang="fi-FI" dirty="0"/>
          </a:p>
        </p:txBody>
      </p:sp>
      <p:sp>
        <p:nvSpPr>
          <p:cNvPr id="4" name="Suorakulmio 3"/>
          <p:cNvSpPr/>
          <p:nvPr/>
        </p:nvSpPr>
        <p:spPr>
          <a:xfrm>
            <a:off x="899592" y="1927253"/>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Jatkokokous &gt; </a:t>
            </a:r>
            <a:r>
              <a:rPr lang="fi-FI" kern="0" dirty="0">
                <a:solidFill>
                  <a:srgbClr val="000000"/>
                </a:solidFill>
              </a:rPr>
              <a:t>Loppukokous</a:t>
            </a:r>
          </a:p>
        </p:txBody>
      </p:sp>
    </p:spTree>
    <p:extLst>
      <p:ext uri="{BB962C8B-B14F-4D97-AF65-F5344CB8AC3E}">
        <p14:creationId xmlns:p14="http://schemas.microsoft.com/office/powerpoint/2010/main" val="201251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4472C2-4DAC-D741-68B4-4488302413DC}"/>
              </a:ext>
            </a:extLst>
          </p:cNvPr>
          <p:cNvSpPr>
            <a:spLocks noGrp="1"/>
          </p:cNvSpPr>
          <p:nvPr>
            <p:ph type="title"/>
          </p:nvPr>
        </p:nvSpPr>
        <p:spPr/>
        <p:txBody>
          <a:bodyPr/>
          <a:lstStyle/>
          <a:p>
            <a:r>
              <a:rPr lang="fi-FI" dirty="0" err="1"/>
              <a:t>LunL</a:t>
            </a:r>
            <a:r>
              <a:rPr lang="fi-FI" dirty="0"/>
              <a:t> 82 §</a:t>
            </a:r>
          </a:p>
        </p:txBody>
      </p:sp>
      <p:sp>
        <p:nvSpPr>
          <p:cNvPr id="3" name="Sisällön paikkamerkki 2">
            <a:extLst>
              <a:ext uri="{FF2B5EF4-FFF2-40B4-BE49-F238E27FC236}">
                <a16:creationId xmlns:a16="http://schemas.microsoft.com/office/drawing/2014/main" id="{39EA3E41-E8BE-DC3A-7BAD-9BAAF60A4400}"/>
              </a:ext>
            </a:extLst>
          </p:cNvPr>
          <p:cNvSpPr>
            <a:spLocks noGrp="1"/>
          </p:cNvSpPr>
          <p:nvPr>
            <p:ph sz="quarter" idx="10"/>
          </p:nvPr>
        </p:nvSpPr>
        <p:spPr/>
        <p:txBody>
          <a:bodyPr>
            <a:normAutofit fontScale="85000" lnSpcReduction="10000"/>
          </a:bodyPr>
          <a:lstStyle/>
          <a:p>
            <a:pPr marL="0" indent="0">
              <a:buNone/>
            </a:pPr>
            <a:r>
              <a:rPr lang="fi-FI" dirty="0"/>
              <a:t>Välttämättömät kustannukset, jotka lunastettavan omaisuuden omistajalle ovat aiheutuneet hänen oikeutensa valvomisesta lunastustoimituksessa tai haltuunottokatselmuksessa, on määrättävä hakijan maksettavaksi. Kustannusten määrää arvioitaessa on otettava huomioon ansion menetys, matkakustannukset sekä tarvittavien selvitysten laatu ja laajuus samoin kuin asiamiehen käyttämisen tarve.</a:t>
            </a:r>
          </a:p>
          <a:p>
            <a:pPr marL="0" indent="0">
              <a:buNone/>
            </a:pPr>
            <a:r>
              <a:rPr lang="fi-FI" dirty="0"/>
              <a:t>Niin pian kuin asian käsittelyn edistyessä voi sopivasti tapahtua, lunastustoimikunnan on vaadittaessa ilmoitettava, mitä selvityksiä on pidettävä 1 momentissa tarkoitettuina tarpeellisina selvityksinä.</a:t>
            </a:r>
          </a:p>
          <a:p>
            <a:pPr marL="0" indent="0">
              <a:buNone/>
            </a:pPr>
            <a:r>
              <a:rPr lang="fi-FI" dirty="0"/>
              <a:t>Lunastettavan omaisuuden omistajalle myönnetään lunastustoimituksessa ja haltuunottokatselmuksessa oikeusapua siten kuin oikeusapulaissa (257/2002) säädetään. Tuomioistuimelle sanotun lain mukaan kuuluvat tehtävät suorittaa lunastustoimikunta. Valtion varoista suoritetut kustannukset on määrättävä hakijan maksettavaksi 1 momentissa tarkoitetussa laajuudessa. (5.4.2002/270)</a:t>
            </a:r>
          </a:p>
        </p:txBody>
      </p:sp>
    </p:spTree>
    <p:extLst>
      <p:ext uri="{BB962C8B-B14F-4D97-AF65-F5344CB8AC3E}">
        <p14:creationId xmlns:p14="http://schemas.microsoft.com/office/powerpoint/2010/main" val="109864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Lunastustoimituksen eteneminen</a:t>
            </a:r>
          </a:p>
        </p:txBody>
      </p:sp>
      <p:sp>
        <p:nvSpPr>
          <p:cNvPr id="3" name="Sisällön paikkamerkki 2"/>
          <p:cNvSpPr>
            <a:spLocks noGrp="1"/>
          </p:cNvSpPr>
          <p:nvPr>
            <p:ph sz="quarter" idx="10"/>
          </p:nvPr>
        </p:nvSpPr>
        <p:spPr>
          <a:xfrm>
            <a:off x="971600" y="2535718"/>
            <a:ext cx="7056784" cy="4133642"/>
          </a:xfrm>
        </p:spPr>
        <p:txBody>
          <a:bodyPr>
            <a:normAutofit/>
          </a:bodyPr>
          <a:lstStyle/>
          <a:p>
            <a:pPr marL="0" lvl="0" indent="0">
              <a:lnSpc>
                <a:spcPct val="90000"/>
              </a:lnSpc>
              <a:spcBef>
                <a:spcPct val="20000"/>
              </a:spcBef>
              <a:buClr>
                <a:srgbClr val="02B0F6"/>
              </a:buClr>
              <a:buNone/>
            </a:pPr>
            <a:r>
              <a:rPr lang="fi-FI" sz="1800" b="1" dirty="0">
                <a:solidFill>
                  <a:srgbClr val="000000"/>
                </a:solidFill>
              </a:rPr>
              <a:t>Korvausten määrääminen</a:t>
            </a:r>
          </a:p>
          <a:p>
            <a:pPr lvl="0">
              <a:lnSpc>
                <a:spcPct val="90000"/>
              </a:lnSpc>
              <a:spcBef>
                <a:spcPct val="20000"/>
              </a:spcBef>
              <a:buClr>
                <a:schemeClr val="accent5"/>
              </a:buClr>
              <a:buFont typeface="Arial" panose="020B0604020202020204" pitchFamily="34" charset="0"/>
              <a:buChar char="•"/>
            </a:pPr>
            <a:r>
              <a:rPr lang="fi-FI" sz="1800" dirty="0">
                <a:solidFill>
                  <a:schemeClr val="tx1"/>
                </a:solidFill>
              </a:rPr>
              <a:t>Korvaus määrätään haltuunoton ajankohdan mukaan.</a:t>
            </a:r>
          </a:p>
          <a:p>
            <a:pPr lvl="2">
              <a:lnSpc>
                <a:spcPct val="90000"/>
              </a:lnSpc>
              <a:spcBef>
                <a:spcPct val="20000"/>
              </a:spcBef>
              <a:buClr>
                <a:schemeClr val="accent5"/>
              </a:buClr>
              <a:buFont typeface="Arial" panose="020B0604020202020204" pitchFamily="34" charset="0"/>
              <a:buChar char="•"/>
            </a:pPr>
            <a:r>
              <a:rPr lang="fi-FI" sz="1600" dirty="0">
                <a:solidFill>
                  <a:schemeClr val="tx1"/>
                </a:solidFill>
              </a:rPr>
              <a:t>Haltuunoton ja maksamisen väliseltä ajalta maksetaan kuuden prosentin vuotuinen korko.</a:t>
            </a:r>
          </a:p>
          <a:p>
            <a:pPr lvl="2">
              <a:lnSpc>
                <a:spcPct val="90000"/>
              </a:lnSpc>
              <a:spcBef>
                <a:spcPct val="20000"/>
              </a:spcBef>
              <a:buClr>
                <a:schemeClr val="accent5"/>
              </a:buClr>
              <a:buFont typeface="Arial" panose="020B0604020202020204" pitchFamily="34" charset="0"/>
              <a:buChar char="•"/>
            </a:pPr>
            <a:r>
              <a:rPr lang="fi-FI" sz="1600" dirty="0">
                <a:solidFill>
                  <a:schemeClr val="tx1"/>
                </a:solidFill>
              </a:rPr>
              <a:t>Jos yleinen hintataso haltuunoton jälkeen nousee, maksamatta oleva osa korvataan kohonneen hintatason mukaan (ns. indeksikorotus).</a:t>
            </a:r>
          </a:p>
          <a:p>
            <a:pPr lvl="2">
              <a:lnSpc>
                <a:spcPct val="90000"/>
              </a:lnSpc>
              <a:spcBef>
                <a:spcPct val="20000"/>
              </a:spcBef>
              <a:buClr>
                <a:schemeClr val="accent5"/>
              </a:buClr>
              <a:buFont typeface="Arial" panose="020B0604020202020204" pitchFamily="34" charset="0"/>
              <a:buChar char="•"/>
            </a:pPr>
            <a:r>
              <a:rPr lang="fi-FI" sz="1600" dirty="0">
                <a:solidFill>
                  <a:schemeClr val="tx1"/>
                </a:solidFill>
              </a:rPr>
              <a:t>Mikäli haltuunotosta on tehty asianosaisten kesken sopimus, on siinä voitu sopia esimerkiksi mahdollisesta lisähyvityksestä.</a:t>
            </a:r>
          </a:p>
          <a:p>
            <a:pPr lvl="0">
              <a:lnSpc>
                <a:spcPct val="90000"/>
              </a:lnSpc>
              <a:spcBef>
                <a:spcPct val="20000"/>
              </a:spcBef>
              <a:buClr>
                <a:schemeClr val="accent5"/>
              </a:buClr>
              <a:buFont typeface="Arial" panose="020B0604020202020204" pitchFamily="34" charset="0"/>
              <a:buChar char="•"/>
            </a:pPr>
            <a:r>
              <a:rPr lang="fi-FI" sz="1800" dirty="0">
                <a:solidFill>
                  <a:schemeClr val="tx1"/>
                </a:solidFill>
              </a:rPr>
              <a:t>Mikäli voimajohtoalueen lunastuksessa ei ole ollut ennakkohaltuunottoa, määrätään korvaukset loppukokouksen hintatason mukaan.</a:t>
            </a:r>
          </a:p>
          <a:p>
            <a:pPr lvl="0">
              <a:lnSpc>
                <a:spcPct val="90000"/>
              </a:lnSpc>
              <a:spcBef>
                <a:spcPct val="20000"/>
              </a:spcBef>
              <a:buClr>
                <a:schemeClr val="accent5"/>
              </a:buClr>
              <a:buFont typeface="Arial" panose="020B0604020202020204" pitchFamily="34" charset="0"/>
              <a:buChar char="•"/>
            </a:pPr>
            <a:r>
              <a:rPr lang="fi-FI" sz="1800" dirty="0">
                <a:solidFill>
                  <a:schemeClr val="tx1"/>
                </a:solidFill>
              </a:rPr>
              <a:t>Korvaus voidaan määrätä talletettavaksi aluehallintovirastoon, mikäli korvauksen saajasta on epäselvyyttä taikka koko kiinteistö lunastetaan taikka jäljelle jäävä kiinteistön osa ei enää vastaa velkojen määrää vakuutena (pantinhaltijan suojaaminen).</a:t>
            </a:r>
          </a:p>
          <a:p>
            <a:endParaRPr lang="fi-FI" dirty="0"/>
          </a:p>
        </p:txBody>
      </p:sp>
      <p:sp>
        <p:nvSpPr>
          <p:cNvPr id="4" name="Suorakulmio 3"/>
          <p:cNvSpPr/>
          <p:nvPr/>
        </p:nvSpPr>
        <p:spPr>
          <a:xfrm>
            <a:off x="899592" y="1932759"/>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Jatkokokous &gt; </a:t>
            </a:r>
            <a:r>
              <a:rPr lang="fi-FI" kern="0" dirty="0">
                <a:solidFill>
                  <a:srgbClr val="000000"/>
                </a:solidFill>
              </a:rPr>
              <a:t>Loppukokous</a:t>
            </a:r>
          </a:p>
        </p:txBody>
      </p:sp>
    </p:spTree>
    <p:extLst>
      <p:ext uri="{BB962C8B-B14F-4D97-AF65-F5344CB8AC3E}">
        <p14:creationId xmlns:p14="http://schemas.microsoft.com/office/powerpoint/2010/main" val="65094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B850AD39-60F8-7BAD-97D5-46333D9C922F}"/>
              </a:ext>
            </a:extLst>
          </p:cNvPr>
          <p:cNvGrpSpPr>
            <a:grpSpLocks noChangeAspect="1"/>
          </p:cNvGrpSpPr>
          <p:nvPr/>
        </p:nvGrpSpPr>
        <p:grpSpPr bwMode="auto">
          <a:xfrm>
            <a:off x="179512" y="188640"/>
            <a:ext cx="7256463" cy="6215211"/>
            <a:chOff x="476" y="150"/>
            <a:chExt cx="4571" cy="4020"/>
          </a:xfrm>
          <a:solidFill>
            <a:srgbClr val="C00000"/>
          </a:solidFill>
        </p:grpSpPr>
        <p:sp>
          <p:nvSpPr>
            <p:cNvPr id="3" name="AutoShape 3">
              <a:extLst>
                <a:ext uri="{FF2B5EF4-FFF2-40B4-BE49-F238E27FC236}">
                  <a16:creationId xmlns:a16="http://schemas.microsoft.com/office/drawing/2014/main" id="{6E807964-9C31-ED9A-AB98-36EA859B5280}"/>
                </a:ext>
              </a:extLst>
            </p:cNvPr>
            <p:cNvSpPr>
              <a:spLocks noChangeAspect="1" noChangeArrowheads="1" noTextEdit="1"/>
            </p:cNvSpPr>
            <p:nvPr/>
          </p:nvSpPr>
          <p:spPr bwMode="auto">
            <a:xfrm>
              <a:off x="476" y="150"/>
              <a:ext cx="4571" cy="40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029" name="Picture 5">
              <a:extLst>
                <a:ext uri="{FF2B5EF4-FFF2-40B4-BE49-F238E27FC236}">
                  <a16:creationId xmlns:a16="http://schemas.microsoft.com/office/drawing/2014/main" id="{3E689E9B-EE54-E8E5-144B-4BA72D100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150"/>
              <a:ext cx="4578" cy="40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Ellipsi 4">
            <a:hlinkClick r:id="rId3"/>
            <a:extLst>
              <a:ext uri="{FF2B5EF4-FFF2-40B4-BE49-F238E27FC236}">
                <a16:creationId xmlns:a16="http://schemas.microsoft.com/office/drawing/2014/main" id="{A312AAE8-E597-6D00-53EB-B00E804B5A51}"/>
              </a:ext>
            </a:extLst>
          </p:cNvPr>
          <p:cNvSpPr/>
          <p:nvPr/>
        </p:nvSpPr>
        <p:spPr bwMode="auto">
          <a:xfrm>
            <a:off x="3059832" y="4869160"/>
            <a:ext cx="623855" cy="626368"/>
          </a:xfrm>
          <a:prstGeom prst="ellipse">
            <a:avLst/>
          </a:prstGeom>
          <a:solidFill>
            <a:srgbClr val="0070C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45035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Lunastustoimituksen eteneminen</a:t>
            </a:r>
          </a:p>
        </p:txBody>
      </p:sp>
      <p:sp>
        <p:nvSpPr>
          <p:cNvPr id="3" name="Sisällön paikkamerkki 2"/>
          <p:cNvSpPr>
            <a:spLocks noGrp="1"/>
          </p:cNvSpPr>
          <p:nvPr>
            <p:ph sz="quarter" idx="10"/>
          </p:nvPr>
        </p:nvSpPr>
        <p:spPr>
          <a:xfrm>
            <a:off x="971600" y="2535718"/>
            <a:ext cx="7056784" cy="4133642"/>
          </a:xfrm>
        </p:spPr>
        <p:txBody>
          <a:bodyPr>
            <a:normAutofit/>
          </a:bodyPr>
          <a:lstStyle/>
          <a:p>
            <a:pPr marL="0" lvl="0" indent="0">
              <a:lnSpc>
                <a:spcPct val="90000"/>
              </a:lnSpc>
              <a:spcBef>
                <a:spcPct val="20000"/>
              </a:spcBef>
              <a:buClr>
                <a:srgbClr val="02B0F6"/>
              </a:buClr>
              <a:buNone/>
            </a:pPr>
            <a:r>
              <a:rPr lang="fi-FI" sz="1800" b="1" dirty="0">
                <a:solidFill>
                  <a:srgbClr val="000000"/>
                </a:solidFill>
              </a:rPr>
              <a:t>Korvausten määrääminen</a:t>
            </a:r>
          </a:p>
          <a:p>
            <a:pPr lvl="0">
              <a:lnSpc>
                <a:spcPct val="90000"/>
              </a:lnSpc>
              <a:spcBef>
                <a:spcPct val="20000"/>
              </a:spcBef>
              <a:buClr>
                <a:schemeClr val="accent5"/>
              </a:buClr>
              <a:buFont typeface="Arial" panose="020B0604020202020204" pitchFamily="34" charset="0"/>
              <a:buChar char="•"/>
            </a:pPr>
            <a:r>
              <a:rPr lang="fi-FI" dirty="0">
                <a:solidFill>
                  <a:schemeClr val="tx1"/>
                </a:solidFill>
              </a:rPr>
              <a:t>Lunastuksen kohteena oleville kiinteistöille </a:t>
            </a:r>
            <a:r>
              <a:rPr lang="fi-FI" u="sng" dirty="0">
                <a:solidFill>
                  <a:schemeClr val="tx1"/>
                </a:solidFill>
              </a:rPr>
              <a:t>korvaukset määrätään viran puolesta</a:t>
            </a:r>
          </a:p>
          <a:p>
            <a:pPr lvl="2">
              <a:lnSpc>
                <a:spcPct val="90000"/>
              </a:lnSpc>
              <a:spcBef>
                <a:spcPct val="20000"/>
              </a:spcBef>
              <a:buClr>
                <a:schemeClr val="accent5"/>
              </a:buClr>
              <a:buFont typeface="Arial" panose="020B0604020202020204" pitchFamily="34" charset="0"/>
              <a:buChar char="•"/>
            </a:pPr>
            <a:r>
              <a:rPr lang="fi-FI" dirty="0">
                <a:solidFill>
                  <a:schemeClr val="tx1"/>
                </a:solidFill>
              </a:rPr>
              <a:t>Naapureille vain vaatimuksesta </a:t>
            </a:r>
          </a:p>
          <a:p>
            <a:pPr lvl="0">
              <a:lnSpc>
                <a:spcPct val="90000"/>
              </a:lnSpc>
              <a:spcBef>
                <a:spcPct val="20000"/>
              </a:spcBef>
              <a:buClr>
                <a:schemeClr val="accent5"/>
              </a:buClr>
              <a:buFont typeface="Arial" panose="020B0604020202020204" pitchFamily="34" charset="0"/>
              <a:buChar char="•"/>
            </a:pPr>
            <a:r>
              <a:rPr lang="fi-FI" dirty="0">
                <a:solidFill>
                  <a:schemeClr val="tx1"/>
                </a:solidFill>
              </a:rPr>
              <a:t>Asianosaisen on hyvä esittää näkemyksensä aiheutuneista haitoista ja vahingoista, sillä lunastustoimikunta ei voi aina havaita kaikkia aiheutuneita menetyksiä</a:t>
            </a:r>
          </a:p>
          <a:p>
            <a:pPr lvl="0">
              <a:lnSpc>
                <a:spcPct val="90000"/>
              </a:lnSpc>
              <a:spcBef>
                <a:spcPct val="20000"/>
              </a:spcBef>
              <a:buClr>
                <a:schemeClr val="accent5"/>
              </a:buClr>
              <a:buFont typeface="Arial" panose="020B0604020202020204" pitchFamily="34" charset="0"/>
              <a:buChar char="•"/>
            </a:pPr>
            <a:r>
              <a:rPr lang="fi-FI" dirty="0">
                <a:solidFill>
                  <a:schemeClr val="tx1"/>
                </a:solidFill>
              </a:rPr>
              <a:t>Korvausvaatimusten esittämiselle määräaika.</a:t>
            </a:r>
          </a:p>
          <a:p>
            <a:pPr marL="0" indent="0">
              <a:buNone/>
            </a:pPr>
            <a:endParaRPr lang="fi-FI" dirty="0"/>
          </a:p>
        </p:txBody>
      </p:sp>
      <p:sp>
        <p:nvSpPr>
          <p:cNvPr id="4" name="Suorakulmio 3"/>
          <p:cNvSpPr/>
          <p:nvPr/>
        </p:nvSpPr>
        <p:spPr>
          <a:xfrm>
            <a:off x="899592" y="1935566"/>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Jatkokokous &gt; </a:t>
            </a:r>
            <a:r>
              <a:rPr lang="fi-FI" kern="0" dirty="0">
                <a:solidFill>
                  <a:srgbClr val="000000"/>
                </a:solidFill>
              </a:rPr>
              <a:t>Loppukokous</a:t>
            </a:r>
          </a:p>
        </p:txBody>
      </p:sp>
    </p:spTree>
    <p:extLst>
      <p:ext uri="{BB962C8B-B14F-4D97-AF65-F5344CB8AC3E}">
        <p14:creationId xmlns:p14="http://schemas.microsoft.com/office/powerpoint/2010/main" val="301828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Lunastustoimituksen eteneminen</a:t>
            </a:r>
          </a:p>
        </p:txBody>
      </p:sp>
      <p:sp>
        <p:nvSpPr>
          <p:cNvPr id="3" name="Sisällön paikkamerkki 2"/>
          <p:cNvSpPr>
            <a:spLocks noGrp="1"/>
          </p:cNvSpPr>
          <p:nvPr>
            <p:ph sz="quarter" idx="10"/>
          </p:nvPr>
        </p:nvSpPr>
        <p:spPr>
          <a:xfrm>
            <a:off x="971600" y="2535718"/>
            <a:ext cx="7272808" cy="3485570"/>
          </a:xfrm>
        </p:spPr>
        <p:txBody>
          <a:bodyPr>
            <a:normAutofit/>
          </a:bodyPr>
          <a:lstStyle/>
          <a:p>
            <a:pPr marL="0" lvl="0" indent="0">
              <a:lnSpc>
                <a:spcPct val="90000"/>
              </a:lnSpc>
              <a:spcBef>
                <a:spcPct val="20000"/>
              </a:spcBef>
              <a:buClr>
                <a:srgbClr val="02B0F6"/>
              </a:buClr>
              <a:buNone/>
            </a:pPr>
            <a:r>
              <a:rPr lang="fi-FI" b="1" dirty="0">
                <a:solidFill>
                  <a:srgbClr val="000000"/>
                </a:solidFill>
              </a:rPr>
              <a:t>Toimituksen päättyminen </a:t>
            </a:r>
          </a:p>
          <a:p>
            <a:pPr lvl="0">
              <a:lnSpc>
                <a:spcPct val="90000"/>
              </a:lnSpc>
              <a:spcBef>
                <a:spcPct val="20000"/>
              </a:spcBef>
              <a:buClr>
                <a:schemeClr val="accent5"/>
              </a:buClr>
              <a:buFont typeface="Arial" panose="020B0604020202020204" pitchFamily="34" charset="0"/>
              <a:buChar char="•"/>
            </a:pPr>
            <a:r>
              <a:rPr lang="fi-FI" dirty="0">
                <a:solidFill>
                  <a:srgbClr val="000000"/>
                </a:solidFill>
              </a:rPr>
              <a:t>Toimituksessa tehdyistä päätöksistä voi valittaa maaoikeuteen 30 päivän kuluessa toimituksen </a:t>
            </a:r>
            <a:r>
              <a:rPr lang="fi-FI" dirty="0">
                <a:solidFill>
                  <a:schemeClr val="tx1"/>
                </a:solidFill>
              </a:rPr>
              <a:t>lopettamisesta</a:t>
            </a:r>
          </a:p>
          <a:p>
            <a:pPr lvl="2">
              <a:lnSpc>
                <a:spcPct val="90000"/>
              </a:lnSpc>
              <a:spcBef>
                <a:spcPct val="20000"/>
              </a:spcBef>
              <a:buClr>
                <a:schemeClr val="accent5"/>
              </a:buClr>
              <a:buFont typeface="Arial" panose="020B0604020202020204" pitchFamily="34" charset="0"/>
              <a:buChar char="•"/>
            </a:pPr>
            <a:r>
              <a:rPr lang="fi-FI" dirty="0">
                <a:solidFill>
                  <a:schemeClr val="tx1"/>
                </a:solidFill>
              </a:rPr>
              <a:t>Maaoikeuden päätökseen voi edelleen hakea muutoksenhakulupaa korkeimmalta oikeudelta</a:t>
            </a:r>
          </a:p>
          <a:p>
            <a:pPr lvl="0">
              <a:lnSpc>
                <a:spcPct val="90000"/>
              </a:lnSpc>
              <a:spcBef>
                <a:spcPct val="20000"/>
              </a:spcBef>
              <a:buClr>
                <a:schemeClr val="accent5"/>
              </a:buClr>
              <a:buFont typeface="Arial" panose="020B0604020202020204" pitchFamily="34" charset="0"/>
              <a:buChar char="•"/>
            </a:pPr>
            <a:r>
              <a:rPr lang="fi-FI" dirty="0">
                <a:solidFill>
                  <a:schemeClr val="tx1"/>
                </a:solidFill>
              </a:rPr>
              <a:t>Lunastuspäätöksen lainvoimaisuuden jälkeen:</a:t>
            </a:r>
          </a:p>
          <a:p>
            <a:pPr lvl="2">
              <a:lnSpc>
                <a:spcPct val="90000"/>
              </a:lnSpc>
              <a:spcBef>
                <a:spcPct val="20000"/>
              </a:spcBef>
              <a:buClr>
                <a:schemeClr val="accent5"/>
              </a:buClr>
              <a:buFont typeface="Arial" panose="020B0604020202020204" pitchFamily="34" charset="0"/>
              <a:buChar char="•"/>
            </a:pPr>
            <a:r>
              <a:rPr lang="fi-FI" dirty="0">
                <a:solidFill>
                  <a:schemeClr val="tx1"/>
                </a:solidFill>
              </a:rPr>
              <a:t>Toimituksesta tehdään merkinnät kiinteistörekisteriin</a:t>
            </a:r>
          </a:p>
          <a:p>
            <a:pPr lvl="2">
              <a:lnSpc>
                <a:spcPct val="90000"/>
              </a:lnSpc>
              <a:spcBef>
                <a:spcPct val="20000"/>
              </a:spcBef>
              <a:buClr>
                <a:schemeClr val="accent5"/>
              </a:buClr>
              <a:buFont typeface="Arial" panose="020B0604020202020204" pitchFamily="34" charset="0"/>
              <a:buChar char="•"/>
            </a:pPr>
            <a:r>
              <a:rPr lang="fi-FI" dirty="0">
                <a:solidFill>
                  <a:schemeClr val="tx1"/>
                </a:solidFill>
              </a:rPr>
              <a:t>Lunastus katsotaan päättyneeksi</a:t>
            </a:r>
          </a:p>
          <a:p>
            <a:endParaRPr lang="fi-FI" dirty="0">
              <a:solidFill>
                <a:srgbClr val="0070C0"/>
              </a:solidFill>
            </a:endParaRPr>
          </a:p>
        </p:txBody>
      </p:sp>
      <p:sp>
        <p:nvSpPr>
          <p:cNvPr id="4" name="Suorakulmio 3"/>
          <p:cNvSpPr/>
          <p:nvPr/>
        </p:nvSpPr>
        <p:spPr>
          <a:xfrm>
            <a:off x="899592" y="1918940"/>
            <a:ext cx="7848872" cy="341632"/>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b="0" kern="0" dirty="0">
                <a:solidFill>
                  <a:srgbClr val="000000"/>
                </a:solidFill>
              </a:rPr>
              <a:t>Alkukokous &gt;</a:t>
            </a:r>
            <a:r>
              <a:rPr lang="fi-FI" kern="0" dirty="0">
                <a:solidFill>
                  <a:srgbClr val="000000"/>
                </a:solidFill>
              </a:rPr>
              <a:t> </a:t>
            </a:r>
            <a:r>
              <a:rPr lang="fi-FI" b="0" kern="0" dirty="0">
                <a:solidFill>
                  <a:srgbClr val="000000"/>
                </a:solidFill>
              </a:rPr>
              <a:t>Haltuunotto &gt; Rakennustyöt &gt; Jatkokokous &gt; </a:t>
            </a:r>
            <a:r>
              <a:rPr lang="fi-FI" kern="0" dirty="0">
                <a:solidFill>
                  <a:srgbClr val="000000"/>
                </a:solidFill>
              </a:rPr>
              <a:t>Loppukokous</a:t>
            </a:r>
          </a:p>
        </p:txBody>
      </p:sp>
    </p:spTree>
    <p:extLst>
      <p:ext uri="{BB962C8B-B14F-4D97-AF65-F5344CB8AC3E}">
        <p14:creationId xmlns:p14="http://schemas.microsoft.com/office/powerpoint/2010/main" val="264125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9D35DF-DC91-320F-857F-0BBED4D022AF}"/>
              </a:ext>
            </a:extLst>
          </p:cNvPr>
          <p:cNvSpPr>
            <a:spLocks noGrp="1"/>
          </p:cNvSpPr>
          <p:nvPr>
            <p:ph type="title"/>
          </p:nvPr>
        </p:nvSpPr>
        <p:spPr/>
        <p:txBody>
          <a:bodyPr/>
          <a:lstStyle/>
          <a:p>
            <a:r>
              <a:rPr lang="fi-FI" dirty="0"/>
              <a:t>8)Edunvalvontakulut</a:t>
            </a:r>
          </a:p>
        </p:txBody>
      </p:sp>
      <p:sp>
        <p:nvSpPr>
          <p:cNvPr id="3" name="Sisällön paikkamerkki 2">
            <a:extLst>
              <a:ext uri="{FF2B5EF4-FFF2-40B4-BE49-F238E27FC236}">
                <a16:creationId xmlns:a16="http://schemas.microsoft.com/office/drawing/2014/main" id="{497C0D7C-3887-632C-BE1F-D319FA66DC7A}"/>
              </a:ext>
            </a:extLst>
          </p:cNvPr>
          <p:cNvSpPr>
            <a:spLocks noGrp="1"/>
          </p:cNvSpPr>
          <p:nvPr>
            <p:ph sz="quarter" idx="10"/>
          </p:nvPr>
        </p:nvSpPr>
        <p:spPr/>
        <p:txBody>
          <a:bodyPr/>
          <a:lstStyle/>
          <a:p>
            <a:r>
              <a:rPr lang="fi-FI" dirty="0"/>
              <a:t>Vaatimuksia?</a:t>
            </a:r>
          </a:p>
        </p:txBody>
      </p:sp>
    </p:spTree>
    <p:extLst>
      <p:ext uri="{BB962C8B-B14F-4D97-AF65-F5344CB8AC3E}">
        <p14:creationId xmlns:p14="http://schemas.microsoft.com/office/powerpoint/2010/main" val="3982522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570766-4AC9-E36C-ED05-834EC7767AAC}"/>
              </a:ext>
            </a:extLst>
          </p:cNvPr>
          <p:cNvSpPr>
            <a:spLocks noGrp="1"/>
          </p:cNvSpPr>
          <p:nvPr>
            <p:ph type="title"/>
          </p:nvPr>
        </p:nvSpPr>
        <p:spPr/>
        <p:txBody>
          <a:bodyPr/>
          <a:lstStyle/>
          <a:p>
            <a:r>
              <a:rPr lang="fi-FI" dirty="0"/>
              <a:t>9) Keskustelu kysymyksiä</a:t>
            </a:r>
          </a:p>
        </p:txBody>
      </p:sp>
      <p:sp>
        <p:nvSpPr>
          <p:cNvPr id="3" name="Sisällön paikkamerkki 2">
            <a:extLst>
              <a:ext uri="{FF2B5EF4-FFF2-40B4-BE49-F238E27FC236}">
                <a16:creationId xmlns:a16="http://schemas.microsoft.com/office/drawing/2014/main" id="{2264C585-9410-0640-50B4-309247B1B986}"/>
              </a:ext>
            </a:extLst>
          </p:cNvPr>
          <p:cNvSpPr>
            <a:spLocks noGrp="1"/>
          </p:cNvSpPr>
          <p:nvPr>
            <p:ph sz="quarter" idx="10"/>
          </p:nvPr>
        </p:nvSpPr>
        <p:spPr/>
        <p:txBody>
          <a:bodyPr/>
          <a:lstStyle/>
          <a:p>
            <a:endParaRPr lang="fi-FI" dirty="0"/>
          </a:p>
        </p:txBody>
      </p:sp>
    </p:spTree>
    <p:extLst>
      <p:ext uri="{BB962C8B-B14F-4D97-AF65-F5344CB8AC3E}">
        <p14:creationId xmlns:p14="http://schemas.microsoft.com/office/powerpoint/2010/main" val="162065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9592" y="548680"/>
            <a:ext cx="7344816" cy="1152128"/>
          </a:xfrm>
        </p:spPr>
        <p:txBody>
          <a:bodyPr/>
          <a:lstStyle/>
          <a:p>
            <a:r>
              <a:rPr lang="fi-FI" dirty="0"/>
              <a:t>10) Kokouksen päättäminen</a:t>
            </a:r>
          </a:p>
        </p:txBody>
      </p:sp>
    </p:spTree>
    <p:extLst>
      <p:ext uri="{BB962C8B-B14F-4D97-AF65-F5344CB8AC3E}">
        <p14:creationId xmlns:p14="http://schemas.microsoft.com/office/powerpoint/2010/main" val="3758939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solidFill>
                  <a:schemeClr val="bg2"/>
                </a:solidFill>
              </a:rPr>
              <a:t>Lisätietoja</a:t>
            </a:r>
          </a:p>
        </p:txBody>
      </p:sp>
      <p:sp>
        <p:nvSpPr>
          <p:cNvPr id="3" name="Subtitle 2"/>
          <p:cNvSpPr>
            <a:spLocks noGrp="1"/>
          </p:cNvSpPr>
          <p:nvPr>
            <p:ph type="subTitle" idx="1"/>
          </p:nvPr>
        </p:nvSpPr>
        <p:spPr/>
        <p:txBody>
          <a:bodyPr/>
          <a:lstStyle/>
          <a:p>
            <a:r>
              <a:rPr lang="fi-FI" dirty="0">
                <a:solidFill>
                  <a:schemeClr val="bg2"/>
                </a:solidFill>
              </a:rPr>
              <a:t>www.maanmittauslaitos.fi</a:t>
            </a:r>
          </a:p>
        </p:txBody>
      </p:sp>
    </p:spTree>
    <p:extLst>
      <p:ext uri="{BB962C8B-B14F-4D97-AF65-F5344CB8AC3E}">
        <p14:creationId xmlns:p14="http://schemas.microsoft.com/office/powerpoint/2010/main" val="382892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2C5865-AA83-2947-9358-62F7F1C52FB5}"/>
              </a:ext>
            </a:extLst>
          </p:cNvPr>
          <p:cNvSpPr>
            <a:spLocks noGrp="1"/>
          </p:cNvSpPr>
          <p:nvPr>
            <p:ph type="title"/>
          </p:nvPr>
        </p:nvSpPr>
        <p:spPr>
          <a:xfrm>
            <a:off x="971600" y="476672"/>
            <a:ext cx="7056784" cy="864096"/>
          </a:xfrm>
        </p:spPr>
        <p:txBody>
          <a:bodyPr/>
          <a:lstStyle/>
          <a:p>
            <a:r>
              <a:rPr lang="fi-FI" dirty="0"/>
              <a:t>Kokouksen kulku</a:t>
            </a:r>
          </a:p>
        </p:txBody>
      </p:sp>
      <p:sp>
        <p:nvSpPr>
          <p:cNvPr id="3" name="Sisällön paikkamerkki 2">
            <a:extLst>
              <a:ext uri="{FF2B5EF4-FFF2-40B4-BE49-F238E27FC236}">
                <a16:creationId xmlns:a16="http://schemas.microsoft.com/office/drawing/2014/main" id="{0A4B6461-84E8-CC69-AA3B-F0699EA47854}"/>
              </a:ext>
            </a:extLst>
          </p:cNvPr>
          <p:cNvSpPr>
            <a:spLocks noGrp="1"/>
          </p:cNvSpPr>
          <p:nvPr>
            <p:ph sz="quarter" idx="10"/>
          </p:nvPr>
        </p:nvSpPr>
        <p:spPr>
          <a:xfrm>
            <a:off x="971600" y="1484785"/>
            <a:ext cx="7056784" cy="4536504"/>
          </a:xfrm>
        </p:spPr>
        <p:txBody>
          <a:bodyPr/>
          <a:lstStyle/>
          <a:p>
            <a:pPr marL="0" indent="0">
              <a:buNone/>
            </a:pPr>
            <a:r>
              <a:rPr lang="fi-FI" dirty="0"/>
              <a:t>1) Kokouksen laillisuus</a:t>
            </a:r>
            <a:br>
              <a:rPr lang="fi-FI" dirty="0"/>
            </a:br>
            <a:r>
              <a:rPr lang="fi-FI" dirty="0"/>
              <a:t>2) Lunastushanke</a:t>
            </a:r>
            <a:br>
              <a:rPr lang="fi-FI" dirty="0"/>
            </a:br>
            <a:r>
              <a:rPr lang="fi-FI" dirty="0"/>
              <a:t>3) Edellisen kokouksen pöytäkirja</a:t>
            </a:r>
            <a:br>
              <a:rPr lang="fi-FI" dirty="0"/>
            </a:br>
            <a:r>
              <a:rPr lang="fi-FI" dirty="0"/>
              <a:t>4) Lunastajan puheenvuoro</a:t>
            </a:r>
            <a:br>
              <a:rPr lang="fi-FI" dirty="0"/>
            </a:br>
            <a:r>
              <a:rPr lang="fi-FI" dirty="0"/>
              <a:t>5) Toimituskartta ja lunastettava omaisuus</a:t>
            </a:r>
            <a:br>
              <a:rPr lang="fi-FI" dirty="0"/>
            </a:br>
            <a:r>
              <a:rPr lang="fi-FI" dirty="0"/>
              <a:t>6) Rajankäynnit</a:t>
            </a:r>
          </a:p>
          <a:p>
            <a:pPr marL="0" indent="0">
              <a:buNone/>
            </a:pPr>
            <a:r>
              <a:rPr lang="fi-FI" dirty="0"/>
              <a:t>7) Toimitusmenettely korvaukset</a:t>
            </a:r>
            <a:br>
              <a:rPr lang="fi-FI" dirty="0"/>
            </a:br>
            <a:r>
              <a:rPr lang="fi-FI" dirty="0"/>
              <a:t>8) Edunvalvontakulut </a:t>
            </a:r>
            <a:br>
              <a:rPr lang="fi-FI" dirty="0"/>
            </a:br>
            <a:r>
              <a:rPr lang="fi-FI" dirty="0"/>
              <a:t>9) Kysymyksiä</a:t>
            </a:r>
            <a:br>
              <a:rPr lang="fi-FI" dirty="0"/>
            </a:br>
            <a:r>
              <a:rPr lang="fi-FI" dirty="0"/>
              <a:t>10) Kokouksen päättäminen</a:t>
            </a:r>
          </a:p>
        </p:txBody>
      </p:sp>
    </p:spTree>
    <p:extLst>
      <p:ext uri="{BB962C8B-B14F-4D97-AF65-F5344CB8AC3E}">
        <p14:creationId xmlns:p14="http://schemas.microsoft.com/office/powerpoint/2010/main" val="280256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7753D1-C1F8-4725-889E-1DABD47AC27D}"/>
              </a:ext>
            </a:extLst>
          </p:cNvPr>
          <p:cNvSpPr>
            <a:spLocks noGrp="1"/>
          </p:cNvSpPr>
          <p:nvPr>
            <p:ph type="title"/>
          </p:nvPr>
        </p:nvSpPr>
        <p:spPr/>
        <p:txBody>
          <a:bodyPr/>
          <a:lstStyle/>
          <a:p>
            <a:r>
              <a:rPr lang="fi-FI" dirty="0"/>
              <a:t>1) Kokouksen laillisuus</a:t>
            </a:r>
          </a:p>
        </p:txBody>
      </p:sp>
      <p:sp>
        <p:nvSpPr>
          <p:cNvPr id="3" name="Sisällön paikkamerkki 2">
            <a:extLst>
              <a:ext uri="{FF2B5EF4-FFF2-40B4-BE49-F238E27FC236}">
                <a16:creationId xmlns:a16="http://schemas.microsoft.com/office/drawing/2014/main" id="{F5E9B2B9-4260-442A-9F44-C48E1D065DF2}"/>
              </a:ext>
            </a:extLst>
          </p:cNvPr>
          <p:cNvSpPr>
            <a:spLocks noGrp="1"/>
          </p:cNvSpPr>
          <p:nvPr>
            <p:ph sz="quarter" idx="10"/>
          </p:nvPr>
        </p:nvSpPr>
        <p:spPr/>
        <p:txBody>
          <a:bodyPr/>
          <a:lstStyle/>
          <a:p>
            <a:pPr algn="l"/>
            <a:r>
              <a:rPr lang="fi-FI" sz="1800" b="0" i="0" u="none" strike="noStrike" baseline="0" dirty="0">
                <a:solidFill>
                  <a:srgbClr val="000000"/>
                </a:solidFill>
                <a:latin typeface="Arial" panose="020B0604020202020204" pitchFamily="34" charset="0"/>
              </a:rPr>
              <a:t>Kokouksesta on tiedotettu </a:t>
            </a:r>
            <a:r>
              <a:rPr lang="fi-FI" sz="1800" dirty="0">
                <a:solidFill>
                  <a:srgbClr val="000000"/>
                </a:solidFill>
                <a:latin typeface="Arial" panose="020B0604020202020204" pitchFamily="34" charset="0"/>
              </a:rPr>
              <a:t>13.9</a:t>
            </a:r>
            <a:r>
              <a:rPr lang="fi-FI" sz="1800" b="0" i="0" u="none" strike="noStrike" baseline="0" dirty="0">
                <a:solidFill>
                  <a:srgbClr val="000000"/>
                </a:solidFill>
                <a:latin typeface="Arial" panose="020B0604020202020204" pitchFamily="34" charset="0"/>
              </a:rPr>
              <a:t>.2023 Maanmittauslaitoksen diaarista ilmeneville asianosaisille lähetetyillä kutsukirjeillä. </a:t>
            </a:r>
          </a:p>
          <a:p>
            <a:pPr algn="l"/>
            <a:r>
              <a:rPr lang="fi-FI" sz="1800" dirty="0">
                <a:solidFill>
                  <a:srgbClr val="000000"/>
                </a:solidFill>
                <a:latin typeface="Arial" panose="020B0604020202020204" pitchFamily="34" charset="0"/>
              </a:rPr>
              <a:t>K</a:t>
            </a:r>
            <a:r>
              <a:rPr lang="fi-FI" sz="1800" b="0" i="0" u="none" strike="noStrike" baseline="0" dirty="0">
                <a:solidFill>
                  <a:srgbClr val="000000"/>
                </a:solidFill>
                <a:latin typeface="Arial" panose="020B0604020202020204" pitchFamily="34" charset="0"/>
              </a:rPr>
              <a:t>utsu on lisäksi julkaistu 15.9.2023 ilmestyneessä Savon Sanomissa ja</a:t>
            </a:r>
          </a:p>
          <a:p>
            <a:pPr algn="l"/>
            <a:r>
              <a:rPr lang="fi-FI" sz="1800" b="0" i="0" u="none" strike="noStrike" baseline="0" dirty="0">
                <a:solidFill>
                  <a:srgbClr val="000000"/>
                </a:solidFill>
                <a:latin typeface="Arial" panose="020B0604020202020204" pitchFamily="34" charset="0"/>
              </a:rPr>
              <a:t>Maanmittauslaitoksen Internet-sivuilla </a:t>
            </a:r>
            <a:r>
              <a:rPr lang="fi-FI" sz="1800" b="0" i="0" u="none" strike="noStrike" baseline="0" dirty="0">
                <a:solidFill>
                  <a:srgbClr val="0000FF"/>
                </a:solidFill>
                <a:latin typeface="Arial" panose="020B0604020202020204" pitchFamily="34" charset="0"/>
              </a:rPr>
              <a:t>(https://www.maanmittauslaitos.fi/kuulutukset/2022-685535</a:t>
            </a:r>
            <a:r>
              <a:rPr lang="fi-FI" sz="1800" b="0" i="0" u="none" strike="noStrike" baseline="0" dirty="0">
                <a:solidFill>
                  <a:srgbClr val="000000"/>
                </a:solidFill>
                <a:latin typeface="Arial" panose="020B0604020202020204" pitchFamily="34" charset="0"/>
              </a:rPr>
              <a:t>) 13.9-3.10.2023.</a:t>
            </a:r>
            <a:endParaRPr lang="fi-FI" dirty="0"/>
          </a:p>
        </p:txBody>
      </p:sp>
    </p:spTree>
    <p:extLst>
      <p:ext uri="{BB962C8B-B14F-4D97-AF65-F5344CB8AC3E}">
        <p14:creationId xmlns:p14="http://schemas.microsoft.com/office/powerpoint/2010/main" val="218745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AEE503-1D5A-46AB-B99B-FBB6FC8673A8}"/>
              </a:ext>
            </a:extLst>
          </p:cNvPr>
          <p:cNvSpPr>
            <a:spLocks noGrp="1"/>
          </p:cNvSpPr>
          <p:nvPr>
            <p:ph type="title"/>
          </p:nvPr>
        </p:nvSpPr>
        <p:spPr/>
        <p:txBody>
          <a:bodyPr/>
          <a:lstStyle/>
          <a:p>
            <a:r>
              <a:rPr lang="fi-FI" dirty="0"/>
              <a:t>2) Lunastushanke</a:t>
            </a:r>
          </a:p>
        </p:txBody>
      </p:sp>
      <p:sp>
        <p:nvSpPr>
          <p:cNvPr id="3" name="Sisällön paikkamerkki 2">
            <a:extLst>
              <a:ext uri="{FF2B5EF4-FFF2-40B4-BE49-F238E27FC236}">
                <a16:creationId xmlns:a16="http://schemas.microsoft.com/office/drawing/2014/main" id="{5801415C-9928-4CD6-AC73-1101D8DF4AE7}"/>
              </a:ext>
            </a:extLst>
          </p:cNvPr>
          <p:cNvSpPr>
            <a:spLocks noGrp="1"/>
          </p:cNvSpPr>
          <p:nvPr>
            <p:ph sz="quarter" idx="10"/>
          </p:nvPr>
        </p:nvSpPr>
        <p:spPr/>
        <p:txBody>
          <a:bodyPr/>
          <a:lstStyle/>
          <a:p>
            <a:r>
              <a:rPr lang="fi-FI" dirty="0"/>
              <a:t>Maanmittauslaitos on 2.2.2022 antanut Savon Voima Verkko Oy:lle luvan saada lunastaa pysyvä käyttöoikeus 110 kV sähkönsiirtojohtoa ja tiedonsiirtolaitteita varten tarvittaviin alueisiin välillä Siilinjärvi-Kasurila-</a:t>
            </a:r>
            <a:r>
              <a:rPr lang="fi-FI" dirty="0" err="1"/>
              <a:t>Eusniemi</a:t>
            </a:r>
            <a:r>
              <a:rPr lang="fi-FI" dirty="0"/>
              <a:t> haara.</a:t>
            </a:r>
          </a:p>
          <a:p>
            <a:r>
              <a:rPr lang="fi-FI" dirty="0"/>
              <a:t>Lunastusluvan sisältö on esitetty tarkemmin toimituksen alkukokouksesta laaditussa pöytäkirjassa ja lunastuslupapäätöksessä MML71301/0304/2021. </a:t>
            </a:r>
          </a:p>
          <a:p>
            <a:r>
              <a:rPr lang="fi-FI" dirty="0"/>
              <a:t>Lunastustoimitus on aloitettu 10.5.2022.</a:t>
            </a:r>
          </a:p>
        </p:txBody>
      </p:sp>
    </p:spTree>
    <p:extLst>
      <p:ext uri="{BB962C8B-B14F-4D97-AF65-F5344CB8AC3E}">
        <p14:creationId xmlns:p14="http://schemas.microsoft.com/office/powerpoint/2010/main" val="207348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7C8565-17F3-4460-99AC-53BB0A6E81EF}"/>
              </a:ext>
            </a:extLst>
          </p:cNvPr>
          <p:cNvSpPr>
            <a:spLocks noGrp="1"/>
          </p:cNvSpPr>
          <p:nvPr>
            <p:ph type="title"/>
          </p:nvPr>
        </p:nvSpPr>
        <p:spPr/>
        <p:txBody>
          <a:bodyPr/>
          <a:lstStyle/>
          <a:p>
            <a:r>
              <a:rPr lang="fi-FI" dirty="0"/>
              <a:t>3) Edellisen kokouksen pöytäkirja</a:t>
            </a:r>
          </a:p>
        </p:txBody>
      </p:sp>
      <p:sp>
        <p:nvSpPr>
          <p:cNvPr id="3" name="Sisällön paikkamerkki 2">
            <a:extLst>
              <a:ext uri="{FF2B5EF4-FFF2-40B4-BE49-F238E27FC236}">
                <a16:creationId xmlns:a16="http://schemas.microsoft.com/office/drawing/2014/main" id="{0CC14E25-BA33-4E9B-BF64-0F2BA53559B3}"/>
              </a:ext>
            </a:extLst>
          </p:cNvPr>
          <p:cNvSpPr>
            <a:spLocks noGrp="1"/>
          </p:cNvSpPr>
          <p:nvPr>
            <p:ph sz="quarter" idx="10"/>
          </p:nvPr>
        </p:nvSpPr>
        <p:spPr/>
        <p:txBody>
          <a:bodyPr/>
          <a:lstStyle/>
          <a:p>
            <a:r>
              <a:rPr lang="fi-FI" dirty="0"/>
              <a:t>Käydään pääpiirteissään läpi</a:t>
            </a:r>
          </a:p>
        </p:txBody>
      </p:sp>
    </p:spTree>
    <p:extLst>
      <p:ext uri="{BB962C8B-B14F-4D97-AF65-F5344CB8AC3E}">
        <p14:creationId xmlns:p14="http://schemas.microsoft.com/office/powerpoint/2010/main" val="425197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9CCA4A-25BA-D505-55ED-6A998DDE6301}"/>
              </a:ext>
            </a:extLst>
          </p:cNvPr>
          <p:cNvSpPr>
            <a:spLocks noGrp="1"/>
          </p:cNvSpPr>
          <p:nvPr>
            <p:ph type="title"/>
          </p:nvPr>
        </p:nvSpPr>
        <p:spPr>
          <a:xfrm>
            <a:off x="971600" y="476672"/>
            <a:ext cx="7128792" cy="1152128"/>
          </a:xfrm>
        </p:spPr>
        <p:txBody>
          <a:bodyPr/>
          <a:lstStyle/>
          <a:p>
            <a:r>
              <a:rPr lang="fi-FI" dirty="0"/>
              <a:t>4) Lunastajan puheenvuoro</a:t>
            </a:r>
          </a:p>
        </p:txBody>
      </p:sp>
      <p:sp>
        <p:nvSpPr>
          <p:cNvPr id="3" name="Sisällön paikkamerkki 2">
            <a:extLst>
              <a:ext uri="{FF2B5EF4-FFF2-40B4-BE49-F238E27FC236}">
                <a16:creationId xmlns:a16="http://schemas.microsoft.com/office/drawing/2014/main" id="{027609A3-9FE7-2741-A48A-B6BBF1E8137B}"/>
              </a:ext>
            </a:extLst>
          </p:cNvPr>
          <p:cNvSpPr>
            <a:spLocks noGrp="1"/>
          </p:cNvSpPr>
          <p:nvPr>
            <p:ph sz="quarter" idx="10"/>
          </p:nvPr>
        </p:nvSpPr>
        <p:spPr/>
        <p:txBody>
          <a:bodyPr/>
          <a:lstStyle/>
          <a:p>
            <a:endParaRPr lang="fi-FI"/>
          </a:p>
        </p:txBody>
      </p:sp>
    </p:spTree>
    <p:extLst>
      <p:ext uri="{BB962C8B-B14F-4D97-AF65-F5344CB8AC3E}">
        <p14:creationId xmlns:p14="http://schemas.microsoft.com/office/powerpoint/2010/main" val="179974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E4282C-6DB8-162E-5B26-C335DD69DFCB}"/>
              </a:ext>
            </a:extLst>
          </p:cNvPr>
          <p:cNvSpPr>
            <a:spLocks noGrp="1"/>
          </p:cNvSpPr>
          <p:nvPr>
            <p:ph type="title"/>
          </p:nvPr>
        </p:nvSpPr>
        <p:spPr/>
        <p:txBody>
          <a:bodyPr/>
          <a:lstStyle/>
          <a:p>
            <a:r>
              <a:rPr lang="fi-FI" dirty="0"/>
              <a:t>5) Toimituskartta ja lunastettava omaisuus</a:t>
            </a:r>
          </a:p>
        </p:txBody>
      </p:sp>
      <p:sp>
        <p:nvSpPr>
          <p:cNvPr id="3" name="Sisällön paikkamerkki 2">
            <a:extLst>
              <a:ext uri="{FF2B5EF4-FFF2-40B4-BE49-F238E27FC236}">
                <a16:creationId xmlns:a16="http://schemas.microsoft.com/office/drawing/2014/main" id="{14D645F8-952E-5D8A-0531-7F4B3F4FD757}"/>
              </a:ext>
            </a:extLst>
          </p:cNvPr>
          <p:cNvSpPr>
            <a:spLocks noGrp="1"/>
          </p:cNvSpPr>
          <p:nvPr>
            <p:ph sz="quarter" idx="10"/>
          </p:nvPr>
        </p:nvSpPr>
        <p:spPr/>
        <p:txBody>
          <a:bodyPr/>
          <a:lstStyle/>
          <a:p>
            <a:r>
              <a:rPr lang="fi-FI" dirty="0"/>
              <a:t>Yksikkökohtaiset tulosteet on lähetetty toimituksen alkukokoukseen.</a:t>
            </a:r>
          </a:p>
          <a:p>
            <a:r>
              <a:rPr lang="fi-FI" dirty="0"/>
              <a:t>Käydään läpi yleispiirteisesti ja tarvittaessa tilakohtaisesti.</a:t>
            </a:r>
          </a:p>
        </p:txBody>
      </p:sp>
    </p:spTree>
    <p:extLst>
      <p:ext uri="{BB962C8B-B14F-4D97-AF65-F5344CB8AC3E}">
        <p14:creationId xmlns:p14="http://schemas.microsoft.com/office/powerpoint/2010/main" val="153459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EDC20A-B37B-B805-A906-96461A4E3D9C}"/>
              </a:ext>
            </a:extLst>
          </p:cNvPr>
          <p:cNvSpPr>
            <a:spLocks noGrp="1"/>
          </p:cNvSpPr>
          <p:nvPr>
            <p:ph type="title"/>
          </p:nvPr>
        </p:nvSpPr>
        <p:spPr/>
        <p:txBody>
          <a:bodyPr/>
          <a:lstStyle/>
          <a:p>
            <a:r>
              <a:rPr lang="fi-FI" dirty="0"/>
              <a:t>6) Rajankäynnit</a:t>
            </a:r>
          </a:p>
        </p:txBody>
      </p:sp>
      <p:sp>
        <p:nvSpPr>
          <p:cNvPr id="3" name="Sisällön paikkamerkki 2">
            <a:extLst>
              <a:ext uri="{FF2B5EF4-FFF2-40B4-BE49-F238E27FC236}">
                <a16:creationId xmlns:a16="http://schemas.microsoft.com/office/drawing/2014/main" id="{DC1BB72E-37FF-D559-110B-03397670A471}"/>
              </a:ext>
            </a:extLst>
          </p:cNvPr>
          <p:cNvSpPr>
            <a:spLocks noGrp="1"/>
          </p:cNvSpPr>
          <p:nvPr>
            <p:ph sz="quarter" idx="10"/>
          </p:nvPr>
        </p:nvSpPr>
        <p:spPr/>
        <p:txBody>
          <a:bodyPr/>
          <a:lstStyle/>
          <a:p>
            <a:r>
              <a:rPr lang="fi-FI" dirty="0"/>
              <a:t>Toimituksessa voidaan suorittaa rajankäyntejä hankkeen johdosta kadonneiden tai vaurioituneiden rajapyykkien rakentamiseksi uudelleen.</a:t>
            </a:r>
          </a:p>
          <a:p>
            <a:r>
              <a:rPr lang="fi-FI" dirty="0"/>
              <a:t>Maanomistajia pyydetään ilmoittamaan mahdollisista kadonneista rajamerkeistä.</a:t>
            </a:r>
          </a:p>
        </p:txBody>
      </p:sp>
    </p:spTree>
    <p:extLst>
      <p:ext uri="{BB962C8B-B14F-4D97-AF65-F5344CB8AC3E}">
        <p14:creationId xmlns:p14="http://schemas.microsoft.com/office/powerpoint/2010/main" val="4229019742"/>
      </p:ext>
    </p:extLst>
  </p:cSld>
  <p:clrMapOvr>
    <a:masterClrMapping/>
  </p:clrMapOvr>
</p:sld>
</file>

<file path=ppt/theme/theme1.xml><?xml version="1.0" encoding="utf-8"?>
<a:theme xmlns:a="http://schemas.openxmlformats.org/drawingml/2006/main" name="MMLppt-suomi">
  <a:themeElements>
    <a:clrScheme name="Maanmittauslaitos">
      <a:dk1>
        <a:srgbClr val="000000"/>
      </a:dk1>
      <a:lt1>
        <a:srgbClr val="FFFFFF"/>
      </a:lt1>
      <a:dk2>
        <a:srgbClr val="000000"/>
      </a:dk2>
      <a:lt2>
        <a:srgbClr val="FFFFFF"/>
      </a:lt2>
      <a:accent1>
        <a:srgbClr val="71B5CC"/>
      </a:accent1>
      <a:accent2>
        <a:srgbClr val="776F65"/>
      </a:accent2>
      <a:accent3>
        <a:srgbClr val="00B588"/>
      </a:accent3>
      <a:accent4>
        <a:srgbClr val="91BD10"/>
      </a:accent4>
      <a:accent5>
        <a:srgbClr val="FF7900"/>
      </a:accent5>
      <a:accent6>
        <a:srgbClr val="5E172D"/>
      </a:accent6>
      <a:hlink>
        <a:srgbClr val="71B5CC"/>
      </a:hlink>
      <a:folHlink>
        <a:srgbClr val="71B5CC"/>
      </a:folHlink>
    </a:clrScheme>
    <a:fontScheme name="Maanmittauslaito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A50021"/>
        </a:folHlink>
      </a:clrScheme>
      <a:clrMap bg1="lt1" tx1="dk1" bg2="lt2" tx2="dk2" accent1="accent1" accent2="accent2" accent3="accent3" accent4="accent4" accent5="accent5" accent6="accent6" hlink="hlink" folHlink="folHlink"/>
    </a:extraClrScheme>
    <a:extraClrScheme>
      <a:clrScheme name="Default Design 14">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ED1C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kalvopohja_su_2014</Template>
  <TotalTime>8762</TotalTime>
  <Words>892</Words>
  <Application>Microsoft Office PowerPoint</Application>
  <PresentationFormat>Näytössä katseltava diaesitys (4:3)</PresentationFormat>
  <Paragraphs>119</Paragraphs>
  <Slides>25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25</vt:i4>
      </vt:variant>
    </vt:vector>
  </HeadingPairs>
  <TitlesOfParts>
    <vt:vector size="29" baseType="lpstr">
      <vt:lpstr>Arial</vt:lpstr>
      <vt:lpstr>Georgia</vt:lpstr>
      <vt:lpstr>Verdana</vt:lpstr>
      <vt:lpstr>MMLppt-suomi</vt:lpstr>
      <vt:lpstr>Voimansiirtoalueen  lunastustoimitus  2022-685535  </vt:lpstr>
      <vt:lpstr>PowerPoint-esitys</vt:lpstr>
      <vt:lpstr>Kokouksen kulku</vt:lpstr>
      <vt:lpstr>1) Kokouksen laillisuus</vt:lpstr>
      <vt:lpstr>2) Lunastushanke</vt:lpstr>
      <vt:lpstr>3) Edellisen kokouksen pöytäkirja</vt:lpstr>
      <vt:lpstr>4) Lunastajan puheenvuoro</vt:lpstr>
      <vt:lpstr>5) Toimituskartta ja lunastettava omaisuus</vt:lpstr>
      <vt:lpstr>6) Rajankäynnit</vt:lpstr>
      <vt:lpstr>7) Toimitusmenettely korvaukset</vt:lpstr>
      <vt:lpstr>Lunastustoimituksen eteneminen</vt:lpstr>
      <vt:lpstr>Lunastustoimituksen eteneminen</vt:lpstr>
      <vt:lpstr>Lunastustoimituksen eteneminen</vt:lpstr>
      <vt:lpstr>Lunastustoimituksen eteneminen  </vt:lpstr>
      <vt:lpstr>Lunastustoimituksen eteneminen  </vt:lpstr>
      <vt:lpstr>Lunastustoimituksen eteneminen </vt:lpstr>
      <vt:lpstr>Lunastustoimituksen eteneminen</vt:lpstr>
      <vt:lpstr>LunL 82 §</vt:lpstr>
      <vt:lpstr>Lunastustoimituksen eteneminen</vt:lpstr>
      <vt:lpstr>Lunastustoimituksen eteneminen</vt:lpstr>
      <vt:lpstr>Lunastustoimituksen eteneminen</vt:lpstr>
      <vt:lpstr>8)Edunvalvontakulut</vt:lpstr>
      <vt:lpstr>9) Keskustelu kysymyksiä</vt:lpstr>
      <vt:lpstr>10) Kokouksen päättäminen</vt:lpstr>
      <vt:lpstr>Lisätietoja</vt:lpstr>
    </vt:vector>
  </TitlesOfParts>
  <Company>Maanmittauslaitos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Voimalinjalunastus</dc:title>
  <dc:creator>Lauhkonen Hanna</dc:creator>
  <cp:lastModifiedBy>Lehtola Tomi</cp:lastModifiedBy>
  <cp:revision>127</cp:revision>
  <cp:lastPrinted>2019-06-27T12:57:44Z</cp:lastPrinted>
  <dcterms:created xsi:type="dcterms:W3CDTF">2015-05-25T07:29:41Z</dcterms:created>
  <dcterms:modified xsi:type="dcterms:W3CDTF">2023-11-01T08:25:46Z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-1445292126</vt:i4>
  </property>
  <property fmtid="{D5CDD505-2E9C-101B-9397-08002B2CF9AE}" pid="3" name="_NewReviewCycle">
    <vt:lpwstr/>
  </property>
  <property fmtid="{D5CDD505-2E9C-101B-9397-08002B2CF9AE}" pid="4" name="_EmailSubject">
    <vt:lpwstr>Voimajohtolunastusta koskeva kalvot</vt:lpwstr>
  </property>
  <property fmtid="{D5CDD505-2E9C-101B-9397-08002B2CF9AE}" pid="5" name="_AuthorEmail">
    <vt:lpwstr>Mikko.Kuoppala@fingrid.fi</vt:lpwstr>
  </property>
  <property fmtid="{D5CDD505-2E9C-101B-9397-08002B2CF9AE}" pid="6" name="_AuthorEmailDisplayName">
    <vt:lpwstr>Kuoppala Mikko</vt:lpwstr>
  </property>
</Properties>
</file>